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C8EC51-DCCE-66BF-395D-C78E664209E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F17BF9D-724F-9993-EB43-2398054B8E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4315369-3704-EB73-7E54-61C1F321AB71}"/>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5" name="Alt Bilgi Yer Tutucusu 4">
            <a:extLst>
              <a:ext uri="{FF2B5EF4-FFF2-40B4-BE49-F238E27FC236}">
                <a16:creationId xmlns:a16="http://schemas.microsoft.com/office/drawing/2014/main" id="{6F7F2C00-0A5B-C807-02D8-67FCB5A6281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D67020-8B8B-162F-7399-43E3D71DDDC7}"/>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4223710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6D4D33-94A9-CE6F-786E-6AD28F8C1FB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8FC5118-F631-FB72-CC59-EDAFED42E82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5DA53DD-346D-9DA0-5E70-37D1CA03D38E}"/>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5" name="Alt Bilgi Yer Tutucusu 4">
            <a:extLst>
              <a:ext uri="{FF2B5EF4-FFF2-40B4-BE49-F238E27FC236}">
                <a16:creationId xmlns:a16="http://schemas.microsoft.com/office/drawing/2014/main" id="{D74EB627-23A0-E0BB-5C7E-B1F664D46E0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0881A5-A529-09CB-71BD-5B75B5209BF3}"/>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280726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44F42ED-56AE-2171-32DB-312FE587767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ABA8BA9-E4CC-9541-1894-A2D52275206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1BD3530-DBCF-E6CA-D96B-0B56F12BC788}"/>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5" name="Alt Bilgi Yer Tutucusu 4">
            <a:extLst>
              <a:ext uri="{FF2B5EF4-FFF2-40B4-BE49-F238E27FC236}">
                <a16:creationId xmlns:a16="http://schemas.microsoft.com/office/drawing/2014/main" id="{A6FE8F0C-2CBA-33F3-070B-E205D33C4B3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B8E8351-F508-C925-49C9-215B204B1B2C}"/>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2773968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A32764-6D02-86F9-0F81-6384C60E429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51B156D-7B08-54EF-68A7-859D6BCF656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40375D6-EE3E-4AFA-9CF2-DD236FDC1065}"/>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5" name="Alt Bilgi Yer Tutucusu 4">
            <a:extLst>
              <a:ext uri="{FF2B5EF4-FFF2-40B4-BE49-F238E27FC236}">
                <a16:creationId xmlns:a16="http://schemas.microsoft.com/office/drawing/2014/main" id="{894B312D-7852-3A84-2D6D-0D9A1F53439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3D7B527-37FF-B61D-41FD-BF958867676C}"/>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2141451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4D4D65-076E-41B0-2EC5-F44CBF3D028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C642BE5-5EDB-4525-611F-980F87D3F80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2818BE2-1563-F8BE-D488-E2696D334541}"/>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5" name="Alt Bilgi Yer Tutucusu 4">
            <a:extLst>
              <a:ext uri="{FF2B5EF4-FFF2-40B4-BE49-F238E27FC236}">
                <a16:creationId xmlns:a16="http://schemas.microsoft.com/office/drawing/2014/main" id="{36CB101F-D916-89AD-260E-6B3BCB5DF8A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00F7585-C663-1D76-EFAA-5D1757A507BD}"/>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634945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EA37EB-F001-834B-7124-AD7BFDE6371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8E73203-7CD8-42EC-F6FC-114F9A9970D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1E2B429-68D6-479A-52DF-82D19BF525F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57EC31D-305B-D702-26FB-8AC877B0FDBE}"/>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6" name="Alt Bilgi Yer Tutucusu 5">
            <a:extLst>
              <a:ext uri="{FF2B5EF4-FFF2-40B4-BE49-F238E27FC236}">
                <a16:creationId xmlns:a16="http://schemas.microsoft.com/office/drawing/2014/main" id="{1F845784-CF83-5466-F4DC-FC777DF743E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4070290-EFC4-AEA7-6AFC-4CEF4521EEEF}"/>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1754411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B121B5-AC5E-2E96-4BCC-F1D69472924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1666504-BB44-90D9-2276-6971D6C5C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18D998B-D7DB-EBA4-E62B-7CC713B213C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9AAE6C1-B0C2-A753-8846-54A416490A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E773403-8031-55BE-5174-991D3C5C95A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F6D2161-B426-19A4-0590-A970EAB8ADC3}"/>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8" name="Alt Bilgi Yer Tutucusu 7">
            <a:extLst>
              <a:ext uri="{FF2B5EF4-FFF2-40B4-BE49-F238E27FC236}">
                <a16:creationId xmlns:a16="http://schemas.microsoft.com/office/drawing/2014/main" id="{ACDE15D2-9196-4E5D-F355-BEC76619F45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1EE5816-945E-8BF7-7C6E-9F751CE41327}"/>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400702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616165-E704-1535-3055-6EF8113621B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1194EA0-ABC2-5384-9BED-C7FE92759CB9}"/>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4" name="Alt Bilgi Yer Tutucusu 3">
            <a:extLst>
              <a:ext uri="{FF2B5EF4-FFF2-40B4-BE49-F238E27FC236}">
                <a16:creationId xmlns:a16="http://schemas.microsoft.com/office/drawing/2014/main" id="{4A1F1E4A-9A25-A87E-B515-45B74173C60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FBB6208-9C32-C25B-1C1A-0F34376CBAD9}"/>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4032021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5C524F5-3321-340F-488F-62C002469EB5}"/>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3" name="Alt Bilgi Yer Tutucusu 2">
            <a:extLst>
              <a:ext uri="{FF2B5EF4-FFF2-40B4-BE49-F238E27FC236}">
                <a16:creationId xmlns:a16="http://schemas.microsoft.com/office/drawing/2014/main" id="{D2677842-CF37-32DA-E876-D390156B01B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E696BC3-04FB-E81A-AD9F-2A23980C55BF}"/>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3060993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B0214D-9C01-EBF4-BB13-F549FA87C4B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ECA5608-6D2A-7311-2F12-80617CDA9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C8B7419-8D20-ECD8-8625-79224312AF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824D165-2090-8245-F0AB-8EC21E095127}"/>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6" name="Alt Bilgi Yer Tutucusu 5">
            <a:extLst>
              <a:ext uri="{FF2B5EF4-FFF2-40B4-BE49-F238E27FC236}">
                <a16:creationId xmlns:a16="http://schemas.microsoft.com/office/drawing/2014/main" id="{4C70E603-389B-140D-0FE8-57969821336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9AD082-6393-E044-C5AF-D4EB31AC049E}"/>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383259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640D4F-EC59-E511-D315-B8500DDD6E4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DBDF72B-CAB6-2D4C-95D9-062F118641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874C004-8587-343B-8879-67E4B28FCE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0B5D3D4-F0C9-373E-7937-ADDCA9F1EAF8}"/>
              </a:ext>
            </a:extLst>
          </p:cNvPr>
          <p:cNvSpPr>
            <a:spLocks noGrp="1"/>
          </p:cNvSpPr>
          <p:nvPr>
            <p:ph type="dt" sz="half" idx="10"/>
          </p:nvPr>
        </p:nvSpPr>
        <p:spPr/>
        <p:txBody>
          <a:bodyPr/>
          <a:lstStyle/>
          <a:p>
            <a:fld id="{8659C8C5-0301-4A94-8D26-2B8812936CBA}" type="datetimeFigureOut">
              <a:rPr lang="tr-TR" smtClean="0"/>
              <a:t>22.12.2023</a:t>
            </a:fld>
            <a:endParaRPr lang="tr-TR"/>
          </a:p>
        </p:txBody>
      </p:sp>
      <p:sp>
        <p:nvSpPr>
          <p:cNvPr id="6" name="Alt Bilgi Yer Tutucusu 5">
            <a:extLst>
              <a:ext uri="{FF2B5EF4-FFF2-40B4-BE49-F238E27FC236}">
                <a16:creationId xmlns:a16="http://schemas.microsoft.com/office/drawing/2014/main" id="{402CAADA-6088-8A00-BC19-9BA88165EEC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D4D53E3-514F-3CD8-0031-5CB8343040C9}"/>
              </a:ext>
            </a:extLst>
          </p:cNvPr>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4216301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D7ED192-A613-C146-DB30-273A5A06C9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9239CBD-7798-4E22-68F0-55328587A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E6F3D78-59A2-3F81-9526-02C0390F0F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659C8C5-0301-4A94-8D26-2B8812936CBA}" type="datetimeFigureOut">
              <a:rPr lang="tr-TR" smtClean="0"/>
              <a:t>22.12.2023</a:t>
            </a:fld>
            <a:endParaRPr lang="tr-TR"/>
          </a:p>
        </p:txBody>
      </p:sp>
      <p:sp>
        <p:nvSpPr>
          <p:cNvPr id="5" name="Alt Bilgi Yer Tutucusu 4">
            <a:extLst>
              <a:ext uri="{FF2B5EF4-FFF2-40B4-BE49-F238E27FC236}">
                <a16:creationId xmlns:a16="http://schemas.microsoft.com/office/drawing/2014/main" id="{D1AF04DF-D00D-0643-5821-E91DEDC2A0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702FA161-2F38-D288-4E77-2CFED0298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2DD286-B3AC-40D8-B669-EC0EADF3B5DD}" type="slidenum">
              <a:rPr lang="tr-TR" smtClean="0"/>
              <a:t>‹#›</a:t>
            </a:fld>
            <a:endParaRPr lang="tr-TR"/>
          </a:p>
        </p:txBody>
      </p:sp>
    </p:spTree>
    <p:extLst>
      <p:ext uri="{BB962C8B-B14F-4D97-AF65-F5344CB8AC3E}">
        <p14:creationId xmlns:p14="http://schemas.microsoft.com/office/powerpoint/2010/main" val="133824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D819F5DD-09C0-E582-2BFC-48A497867852}"/>
              </a:ext>
            </a:extLst>
          </p:cNvPr>
          <p:cNvSpPr>
            <a:spLocks noGrp="1"/>
          </p:cNvSpPr>
          <p:nvPr>
            <p:ph type="subTitle" idx="1"/>
          </p:nvPr>
        </p:nvSpPr>
        <p:spPr>
          <a:xfrm>
            <a:off x="337625" y="1012874"/>
            <a:ext cx="10719581" cy="5036234"/>
          </a:xfrm>
        </p:spPr>
        <p:txBody>
          <a:bodyPr>
            <a:normAutofit fontScale="85000" lnSpcReduction="20000"/>
          </a:bodyPr>
          <a:lstStyle/>
          <a:p>
            <a:r>
              <a:rPr lang="el-GR" dirty="0"/>
              <a:t>Ανδρέας Εμπειρίκος «Ηχώ»</a:t>
            </a:r>
          </a:p>
          <a:p>
            <a:endParaRPr lang="el-GR" dirty="0"/>
          </a:p>
          <a:p>
            <a:r>
              <a:rPr lang="el-GR" dirty="0"/>
              <a:t>Τα βήματά μας αντηχούν ακόμη</a:t>
            </a:r>
          </a:p>
          <a:p>
            <a:r>
              <a:rPr lang="el-GR" dirty="0"/>
              <a:t>Μέσα στο δάσος με τον βόμβο των εντόμων</a:t>
            </a:r>
          </a:p>
          <a:p>
            <a:r>
              <a:rPr lang="el-GR" dirty="0"/>
              <a:t>Και τις βαριές σταγόνες απ’ τ’ αγιάζι</a:t>
            </a:r>
          </a:p>
          <a:p>
            <a:r>
              <a:rPr lang="el-GR" dirty="0"/>
              <a:t>Που στάζει στα φυλλώματα των δέντρων.</a:t>
            </a:r>
          </a:p>
          <a:p>
            <a:r>
              <a:rPr lang="el-GR" dirty="0"/>
              <a:t>Κι ιδού που σκάζει μέσα στις σπηλιές</a:t>
            </a:r>
          </a:p>
          <a:p>
            <a:r>
              <a:rPr lang="el-GR" dirty="0"/>
              <a:t>Η δόνησις κάθε κτυπήματος των υλοτόμων</a:t>
            </a:r>
          </a:p>
          <a:p>
            <a:r>
              <a:rPr lang="el-GR" dirty="0"/>
              <a:t>Καθώς αραιώνουν με πελέκια τους κορμούς</a:t>
            </a:r>
          </a:p>
          <a:p>
            <a:r>
              <a:rPr lang="el-GR" dirty="0"/>
              <a:t>Κρατώντας μες στο στόμα τους τραγούδια</a:t>
            </a:r>
          </a:p>
          <a:p>
            <a:r>
              <a:rPr lang="el-GR" dirty="0"/>
              <a:t>Που μάθαν όταν ήτανε παιδιά</a:t>
            </a:r>
          </a:p>
          <a:p>
            <a:r>
              <a:rPr lang="el-GR" dirty="0"/>
              <a:t>Και παίζανε κρυφτούλι μες στο δάσος.</a:t>
            </a:r>
          </a:p>
          <a:p>
            <a:endParaRPr lang="el-GR" dirty="0"/>
          </a:p>
          <a:p>
            <a:r>
              <a:rPr lang="el-GR" dirty="0"/>
              <a:t>Το ποίημα προέρχεται από τη συλλογή Τα Κάστρα του ανέμου (1934).</a:t>
            </a:r>
            <a:endParaRPr lang="tr-TR" dirty="0"/>
          </a:p>
        </p:txBody>
      </p:sp>
    </p:spTree>
    <p:extLst>
      <p:ext uri="{BB962C8B-B14F-4D97-AF65-F5344CB8AC3E}">
        <p14:creationId xmlns:p14="http://schemas.microsoft.com/office/powerpoint/2010/main" val="3383995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4C642C-12C6-5C51-C4DB-3B506CBCA348}"/>
              </a:ext>
            </a:extLst>
          </p:cNvPr>
          <p:cNvSpPr>
            <a:spLocks noGrp="1"/>
          </p:cNvSpPr>
          <p:nvPr>
            <p:ph idx="1"/>
          </p:nvPr>
        </p:nvSpPr>
        <p:spPr>
          <a:xfrm>
            <a:off x="838200" y="286603"/>
            <a:ext cx="10515600" cy="5890360"/>
          </a:xfrm>
        </p:spPr>
        <p:txBody>
          <a:bodyPr>
            <a:normAutofit fontScale="85000" lnSpcReduction="20000"/>
          </a:bodyPr>
          <a:lstStyle/>
          <a:p>
            <a:endParaRPr lang="el-GR" dirty="0"/>
          </a:p>
          <a:p>
            <a:endParaRPr lang="el-GR" dirty="0"/>
          </a:p>
          <a:p>
            <a:r>
              <a:rPr lang="el-GR" dirty="0"/>
              <a:t>2</a:t>
            </a:r>
          </a:p>
          <a:p>
            <a:r>
              <a:rPr lang="el-GR" dirty="0"/>
              <a:t>«Η ποίησις είναι ανάππτυξι στίλβοντος ποδηλάτου.»</a:t>
            </a:r>
          </a:p>
          <a:p>
            <a:endParaRPr lang="el-GR" dirty="0"/>
          </a:p>
          <a:p>
            <a:r>
              <a:rPr lang="el-GR" dirty="0"/>
              <a:t>Στο δεύτερο ποίημα ο Εμπειρίκος επιχειρεί τον ορισμό της ποίησης, όπως ο ίδιος τη βιώνει, μέσα από μια σειρά εικόνων ευδαιμονίας που συμφύρονται μεταξύ τους χωρίς αυστηρή λογική αλληλουχία.</a:t>
            </a:r>
          </a:p>
          <a:p>
            <a:r>
              <a:rPr lang="el-GR" dirty="0"/>
              <a:t>Η ποίηση είναι η ανάπτυξη ενός ποδηλάτου που απαστράπτει. Μια εικόνα που μπορεί να ερμηνευθεί ποικιλοτρόπως, υπό την έννοια πως μπορεί να αποδίδει το συναίσθημα χαράς κι ελευθερίας που προσφέρει ένα ποδήλατο καθώς κινείται κάτω απ’ το φως του ήλιου και λάμπει είτε ως το ευδαιμονικό συναίσθημα που δημιουργεί σ’ ένα μικρό παιδί ένα ολοκαίνουριο ποδήλατο -λαμπερό ακόμη αφού δεν έχει χρησιμοποιηθεί- που του το προσφέρουν ως δώρο.</a:t>
            </a:r>
          </a:p>
          <a:p>
            <a:r>
              <a:rPr lang="el-GR" dirty="0"/>
              <a:t>Σε κάθε περίπτωση, η εικόνα με το απαστράπτον ποδήλατο εκφράζει την αίσθηση του ποιητή πως η ποίηση αποτελεί την έκφραση, την ανάπτυξη, ενός δυνατού και αυθόρμητου συναισθήματος χαράς.</a:t>
            </a:r>
          </a:p>
          <a:p>
            <a:endParaRPr lang="tr-TR" dirty="0"/>
          </a:p>
        </p:txBody>
      </p:sp>
    </p:spTree>
    <p:extLst>
      <p:ext uri="{BB962C8B-B14F-4D97-AF65-F5344CB8AC3E}">
        <p14:creationId xmlns:p14="http://schemas.microsoft.com/office/powerpoint/2010/main" val="316695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0A0C0D6-9A12-F607-7B44-0242F34E2D31}"/>
              </a:ext>
            </a:extLst>
          </p:cNvPr>
          <p:cNvSpPr>
            <a:spLocks noGrp="1"/>
          </p:cNvSpPr>
          <p:nvPr>
            <p:ph idx="1"/>
          </p:nvPr>
        </p:nvSpPr>
        <p:spPr>
          <a:xfrm>
            <a:off x="838200" y="423081"/>
            <a:ext cx="10515600" cy="5753882"/>
          </a:xfrm>
        </p:spPr>
        <p:txBody>
          <a:bodyPr>
            <a:normAutofit fontScale="70000" lnSpcReduction="20000"/>
          </a:bodyPr>
          <a:lstStyle/>
          <a:p>
            <a:endParaRPr lang="el-GR" dirty="0"/>
          </a:p>
          <a:p>
            <a:r>
              <a:rPr lang="el-GR" dirty="0"/>
              <a:t>«Μέσα της</a:t>
            </a:r>
          </a:p>
          <a:p>
            <a:r>
              <a:rPr lang="el-GR" dirty="0"/>
              <a:t>όλοι μεγαλώνουμε. Οι διάδρομοι είναι λευκοί.»</a:t>
            </a:r>
          </a:p>
          <a:p>
            <a:endParaRPr lang="el-GR" dirty="0"/>
          </a:p>
          <a:p>
            <a:r>
              <a:rPr lang="el-GR" dirty="0"/>
              <a:t>Το ρήμα μεγαλώνω μπορεί να εκληφθεί είτε ως δηλωτικό για το ηλικιακό μεγάλωμα είτε ως έκφραση της μεγέθυνσης, της διεύρυνσης των ορίων κάθε ανθρώπου που ασχολείται με την ποίηση. Μας επιτρέπεται επομένως μια διπλή ανάγνωση του στίχου, καθώς όπως και να ερμηνεύσουμε το ρήμα «μεγαλώνουμε» μπορούμε να αντλήσουμε έγκυρα συμπεράσματα.</a:t>
            </a:r>
          </a:p>
          <a:p>
            <a:r>
              <a:rPr lang="el-GR" dirty="0"/>
              <a:t>Οι άνθρωποι μεγαλώνουν ηλικιακά μέσα στην ποίηση, υπό την έννοια ότι καθετί γύρω μας είναι ποίηση. Έτσι, από μικρά παιδιά περιτριγυριζόμαστε από την ποίηση, όπως αυτή ενυπάρχει στην ομορφιά της φύσης, στην αγάπη και κατόπιν στον έρωτα. Οι πηγές της ποίησης, τα ερεθίσματα εκείνα που μπορούν να ωθήσουν κάποιον στην ποιητική δημιουργία βρίσκονται γύρω μας καθ’ όλη τη διάρκεια της ζωής μας.</a:t>
            </a:r>
          </a:p>
          <a:p>
            <a:r>
              <a:rPr lang="el-GR" dirty="0"/>
              <a:t>Παράλληλα, μέσα στην ποίηση οι άνθρωποι μεγαλώνουν, διευρύνονται, αποκτούν δηλαδή τη δυνατότητα να ξεφύγουν από τα πεπερασμένα όρια της πραγματικότητας. Η ποίηση προσφέρει στον άνθρωπο τη δυνατότητα να φανταστεί και να δημιουργήσει νέους κόσμους, νέες ατέρμονες εκφάνσεις της πραγματικότητας, όπου δεν υπάρχουν οι περιορισμοί της πραγματικής ζωής. Η ποίηση μας παρέχει μια πρωτόγνωρη ελευθερία, που χάρη στην αποδέσμευσή της από τους άτεγκτους κανόνες της πραγματικότητας, μας επιτρέπει να προεκτείνουμε τη σκέψη μας, τις επιθυμίες και τη φαντασία μας χωρίς κανένα όριο.</a:t>
            </a:r>
            <a:endParaRPr lang="tr-TR" dirty="0"/>
          </a:p>
        </p:txBody>
      </p:sp>
    </p:spTree>
    <p:extLst>
      <p:ext uri="{BB962C8B-B14F-4D97-AF65-F5344CB8AC3E}">
        <p14:creationId xmlns:p14="http://schemas.microsoft.com/office/powerpoint/2010/main" val="864379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8D7CECB-FD68-670F-8421-85852F14E933}"/>
              </a:ext>
            </a:extLst>
          </p:cNvPr>
          <p:cNvSpPr>
            <a:spLocks noGrp="1"/>
          </p:cNvSpPr>
          <p:nvPr>
            <p:ph idx="1"/>
          </p:nvPr>
        </p:nvSpPr>
        <p:spPr>
          <a:xfrm>
            <a:off x="838200" y="736979"/>
            <a:ext cx="10515600" cy="5439984"/>
          </a:xfrm>
        </p:spPr>
        <p:txBody>
          <a:bodyPr>
            <a:normAutofit fontScale="92500" lnSpcReduction="20000"/>
          </a:bodyPr>
          <a:lstStyle/>
          <a:p>
            <a:endParaRPr lang="el-GR" dirty="0"/>
          </a:p>
          <a:p>
            <a:r>
              <a:rPr lang="el-GR" dirty="0"/>
              <a:t>Η ελευθερία αυτή που παρέχεται στο δημιουργό είναι ένα από τα πολύτιμα εκείνα στοιχεία της ποίησης, που την καθιστούν διαχρονικά αναγκαία στους ανθρώπους. Κάθε φορά που η ζωή μας θέτει εμπόδια και περιορισμούς, υπάρχει πάντοτε η ποίηση να μας αποδεσμεύει και να μας επιτρέπει να αφεθούμε σ’ έναν κόσμο απόλυτης ελευθερίας και ευδαιμονίας.</a:t>
            </a:r>
          </a:p>
          <a:p>
            <a:r>
              <a:rPr lang="el-GR" dirty="0"/>
              <a:t>Οι διάδρομοι της ποίησης είναι λευκοί. Είναι έτοιμοι να δεχτούν τα δικά μας χρώματα, τις δικές μας ιδέες και ν’ αποκτήσουν την εικόνα που εμείς επιθυμούμε. Ο κόσμος της ποίησης είναι ένα άγραφο χαρτί, που είναι στη διάθεσή μας για να εκφράσουμε με πλήρη ελευθερία κάθε σκέψη κι επιθυμία μας.</a:t>
            </a:r>
          </a:p>
          <a:p>
            <a:r>
              <a:rPr lang="el-GR" dirty="0"/>
              <a:t>Συνάμα, το λευκό χρώμα δηλώνει την αγνότητα και μας παραπέμπει σ’ ένα χώρο ανέγγιχτο, όπου η φαντασία του κάθε ανθρώπου μπορεί να αποτελέσει την γενεσιουργό δύναμη, δημιουργώντας κάτι πρωτόφαντο και μοναδικό.</a:t>
            </a:r>
          </a:p>
          <a:p>
            <a:endParaRPr lang="tr-TR" dirty="0"/>
          </a:p>
        </p:txBody>
      </p:sp>
    </p:spTree>
    <p:extLst>
      <p:ext uri="{BB962C8B-B14F-4D97-AF65-F5344CB8AC3E}">
        <p14:creationId xmlns:p14="http://schemas.microsoft.com/office/powerpoint/2010/main" val="1001896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D9CE578-CA7A-FED6-287F-A43B7535DD1E}"/>
              </a:ext>
            </a:extLst>
          </p:cNvPr>
          <p:cNvSpPr>
            <a:spLocks noGrp="1"/>
          </p:cNvSpPr>
          <p:nvPr>
            <p:ph idx="1"/>
          </p:nvPr>
        </p:nvSpPr>
        <p:spPr>
          <a:xfrm>
            <a:off x="838200" y="573206"/>
            <a:ext cx="10515600" cy="5603757"/>
          </a:xfrm>
        </p:spPr>
        <p:txBody>
          <a:bodyPr>
            <a:normAutofit fontScale="85000" lnSpcReduction="20000"/>
          </a:bodyPr>
          <a:lstStyle/>
          <a:p>
            <a:endParaRPr lang="el-GR" dirty="0"/>
          </a:p>
          <a:p>
            <a:r>
              <a:rPr lang="el-GR" dirty="0"/>
              <a:t>«Τ’ άνθη μιλούν.</a:t>
            </a:r>
          </a:p>
          <a:p>
            <a:r>
              <a:rPr lang="el-GR" dirty="0"/>
              <a:t>Από τα πέταλά τους αναδύονται συχνά μικρούτσικες παιδίσκες.»</a:t>
            </a:r>
          </a:p>
          <a:p>
            <a:endParaRPr lang="el-GR" dirty="0"/>
          </a:p>
          <a:p>
            <a:r>
              <a:rPr lang="el-GR" dirty="0"/>
              <a:t>Στον υπέροχο κόσμο της ποίησης, οι δεσμεύσεις τις πραγματικότητας δεν έχουν καμία εφαρμογή. Στον κόσμο της ποίησης ακόμη και τα άνθη μιλούν, καλώντας τον δημιουργό σε μια πορεία απόλυτης ελευθερίας.</a:t>
            </a:r>
          </a:p>
          <a:p>
            <a:r>
              <a:rPr lang="el-GR" dirty="0"/>
              <a:t>Μέσα από τα πέταλα των λουλουδιών συχνά αναδύονται, γεννιούνται, μικρούτσικες παιδίσκες. Μια εικόνα εξαίσιας ομορφιάς και αγνότητας, που με τη χρήση των υποκοριστικών μεταδίδει εναργέστερα την αίσθηση της παιδικής ευδαιμονίας και του παραμυθιακού στοιχείου. </a:t>
            </a:r>
          </a:p>
          <a:p>
            <a:r>
              <a:rPr lang="el-GR" dirty="0"/>
              <a:t>Οι εικόνες αυτές, με τα άνθη να μιλούν και τις παιδίσκες να αναδύονται από τα πέταλα του άνθους, είναι αμιγώς υπερρεαλιστικές κι εκφράζουν έμπρακτα τη νέα αίσθηση ελευθερίας που απέκτησε ο ποιητικός λόγος.</a:t>
            </a:r>
          </a:p>
          <a:p>
            <a:r>
              <a:rPr lang="el-GR" dirty="0"/>
              <a:t>Κανένας περιορισμός δεν τίθεται στην ποίηση, που μπορεί πλέον να κινείται ελεύθερα στον κόσμο της φαντασίας, παραβιάζοντας προκλητικά τους κανόνες και τις επιταγές της πραγματικότητας.</a:t>
            </a:r>
            <a:endParaRPr lang="tr-TR" dirty="0"/>
          </a:p>
        </p:txBody>
      </p:sp>
    </p:spTree>
    <p:extLst>
      <p:ext uri="{BB962C8B-B14F-4D97-AF65-F5344CB8AC3E}">
        <p14:creationId xmlns:p14="http://schemas.microsoft.com/office/powerpoint/2010/main" val="3370101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CCE1E7-6957-0EDF-B7F4-C653A5BCF794}"/>
              </a:ext>
            </a:extLst>
          </p:cNvPr>
          <p:cNvSpPr>
            <a:spLocks noGrp="1"/>
          </p:cNvSpPr>
          <p:nvPr>
            <p:ph idx="1"/>
          </p:nvPr>
        </p:nvSpPr>
        <p:spPr>
          <a:xfrm>
            <a:off x="838200" y="777922"/>
            <a:ext cx="10515600" cy="5827594"/>
          </a:xfrm>
        </p:spPr>
        <p:txBody>
          <a:bodyPr/>
          <a:lstStyle/>
          <a:p>
            <a:endParaRPr lang="el-GR" dirty="0"/>
          </a:p>
          <a:p>
            <a:r>
              <a:rPr lang="el-GR" dirty="0"/>
              <a:t>Η εκδρομή αυτή δεν έχει τέλος.»</a:t>
            </a:r>
          </a:p>
          <a:p>
            <a:endParaRPr lang="el-GR" dirty="0"/>
          </a:p>
          <a:p>
            <a:r>
              <a:rPr lang="el-GR" dirty="0"/>
              <a:t>Η πορεία της ποιητικής δημιουργίας μοιάζει με μια εκδρομή χωρίς τέλος, μ’ ένα διαρκές διάλειμμα από τις υποχρεώσεις και τις έγνοιες, όπου κυριαρχούν μόνο η ξεγνοιασιά και η χαρά.</a:t>
            </a:r>
          </a:p>
          <a:p>
            <a:r>
              <a:rPr lang="el-GR" dirty="0"/>
              <a:t>Σε αντίθεση με τους αυστηρούς κανόνες της παραδοσιακής ποίησης, που περιόριζαν τη δημιουργικότητα του ποιητή και τον ανάγκαζαν να υποτάσσει τη φαντασία και τις σκέψεις του, ώστε να εξυπηρετείται η μορφή και η νοηματική αλληλουχία του ποιήματος, στα πλαίσια του υπερρεαλισμού η ποίηση αποκτά την απόλυτη ελευθερία που της ταιριάζει.</a:t>
            </a:r>
            <a:endParaRPr lang="tr-TR" dirty="0"/>
          </a:p>
          <a:p>
            <a:r>
              <a:rPr lang="tr-TR" dirty="0"/>
              <a:t>latistor.blogspot.com/2012/01/blog-post.html</a:t>
            </a:r>
          </a:p>
          <a:p>
            <a:endParaRPr lang="el-GR" dirty="0"/>
          </a:p>
          <a:p>
            <a:endParaRPr lang="tr-TR" dirty="0"/>
          </a:p>
        </p:txBody>
      </p:sp>
    </p:spTree>
    <p:extLst>
      <p:ext uri="{BB962C8B-B14F-4D97-AF65-F5344CB8AC3E}">
        <p14:creationId xmlns:p14="http://schemas.microsoft.com/office/powerpoint/2010/main" val="3856562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10E8ACF-2882-A240-EAA0-8ADEC219A183}"/>
              </a:ext>
            </a:extLst>
          </p:cNvPr>
          <p:cNvSpPr>
            <a:spLocks noGrp="1"/>
          </p:cNvSpPr>
          <p:nvPr>
            <p:ph idx="1"/>
          </p:nvPr>
        </p:nvSpPr>
        <p:spPr>
          <a:xfrm>
            <a:off x="838200" y="641445"/>
            <a:ext cx="10515600" cy="5535518"/>
          </a:xfrm>
        </p:spPr>
        <p:txBody>
          <a:bodyPr>
            <a:normAutofit fontScale="85000" lnSpcReduction="20000"/>
          </a:bodyPr>
          <a:lstStyle/>
          <a:p>
            <a:endParaRPr lang="el-GR" dirty="0"/>
          </a:p>
          <a:p>
            <a:r>
              <a:rPr lang="el-GR" dirty="0"/>
              <a:t>«Είναι τα βλέφαρά μου διάφανες αυλαίες.</a:t>
            </a:r>
          </a:p>
          <a:p>
            <a:r>
              <a:rPr lang="el-GR" dirty="0"/>
              <a:t>Όταν τ’ ανοίγω βλέπω εμπρός μου ό,τι κι αν τύχει.</a:t>
            </a:r>
          </a:p>
          <a:p>
            <a:r>
              <a:rPr lang="el-GR" dirty="0"/>
              <a:t>Όταν τα κλείνω βλέπω εμπρός μου ό,τι ποθώ.»</a:t>
            </a:r>
          </a:p>
          <a:p>
            <a:endParaRPr lang="el-GR" dirty="0"/>
          </a:p>
          <a:p>
            <a:r>
              <a:rPr lang="el-GR" dirty="0"/>
              <a:t>Στο ποίημα αυτό ο Εμπειρίκος παρουσιάζει με μια ιδιαίτερη μεταφορά την αντίθεση ανάμεσα στον κόσμο της πραγματικότητας και στον κόσμο της φαντασίας.</a:t>
            </a:r>
          </a:p>
          <a:p>
            <a:r>
              <a:rPr lang="el-GR" dirty="0"/>
              <a:t>Τα βλέφαρα παρουσιάζονται ως αυλαίες, ως οι κουρτίνες που κλείνουν τη σκηνή του θεάτρου και που με το άνοιγμά τους σηματοδοτούν την έναρξη της παράστασης. Ο ποιητής αποκαλεί τα βλέφαρά του «διάφανες αυλαίες» αποδίδοντας εν μέρει την κυριολεκτική διαπίστωση ότι τα βλέφαρα τα διαπερνά, ως ένα βαθμό, το φως, ακόμη κι όταν είναι κλειστά. Σε μεταφορικό επίπεδο, όμως, εκφράζουν το γεγονός πως με το κλείσιμό τους δεν εμποδίζουν τη θέαση μαγευτικών και υπέροχων εικόνων. Το κλείσιμο των βλεφάρων δε σημαίνει παράλληλα και το σταμάτημα της παράστασης, απεναντίας υποδηλώνει την έναρξη της καλύτερης παράστασης, εκείνης δηλαδή που δημιουργούν οι επιθυμίες του ανθρώπου.</a:t>
            </a:r>
          </a:p>
        </p:txBody>
      </p:sp>
    </p:spTree>
    <p:extLst>
      <p:ext uri="{BB962C8B-B14F-4D97-AF65-F5344CB8AC3E}">
        <p14:creationId xmlns:p14="http://schemas.microsoft.com/office/powerpoint/2010/main" val="4157792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992F7BF-E6C6-97AE-3C35-3D9550583FD2}"/>
              </a:ext>
            </a:extLst>
          </p:cNvPr>
          <p:cNvSpPr>
            <a:spLocks noGrp="1"/>
          </p:cNvSpPr>
          <p:nvPr>
            <p:ph idx="1"/>
          </p:nvPr>
        </p:nvSpPr>
        <p:spPr/>
        <p:txBody>
          <a:bodyPr>
            <a:normAutofit fontScale="85000" lnSpcReduction="10000"/>
          </a:bodyPr>
          <a:lstStyle/>
          <a:p>
            <a:r>
              <a:rPr lang="el-GR" dirty="0"/>
              <a:t>Τα βλέφαρα, οι μικρές και διακριτικές αυτές αναπαραστάσεις μιας αυλαίας, αποτελούν το σύνορο ανάμεσα στις παραστάσεις, στις εικόνες της πραγματικότητας, για τις οποίες δεν έχει κανένα έλεγχο ο άνθρωπος, και στις μαγευτικές εικόνες της φαντασίας και του ονείρου, που μπορούν ανά πάσα στιγμή να πάρουν τη μορφή που επιθυμούμε.</a:t>
            </a:r>
          </a:p>
          <a:p>
            <a:r>
              <a:rPr lang="el-GR" dirty="0"/>
              <a:t>Όταν, επομένως, ο ποιητής ανοίγει τα μάτια του βλέπει οτιδήποτε τυχαίνει να βρίσκεται μπροστά του εκείνη τη στιγμή. Στοιχείο που αποδίδει αφενός τον ελάχιστο έλεγχο που έχουμε σε αυτά που συμβαίνουν γύρω μας κι αφετέρου το γεγονός ότι η πραγματικότητα μας παρέχει πάντοτε συγκεκριμένες εικόνες τις οποίες δεν μπορούμε να επηρεάσουμε ή να αλλάξουμε. Όταν, όμως, ο ποιητής κλείνει τα μάτια του είναι σε θέση να δει οτιδήποτε ποθεί, αλλάζοντας κατά βούληση τις εικόνες και τα πράγματα που αντικρίζει. Το πέρασμα, δηλαδή, στη φαντασία δημιουργεί έναν κόσμο άπειρων δυνατοτήτων, όπου καθετί είναι εφικτό και λαμβάνει τη μορφή που εμείς θέλουμε.</a:t>
            </a:r>
          </a:p>
          <a:p>
            <a:endParaRPr lang="tr-TR" dirty="0"/>
          </a:p>
        </p:txBody>
      </p:sp>
    </p:spTree>
    <p:extLst>
      <p:ext uri="{BB962C8B-B14F-4D97-AF65-F5344CB8AC3E}">
        <p14:creationId xmlns:p14="http://schemas.microsoft.com/office/powerpoint/2010/main" val="390217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83DB6C6-2E5E-9EB5-85F3-608A64DA882D}"/>
              </a:ext>
            </a:extLst>
          </p:cNvPr>
          <p:cNvSpPr>
            <a:spLocks noGrp="1"/>
          </p:cNvSpPr>
          <p:nvPr>
            <p:ph idx="1"/>
          </p:nvPr>
        </p:nvSpPr>
        <p:spPr>
          <a:xfrm>
            <a:off x="838200" y="703385"/>
            <a:ext cx="10515600" cy="5473578"/>
          </a:xfrm>
        </p:spPr>
        <p:txBody>
          <a:bodyPr>
            <a:normAutofit fontScale="62500" lnSpcReduction="20000"/>
          </a:bodyPr>
          <a:lstStyle/>
          <a:p>
            <a:r>
              <a:rPr lang="el-GR" dirty="0"/>
              <a:t>1. Γιατί διάλεξε ο ποιητής ως τίτλο του ποιήματός του τη λέξη Ηχώ;</a:t>
            </a:r>
          </a:p>
          <a:p>
            <a:endParaRPr lang="el-GR" dirty="0"/>
          </a:p>
          <a:p>
            <a:r>
              <a:rPr lang="el-GR" dirty="0"/>
              <a:t>Η ηχώ κυριαρχεί στο πλαίσιο αυτής της εμπειρίας τόσο σε κυριολεκτικό όσο και σε μεταφορικό επίπεδο. Το περπάτημα μέσα στο δάσος φέρνει τους περιηγητές σ’ έναν χώρο όπου ο ήχος αποκτά μια ιδιαίτερη διάσταση, μεγεθύνεται και κατακλύζει το χώρο. Με τις αισθήσεις τους σε πλήρη επαγρύπνηση δίνουν προσοχή σε κάθε ήχο γύρω τους∙ από τις σταγόνες της δροσιάς που πέφτουν πάνω στα φύλλα των δέντρων, τον αντίλαλο των ίδιων των βημάτων τους, μέχρι την εντονότερη αντήχηση μέσα στην σπηλιά (σκάζει μέσα στις σπηλιές) των χτυπημάτων απ’ τα πελέκια των υλοτόμων.</a:t>
            </a:r>
          </a:p>
          <a:p>
            <a:r>
              <a:rPr lang="el-GR" dirty="0"/>
              <a:t>Ο αντίλαλος μέσα στις σπηλιές συνιστά την κορύφωση -σε κυριολεκτικό επίπεδο- αυτού του ακουστικού φαινομένου, ενώ συνάμα δίνει την αφορμή για το πέρασμα στη μεταφορική θέασή του. Η σκέψη πως οι υλοτόμοι κόβουν τα δέντρα του δάσους στο οποίο έπαιζαν κρυφτό, όταν ήταν ακόμη παιδιά, φέρνει στην επιφάνεια μια διαφορετική ηχώ∙ εκείνη των παιδικών αναμνήσεων που επανέρχονται και χρωματίζουν εντελώς διαφορετικά την πράξη τους. Οι υλοτόμοι καλούνται να κόψουν δέντρα αγαπημένα, γεγονός που φέρνει στο νου και την καρδιά τους τις μνήμες του παρελθόντος.</a:t>
            </a:r>
          </a:p>
          <a:p>
            <a:r>
              <a:rPr lang="el-GR" dirty="0"/>
              <a:t>Η ηχώ αυτών των αναμνήσεων, που μοιάζει να αφορά κυρίως τους υλοτόμους, πιθανότατα σχετίζεται και με το ίδιο το ποιητικό υποκείμενο και με τις δικές του παιδικές μνήμες∙ οι υλοτόμοι κρατούν στο στόμα τους τα τραγούδια των παιδικών χρόνων, δεν τα εκφωνούν, άρα ενδεχομένως έχουμε σε αυτούς την προβολή συναισθημάτων και σκέψεων του ίδιου του ποιητή. </a:t>
            </a:r>
            <a:endParaRPr lang="tr-TR" dirty="0"/>
          </a:p>
          <a:p>
            <a:r>
              <a:rPr lang="tr-TR" dirty="0" err="1"/>
              <a:t>ebooks</a:t>
            </a:r>
            <a:r>
              <a:rPr lang="tr-TR" dirty="0"/>
              <a:t>/v/html/8547/2702/Keimena-Neoellinikis-Logotechnias_B-Lykeiou_html-empl/index_c_03_02.html</a:t>
            </a:r>
          </a:p>
        </p:txBody>
      </p:sp>
    </p:spTree>
    <p:extLst>
      <p:ext uri="{BB962C8B-B14F-4D97-AF65-F5344CB8AC3E}">
        <p14:creationId xmlns:p14="http://schemas.microsoft.com/office/powerpoint/2010/main" val="3712557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B54936-4EF0-075C-B006-10B19E064BA9}"/>
              </a:ext>
            </a:extLst>
          </p:cNvPr>
          <p:cNvSpPr>
            <a:spLocks noGrp="1"/>
          </p:cNvSpPr>
          <p:nvPr>
            <p:ph idx="1"/>
          </p:nvPr>
        </p:nvSpPr>
        <p:spPr>
          <a:xfrm>
            <a:off x="838200" y="492369"/>
            <a:ext cx="10515600" cy="5684594"/>
          </a:xfrm>
        </p:spPr>
        <p:txBody>
          <a:bodyPr>
            <a:normAutofit lnSpcReduction="10000"/>
          </a:bodyPr>
          <a:lstStyle/>
          <a:p>
            <a:endParaRPr lang="tr-TR" dirty="0"/>
          </a:p>
          <a:p>
            <a:r>
              <a:rPr lang="el-GR" dirty="0"/>
              <a:t>2. Από το πλήθος των εικόνων που ασφαλώς θα παρατήρησε ο ποιητής περπατώντας μέσα στο δάσος, ελάχιστες μας παρουσιάζει στο ποίημά του. Να τις βρείτε και να καθορίσετε το είδος τους.</a:t>
            </a:r>
          </a:p>
          <a:p>
            <a:endParaRPr lang="el-GR" dirty="0"/>
          </a:p>
          <a:p>
            <a:r>
              <a:rPr lang="el-GR" dirty="0"/>
              <a:t>Οι περισσότερες εικόνες του ποιήματος είναι ακουστικές, καθώς ο ήχος και η ηχώ έχουν δεσπόζοντα ρόλο: τα βήματα που αντηχούν, ο βόμβος των εντόμων, οι βαριές σταγόνες που στάζουν πάνω στα φυλλώματα των δέντρων, η δόνηση -η αντήχηση- μέσα στις σπηλιές απ’ τα χτυπήματα των υλοτόμων, τα τραγούδια των παιδιών όταν έπαιζαν κρυφτό.</a:t>
            </a:r>
          </a:p>
          <a:p>
            <a:r>
              <a:rPr lang="el-GR" dirty="0"/>
              <a:t>Παράλληλα, δύο από αυτές τις εικόνες έχουν και έντονα οπτική διάσταση, όπως αυτή των υλοτόμων που κόβουν τα δέντρα, αλλά και των παιδιών που παίζουν κρυφτό.</a:t>
            </a:r>
          </a:p>
          <a:p>
            <a:endParaRPr lang="tr-TR" dirty="0"/>
          </a:p>
        </p:txBody>
      </p:sp>
    </p:spTree>
    <p:extLst>
      <p:ext uri="{BB962C8B-B14F-4D97-AF65-F5344CB8AC3E}">
        <p14:creationId xmlns:p14="http://schemas.microsoft.com/office/powerpoint/2010/main" val="864483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FC1213-29D4-3063-C0D7-908899254BC7}"/>
              </a:ext>
            </a:extLst>
          </p:cNvPr>
          <p:cNvSpPr>
            <a:spLocks noGrp="1"/>
          </p:cNvSpPr>
          <p:nvPr>
            <p:ph idx="1"/>
          </p:nvPr>
        </p:nvSpPr>
        <p:spPr>
          <a:xfrm>
            <a:off x="838200" y="409433"/>
            <a:ext cx="10515600" cy="5767530"/>
          </a:xfrm>
        </p:spPr>
        <p:txBody>
          <a:bodyPr>
            <a:normAutofit fontScale="85000" lnSpcReduction="20000"/>
          </a:bodyPr>
          <a:lstStyle/>
          <a:p>
            <a:endParaRPr lang="tr-TR" dirty="0"/>
          </a:p>
          <a:p>
            <a:endParaRPr lang="tr-TR" dirty="0"/>
          </a:p>
          <a:p>
            <a:r>
              <a:rPr lang="el-GR" dirty="0"/>
              <a:t>3. Τι εννοεί ο ποιητής με τους τρεις τελευταίους στίχους;</a:t>
            </a:r>
          </a:p>
          <a:p>
            <a:endParaRPr lang="el-GR" dirty="0"/>
          </a:p>
          <a:p>
            <a:r>
              <a:rPr lang="el-GR" dirty="0"/>
              <a:t>«Κρατώντας μες στο στόμα τους τραγούδια</a:t>
            </a:r>
          </a:p>
          <a:p>
            <a:r>
              <a:rPr lang="el-GR" dirty="0"/>
              <a:t>Που μάθαν όταν ήτανε παιδιά</a:t>
            </a:r>
          </a:p>
          <a:p>
            <a:r>
              <a:rPr lang="el-GR" dirty="0"/>
              <a:t>Και παίζανε κρυφτούλι μες στο δάσος.»</a:t>
            </a:r>
          </a:p>
          <a:p>
            <a:endParaRPr lang="el-GR" dirty="0"/>
          </a:p>
          <a:p>
            <a:r>
              <a:rPr lang="el-GR" dirty="0"/>
              <a:t>Οι υλοτόμοι που έχουν κληθεί να κόψουν τα δέντρα του δάσους, παρουσιάζονται να εκτελούν αυτή την πράξη σκληρότητας έχοντας στη σκέψη τους τις ευχάριστες αναμνήσεις των παιδικών τους χρόνων, όταν σ’ αυτόν (ή σ’ έναν ανάλογο) χώρο έπαιζαν κρυφτό. Τα τραγούδια που συνόδευαν το παιχνίδι τους, τα τραγούδια που τα έμαθαν ενόσω έπαιζαν στο δάσος, τα κρατούν στο στόμα τους∙ δεν θέλουν ή δεν μπορούν να τα εκστομίσουν, ίσως γιατί είναι συγκινημένοι απ’ την επίγνωση πως καταστρέφουν ένα τόσο σημαντικό για τα παιδικά τους χρόνια περιβάλλον.</a:t>
            </a:r>
          </a:p>
        </p:txBody>
      </p:sp>
    </p:spTree>
    <p:extLst>
      <p:ext uri="{BB962C8B-B14F-4D97-AF65-F5344CB8AC3E}">
        <p14:creationId xmlns:p14="http://schemas.microsoft.com/office/powerpoint/2010/main" val="1820951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5DBFA7-B636-0AB0-61BA-D1DDC47A2109}"/>
              </a:ext>
            </a:extLst>
          </p:cNvPr>
          <p:cNvSpPr>
            <a:spLocks noGrp="1"/>
          </p:cNvSpPr>
          <p:nvPr>
            <p:ph idx="1"/>
          </p:nvPr>
        </p:nvSpPr>
        <p:spPr/>
        <p:txBody>
          <a:bodyPr>
            <a:normAutofit fontScale="77500" lnSpcReduction="20000"/>
          </a:bodyPr>
          <a:lstStyle/>
          <a:p>
            <a:r>
              <a:rPr lang="el-GR" dirty="0"/>
              <a:t>Εκείνοι που κάποτε ως παιδιά διασκέδαζαν, έπαιζαν και βίωναν τόσο ευτυχισμένες στιγμές μέσα στο δάσος, έρχονται τώρα -ενήλικες πια- να κόψουν τα δέντρα και να αλλοιώσουν την όψη αυτού του αγαπημένου χώρου. Και το κάμουν αυτό με συγκίνηση και με θλίψη ακόμη, καθώς συναισθάνονται πως η ενηλικίωσή τους, τούς φέρνει αντιμέτωπους μ’ ένα καθήκον που βεβηλώνει και καταστρέφει έναν τόπο «ιερό» για τα πρώτα χρόνια της ζωής τους.</a:t>
            </a:r>
          </a:p>
          <a:p>
            <a:endParaRPr lang="el-GR" dirty="0"/>
          </a:p>
          <a:p>
            <a:r>
              <a:rPr lang="el-GR" dirty="0"/>
              <a:t>Με την αναφορά στα τραγούδια που κρατούν μέσα τους οι υλοτόμοι, μη θέλοντας να τα τραγουδήσουν, και να εκφράσουν έτσι την ευαισθησία που έχει ξυπνήσει στην ψυχή τους, ο ποιητής δίνει στην ηχώ του ποιήματος την κεντρική της θεματική. Οι μνήμες των παιδικών χρόνων -ο απόηχος των ευτυχισμένων εκείνων στιγμών- ενυπάρχουν στους ανθρώπους και αν τους δινόταν το δικαίωμα να εκφραστούν, θα μπορούσαν να αποτρέψουν ή να διαφοροποιήσουν τη στάση και τη συμπεριφορά των ενήλικων ανθρώπων, που συχνά μοιάζουν να έχουν λησμονήσει πως κάποτε υπήρξαν παιδιά, κι είχαν μέσα τους άδολη χαρά και ευαισθησία. </a:t>
            </a:r>
          </a:p>
          <a:p>
            <a:endParaRPr lang="tr-TR" dirty="0"/>
          </a:p>
        </p:txBody>
      </p:sp>
    </p:spTree>
    <p:extLst>
      <p:ext uri="{BB962C8B-B14F-4D97-AF65-F5344CB8AC3E}">
        <p14:creationId xmlns:p14="http://schemas.microsoft.com/office/powerpoint/2010/main" val="1787173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C126BA-D9B1-059A-3060-67CE6E52E8DD}"/>
              </a:ext>
            </a:extLst>
          </p:cNvPr>
          <p:cNvSpPr>
            <a:spLocks noGrp="1"/>
          </p:cNvSpPr>
          <p:nvPr>
            <p:ph idx="1"/>
          </p:nvPr>
        </p:nvSpPr>
        <p:spPr>
          <a:xfrm>
            <a:off x="838200" y="545910"/>
            <a:ext cx="10515600" cy="5631053"/>
          </a:xfrm>
        </p:spPr>
        <p:txBody>
          <a:bodyPr>
            <a:normAutofit fontScale="70000" lnSpcReduction="20000"/>
          </a:bodyPr>
          <a:lstStyle/>
          <a:p>
            <a:endParaRPr lang="el-GR" dirty="0"/>
          </a:p>
          <a:p>
            <a:pPr algn="ctr"/>
            <a:r>
              <a:rPr lang="el-GR" dirty="0">
                <a:highlight>
                  <a:srgbClr val="FFFF00"/>
                </a:highlight>
              </a:rPr>
              <a:t>Ανδρέας Εμπειρίκος [Τρία αποσπάσματα]</a:t>
            </a:r>
          </a:p>
          <a:p>
            <a:r>
              <a:rPr lang="el-GR" dirty="0"/>
              <a:t>Λίγα κοσμήματα στη χλόη. Λίγα διαμάντια στο σκοτάδι.</a:t>
            </a:r>
          </a:p>
          <a:p>
            <a:r>
              <a:rPr lang="el-GR" dirty="0"/>
              <a:t>Μα η πεταλούδα που νύκτωρ εγεννήθη μας αναγγέλλει την</a:t>
            </a:r>
          </a:p>
          <a:p>
            <a:r>
              <a:rPr lang="el-GR" dirty="0"/>
              <a:t>αυγή, σφαδάζουσα στο ράμφος της πρωίας.</a:t>
            </a:r>
          </a:p>
          <a:p>
            <a:endParaRPr lang="el-GR" dirty="0"/>
          </a:p>
          <a:p>
            <a:r>
              <a:rPr lang="el-GR" dirty="0"/>
              <a:t>2</a:t>
            </a:r>
          </a:p>
          <a:p>
            <a:r>
              <a:rPr lang="el-GR" dirty="0"/>
              <a:t>Η ποίησις είναι ανάππτυξι στίλβοντος ποδηλάτου. Μέσα της</a:t>
            </a:r>
          </a:p>
          <a:p>
            <a:r>
              <a:rPr lang="el-GR" dirty="0"/>
              <a:t>όλοι μεγαλώνουμε. Οι διάδρομοι είναι λευκοί. Τ’ άνθη μιλούν.</a:t>
            </a:r>
          </a:p>
          <a:p>
            <a:r>
              <a:rPr lang="el-GR" dirty="0"/>
              <a:t>Από τα πέταλά τους αναδύονται συχνά μικρούτσικες παιδίσκες.</a:t>
            </a:r>
          </a:p>
          <a:p>
            <a:r>
              <a:rPr lang="el-GR" dirty="0"/>
              <a:t>Η εκδρομή αυτή δεν έχει τέλος.</a:t>
            </a:r>
          </a:p>
          <a:p>
            <a:endParaRPr lang="el-GR" dirty="0"/>
          </a:p>
          <a:p>
            <a:r>
              <a:rPr lang="el-GR" dirty="0"/>
              <a:t>3</a:t>
            </a:r>
          </a:p>
          <a:p>
            <a:r>
              <a:rPr lang="el-GR" dirty="0"/>
              <a:t>Είναι τα βλέφαρά μου διάφανες αυλαίες.</a:t>
            </a:r>
          </a:p>
          <a:p>
            <a:r>
              <a:rPr lang="el-GR" dirty="0"/>
              <a:t>Όταν τ’ ανοίγω βλέπω εμπρός μου ό,τι κι αν τύχει.</a:t>
            </a:r>
          </a:p>
          <a:p>
            <a:r>
              <a:rPr lang="el-GR" dirty="0"/>
              <a:t>Όταν τα κλείνω βλέπω εμπρός μου ό,τι ποθώ.</a:t>
            </a:r>
          </a:p>
          <a:p>
            <a:endParaRPr lang="tr-TR" dirty="0"/>
          </a:p>
        </p:txBody>
      </p:sp>
    </p:spTree>
    <p:extLst>
      <p:ext uri="{BB962C8B-B14F-4D97-AF65-F5344CB8AC3E}">
        <p14:creationId xmlns:p14="http://schemas.microsoft.com/office/powerpoint/2010/main" val="269498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CE448C-1502-C364-CDB4-93E8426BA307}"/>
              </a:ext>
            </a:extLst>
          </p:cNvPr>
          <p:cNvSpPr>
            <a:spLocks noGrp="1"/>
          </p:cNvSpPr>
          <p:nvPr>
            <p:ph idx="1"/>
          </p:nvPr>
        </p:nvSpPr>
        <p:spPr>
          <a:xfrm>
            <a:off x="838200" y="750627"/>
            <a:ext cx="10515600" cy="5426336"/>
          </a:xfrm>
        </p:spPr>
        <p:txBody>
          <a:bodyPr>
            <a:normAutofit fontScale="92500" lnSpcReduction="10000"/>
          </a:bodyPr>
          <a:lstStyle/>
          <a:p>
            <a:r>
              <a:rPr lang="el-GR" dirty="0"/>
              <a:t>Για την κατανόηση των ποιημάτων ας έχουμε υπόψη μας τα εξής:</a:t>
            </a:r>
          </a:p>
          <a:p>
            <a:r>
              <a:rPr lang="el-GR" dirty="0"/>
              <a:t>1. Ο Γάλλος ποιητής Πολ Βαλερί (1871-1945) διατύπωσε την εξής άποψη για την ποίηση: «Η ποίηση είναι ανάπτυξη ενός επιφωνήματος», δηλαδή έχει την αφετηρία της στο συναίσθημα. Η σύγκριση με το ποίημα του Εμπειρίκου μας δείχνει τη νέα αντίληψη: α) η ποίηση ξεκινάει από την εικόνα, από τη μαγεία των πραγμάτων, β) έχει τη δύναμη να μεταμορφώνει διαρκώς τον κόσμο σύμφωνα με τη φαντασία και τις επιθυμίες του ποιητή.</a:t>
            </a:r>
          </a:p>
          <a:p>
            <a:r>
              <a:rPr lang="el-GR" dirty="0"/>
              <a:t>2. Στην υπερρεαλιστική ποίηση, οι εικόνες αναπηδούν αυτόματα και συμφύρονται μεταξύ τους χωρίς αυστηρή λογική αλληλουχία. Γίνεται επίσης χρήση τολμηρών μεταφορών.</a:t>
            </a:r>
          </a:p>
          <a:p>
            <a:r>
              <a:rPr lang="el-GR" dirty="0"/>
              <a:t>3. Ο Εμπειρίκος, όπως και άλλοι Έλληνες υπερρεαλιστές, χρησιμοποιεί συχνά λέξεις λόγιες, επειδή είναι λιγότερο συνηθισμένες, που ξεχωρίζουν μέσα στο κείμενο και ασκούν κι αυτές γοητεία, όπως και τα πράγματα.</a:t>
            </a:r>
          </a:p>
          <a:p>
            <a:r>
              <a:rPr lang="el-GR" dirty="0"/>
              <a:t>στίλβω: απαστράπτω.</a:t>
            </a:r>
            <a:endParaRPr lang="tr-TR" dirty="0"/>
          </a:p>
        </p:txBody>
      </p:sp>
    </p:spTree>
    <p:extLst>
      <p:ext uri="{BB962C8B-B14F-4D97-AF65-F5344CB8AC3E}">
        <p14:creationId xmlns:p14="http://schemas.microsoft.com/office/powerpoint/2010/main" val="1462659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14F3DDF-1186-B6D3-0643-BF8EEB7C45F4}"/>
              </a:ext>
            </a:extLst>
          </p:cNvPr>
          <p:cNvSpPr>
            <a:spLocks noGrp="1"/>
          </p:cNvSpPr>
          <p:nvPr>
            <p:ph idx="1"/>
          </p:nvPr>
        </p:nvSpPr>
        <p:spPr>
          <a:xfrm>
            <a:off x="838200" y="709684"/>
            <a:ext cx="10515600" cy="5467279"/>
          </a:xfrm>
        </p:spPr>
        <p:txBody>
          <a:bodyPr/>
          <a:lstStyle/>
          <a:p>
            <a:endParaRPr lang="el-GR" dirty="0"/>
          </a:p>
          <a:p>
            <a:r>
              <a:rPr lang="el-GR" dirty="0"/>
              <a:t>Προσεγγίζοντας τα σύντομα αυτά ποιήματα θα πρέπει να έχουμε υπόψη μας πως η υπερρεαλιστική ποίηση επιχειρεί να μεταφέρει στην επιφάνεια τις σκέψεις και τα συναισθήματα του ποιητή, τη στιγμή που γράφει το ποίημα, χωρίς ειρμό και χωρίς να αποσκοπεί στη διατύπωση κάποιου συγκεκριμένου νοήματος.</a:t>
            </a:r>
          </a:p>
          <a:p>
            <a:r>
              <a:rPr lang="el-GR" dirty="0"/>
              <a:t>Ο ποιητής απαλλαγμένος από τον αυστηρό έλεγχο της λογικής, καταγράφει τις σκέψεις του βασιζόμενος σε συνειρμούς και στη συναισθηματική κατάσταση της στιγμής, καταφεύγοντας, ως ένα βαθμό, στην αυτόματη γραφή, όπου οι λέξεις καθρεπτίζουν τις υποσυνείδητες ενέργειες και διαθέσεις της ψυχής.</a:t>
            </a:r>
          </a:p>
          <a:p>
            <a:endParaRPr lang="tr-TR" dirty="0"/>
          </a:p>
        </p:txBody>
      </p:sp>
    </p:spTree>
    <p:extLst>
      <p:ext uri="{BB962C8B-B14F-4D97-AF65-F5344CB8AC3E}">
        <p14:creationId xmlns:p14="http://schemas.microsoft.com/office/powerpoint/2010/main" val="102178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342B0AB-BBEE-832B-CACF-0A1FE53DB278}"/>
              </a:ext>
            </a:extLst>
          </p:cNvPr>
          <p:cNvSpPr>
            <a:spLocks noGrp="1"/>
          </p:cNvSpPr>
          <p:nvPr>
            <p:ph idx="1"/>
          </p:nvPr>
        </p:nvSpPr>
        <p:spPr>
          <a:xfrm>
            <a:off x="838200" y="750627"/>
            <a:ext cx="10515600" cy="5426336"/>
          </a:xfrm>
        </p:spPr>
        <p:txBody>
          <a:bodyPr>
            <a:normAutofit fontScale="55000" lnSpcReduction="20000"/>
          </a:bodyPr>
          <a:lstStyle/>
          <a:p>
            <a:endParaRPr lang="el-GR" dirty="0"/>
          </a:p>
          <a:p>
            <a:r>
              <a:rPr lang="el-GR" dirty="0"/>
              <a:t>Λίγα κοσμήματα στη χλόη. Λίγα διαμάντια στο σκοτάδι.</a:t>
            </a:r>
          </a:p>
          <a:p>
            <a:endParaRPr lang="el-GR" dirty="0"/>
          </a:p>
          <a:p>
            <a:r>
              <a:rPr lang="el-GR" dirty="0"/>
              <a:t>Τα κοσμήματα στη χλόη και τα διαμάντια στο σκοτάδι, μπορούν να εκληφθούν ως μεταφορές με τις οποίες ο ποιητής επιχειρεί να αποδώσει εικόνες του νυχτερινού τοπίου. Η δροσιά που καλύπτει το γρασίδι, κάνοντάς το να λαμπυρίζει, αποδίδεται από τον ποιητή ως κόσμημα πάνω στη χλόη, ενώ τα αστέρια του ουρανού ή τα φώτα της πόλης παρουσιάζονται ως διαμάντια στο σκοτάδι.</a:t>
            </a:r>
          </a:p>
          <a:p>
            <a:r>
              <a:rPr lang="el-GR" dirty="0"/>
              <a:t>Ο ποιητής με τις τολμηρές αυτές μεταφορές παρουσιάζει την ιδιαίτερη γοητεία της νύχτας, που μεταμορφώνει το χώρο και του προσδίδει μια άλλη μαγεία. Χώροι, τοπία και περιοχές που με το φως της ημέρας φανερώνουν όλα τους τα ψεγάδια, μεταμορφώνονται κατά τη διάρκεια της νύχτας και αποκτούν μια διαφορετική, λαμπερή, ομορφιά.</a:t>
            </a:r>
          </a:p>
          <a:p>
            <a:endParaRPr lang="el-GR" dirty="0"/>
          </a:p>
          <a:p>
            <a:r>
              <a:rPr lang="el-GR" dirty="0"/>
              <a:t>Μα η πεταλούδα που νύκτωρ εγεννήθη μας αναγγέλλει την</a:t>
            </a:r>
          </a:p>
          <a:p>
            <a:r>
              <a:rPr lang="el-GR" dirty="0"/>
              <a:t>αυγή, σφαδάζουσα στο ράμφος της πρωίας.</a:t>
            </a:r>
          </a:p>
          <a:p>
            <a:endParaRPr lang="el-GR" dirty="0"/>
          </a:p>
          <a:p>
            <a:r>
              <a:rPr lang="el-GR" dirty="0"/>
              <a:t>Όμως, η ομορφιά της νύχτας δε διαρκεί πολύ. Με τον αντιθετικό σύνδεσμο «μα», ο ποιητής μας αναγγέλλει πως το ξημέρωμα πλησιάζει.</a:t>
            </a:r>
          </a:p>
          <a:p>
            <a:r>
              <a:rPr lang="el-GR" dirty="0"/>
              <a:t>Το μήνυμα για τον ερχομό της αυγής δίνεται με μια νυχτοπεταλούδα που η σύντομη ζωή της φτάνει στο τέλος της, καθώς οι πρώτες αχτίνες του ήλιου διακρίνονται στον ουρανό. Όπως ένα μικρό ζώο σφαδάζει κάτω από το ράμφος ενός αρπακτικού πουλιού, έτσι και η πεταλούδα παρουσιάζεται να πασχίζει παγιδευμένη στο «ράμφος» του πρωινού. Εδώ, φυσικά, έχουμε ακόμη μια τολμηρή μεταφορά, καθώς το πρωινό φως παρουσιάζεται ως αρπακτικό πουλί που με το ράμφος του σκοτώνει τη νυχτοπεταλούδα. Το ξεκίνημα της νέας ημέρας δεν σηματοδοτείται από κάποια θελκτική εικόνα ομορφιάς, αλλά από το επώδυνο τέλος μιας πεταλούδας. Έτσι, με την αντίθεση αυτή -η αρχή της ημέρας, το τέλος μιας ζωής- ο ποιητής τονίζει τα αντιφατικά συναισθήματα που προκαλεί η ζωή στους ανθρώπους, αφού κάθε δεδομένη στιγμή η χαρά συνυπάρχει με τον πόνο, η καλοσύνη με τη σκληρότητα, και η γέννηση του ενός συμπίπτει με τον θάνατο ενός άλλου.</a:t>
            </a:r>
            <a:endParaRPr lang="tr-TR" dirty="0"/>
          </a:p>
        </p:txBody>
      </p:sp>
    </p:spTree>
    <p:extLst>
      <p:ext uri="{BB962C8B-B14F-4D97-AF65-F5344CB8AC3E}">
        <p14:creationId xmlns:p14="http://schemas.microsoft.com/office/powerpoint/2010/main" val="838613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104</TotalTime>
  <Words>2636</Words>
  <Application>Microsoft Office PowerPoint</Application>
  <PresentationFormat>Geniş ekran</PresentationFormat>
  <Paragraphs>114</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Aptos</vt:lpstr>
      <vt:lpstr>Aptos Display</vt:lpstr>
      <vt:lpstr>Arial</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halil eser atay</dc:creator>
  <cp:lastModifiedBy>halil eser atay</cp:lastModifiedBy>
  <cp:revision>6</cp:revision>
  <dcterms:created xsi:type="dcterms:W3CDTF">2023-12-20T21:16:13Z</dcterms:created>
  <dcterms:modified xsi:type="dcterms:W3CDTF">2023-12-22T08:15:20Z</dcterms:modified>
</cp:coreProperties>
</file>