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3"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3373115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580338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75943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46712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4A04D1E-9170-448D-95AF-6F5A1BC1EC0F}" type="datetimeFigureOut">
              <a:rPr lang="tr-TR" smtClean="0"/>
              <a:t>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1833541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4A04D1E-9170-448D-95AF-6F5A1BC1EC0F}" type="datetimeFigureOut">
              <a:rPr lang="tr-TR" smtClean="0"/>
              <a:t>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382231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4A04D1E-9170-448D-95AF-6F5A1BC1EC0F}" type="datetimeFigureOut">
              <a:rPr lang="tr-TR" smtClean="0"/>
              <a:t>9.01.2018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194150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4A04D1E-9170-448D-95AF-6F5A1BC1EC0F}" type="datetimeFigureOut">
              <a:rPr lang="tr-TR" smtClean="0"/>
              <a:t>9.01.2018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484039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4A04D1E-9170-448D-95AF-6F5A1BC1EC0F}" type="datetimeFigureOut">
              <a:rPr lang="tr-TR" smtClean="0"/>
              <a:t>9.01.2018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548245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4A04D1E-9170-448D-95AF-6F5A1BC1EC0F}" type="datetimeFigureOut">
              <a:rPr lang="tr-TR" smtClean="0"/>
              <a:t>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2214782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4A04D1E-9170-448D-95AF-6F5A1BC1EC0F}" type="datetimeFigureOut">
              <a:rPr lang="tr-TR" smtClean="0"/>
              <a:t>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CDBCCE5-752E-4FBB-BBC5-6D10A691260B}" type="slidenum">
              <a:rPr lang="tr-TR" smtClean="0"/>
              <a:t>‹#›</a:t>
            </a:fld>
            <a:endParaRPr lang="tr-TR"/>
          </a:p>
        </p:txBody>
      </p:sp>
    </p:spTree>
    <p:extLst>
      <p:ext uri="{BB962C8B-B14F-4D97-AF65-F5344CB8AC3E}">
        <p14:creationId xmlns:p14="http://schemas.microsoft.com/office/powerpoint/2010/main" val="3962410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A04D1E-9170-448D-95AF-6F5A1BC1EC0F}" type="datetimeFigureOut">
              <a:rPr lang="tr-TR" smtClean="0"/>
              <a:t>9.01.2018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DBCCE5-752E-4FBB-BBC5-6D10A691260B}" type="slidenum">
              <a:rPr lang="tr-TR" smtClean="0"/>
              <a:t>‹#›</a:t>
            </a:fld>
            <a:endParaRPr lang="tr-TR"/>
          </a:p>
        </p:txBody>
      </p:sp>
    </p:spTree>
    <p:extLst>
      <p:ext uri="{BB962C8B-B14F-4D97-AF65-F5344CB8AC3E}">
        <p14:creationId xmlns:p14="http://schemas.microsoft.com/office/powerpoint/2010/main" val="3161673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TARIM EKONOMİSİ ve İŞLETMECİLİK DERS NOTLARI</a:t>
            </a:r>
            <a:endParaRPr lang="tr-TR" dirty="0"/>
          </a:p>
        </p:txBody>
      </p:sp>
      <p:sp>
        <p:nvSpPr>
          <p:cNvPr id="3" name="Alt Başlık 2"/>
          <p:cNvSpPr>
            <a:spLocks noGrp="1"/>
          </p:cNvSpPr>
          <p:nvPr>
            <p:ph type="subTitle" idx="1"/>
          </p:nvPr>
        </p:nvSpPr>
        <p:spPr/>
        <p:txBody>
          <a:bodyPr/>
          <a:lstStyle/>
          <a:p>
            <a:r>
              <a:rPr lang="tr-TR" dirty="0" smtClean="0"/>
              <a:t>PROF. DR. AHMET ÖZÇELİK</a:t>
            </a:r>
          </a:p>
          <a:p>
            <a:r>
              <a:rPr lang="tr-TR" dirty="0" smtClean="0"/>
              <a:t>5. </a:t>
            </a:r>
            <a:r>
              <a:rPr lang="tr-TR" dirty="0" smtClean="0"/>
              <a:t>HAFTA</a:t>
            </a:r>
            <a:endParaRPr lang="tr-TR" dirty="0"/>
          </a:p>
        </p:txBody>
      </p:sp>
    </p:spTree>
    <p:extLst>
      <p:ext uri="{BB962C8B-B14F-4D97-AF65-F5344CB8AC3E}">
        <p14:creationId xmlns:p14="http://schemas.microsoft.com/office/powerpoint/2010/main" val="547683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TARIM EKONOMİSİNE AİT BAZI PRENSİPLER DEVAM (AZALAN VERİM KANUNU, İKAME PRENSİPLERİ)</a:t>
            </a:r>
            <a:endParaRPr lang="tr-TR" dirty="0"/>
          </a:p>
        </p:txBody>
      </p:sp>
      <p:sp>
        <p:nvSpPr>
          <p:cNvPr id="3" name="İçerik Yer Tutucusu 2"/>
          <p:cNvSpPr>
            <a:spLocks noGrp="1"/>
          </p:cNvSpPr>
          <p:nvPr>
            <p:ph idx="1"/>
          </p:nvPr>
        </p:nvSpPr>
        <p:spPr/>
        <p:txBody>
          <a:bodyPr/>
          <a:lstStyle/>
          <a:p>
            <a:pPr algn="just"/>
            <a:r>
              <a:rPr lang="tr-TR" dirty="0"/>
              <a:t>Azalan Verimler Kanunu: Bir tarımsal üretim faaliyetinde ve belirli bir teknoloji seviyesi ve arazi sathında kullanılan girdilerden birinin miktarı arttırılır ve diğer girdilerin miktarı sabit tutu­lursa, miktarı arttırılan girdinin ilâve birimleri üretime ilave olundukça toplam ürün miktarı bir noktaya kadar artacak,  bu noktadan sonra eklenen birim girdi ile ilâve edilen ürün miktarı önce nispi sonra mutlak olarak azalacaktır. </a:t>
            </a:r>
            <a:endParaRPr lang="tr-TR" b="1" dirty="0"/>
          </a:p>
          <a:p>
            <a:pPr algn="just"/>
            <a:endParaRPr lang="tr-TR" dirty="0"/>
          </a:p>
        </p:txBody>
      </p:sp>
    </p:spTree>
    <p:extLst>
      <p:ext uri="{BB962C8B-B14F-4D97-AF65-F5344CB8AC3E}">
        <p14:creationId xmlns:p14="http://schemas.microsoft.com/office/powerpoint/2010/main" val="3772484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TARIM EKONOMİSİNE AİT BAZI PRENSİPLER DEVAM (AZALAN VERİM KANUNU, İKAME PRENSİPLERİ)</a:t>
            </a:r>
            <a:endParaRPr lang="tr-TR" dirty="0"/>
          </a:p>
        </p:txBody>
      </p:sp>
      <p:sp>
        <p:nvSpPr>
          <p:cNvPr id="3" name="İçerik Yer Tutucusu 2"/>
          <p:cNvSpPr>
            <a:spLocks noGrp="1"/>
          </p:cNvSpPr>
          <p:nvPr>
            <p:ph idx="1"/>
          </p:nvPr>
        </p:nvSpPr>
        <p:spPr/>
        <p:txBody>
          <a:bodyPr/>
          <a:lstStyle/>
          <a:p>
            <a:pPr algn="just"/>
            <a:endParaRPr lang="tr-TR" dirty="0" smtClean="0"/>
          </a:p>
          <a:p>
            <a:pPr marL="0" indent="0" algn="just">
              <a:buNone/>
            </a:pPr>
            <a:endParaRPr lang="tr-TR" dirty="0"/>
          </a:p>
        </p:txBody>
      </p:sp>
      <p:pic>
        <p:nvPicPr>
          <p:cNvPr id="27" name="Resim 26"/>
          <p:cNvPicPr>
            <a:picLocks noChangeAspect="1"/>
          </p:cNvPicPr>
          <p:nvPr/>
        </p:nvPicPr>
        <p:blipFill>
          <a:blip r:embed="rId2"/>
          <a:stretch>
            <a:fillRect/>
          </a:stretch>
        </p:blipFill>
        <p:spPr>
          <a:xfrm>
            <a:off x="2229623" y="2353289"/>
            <a:ext cx="7004993" cy="3435873"/>
          </a:xfrm>
          <a:prstGeom prst="rect">
            <a:avLst/>
          </a:prstGeom>
        </p:spPr>
      </p:pic>
    </p:spTree>
    <p:extLst>
      <p:ext uri="{BB962C8B-B14F-4D97-AF65-F5344CB8AC3E}">
        <p14:creationId xmlns:p14="http://schemas.microsoft.com/office/powerpoint/2010/main" val="1924506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TARIM EKONOMİSİNE AİT BAZI PRENSİPLER DEVAM (AZALAN VERİM KANUNU, İKAME PRENSİPLERİ)</a:t>
            </a:r>
            <a:endParaRPr lang="tr-TR" dirty="0"/>
          </a:p>
        </p:txBody>
      </p:sp>
      <p:sp>
        <p:nvSpPr>
          <p:cNvPr id="3" name="İçerik Yer Tutucusu 2"/>
          <p:cNvSpPr>
            <a:spLocks noGrp="1"/>
          </p:cNvSpPr>
          <p:nvPr>
            <p:ph idx="1"/>
          </p:nvPr>
        </p:nvSpPr>
        <p:spPr/>
        <p:txBody>
          <a:bodyPr/>
          <a:lstStyle/>
          <a:p>
            <a:r>
              <a:rPr lang="tr-TR" b="1" dirty="0"/>
              <a:t>Üretim safhaları:</a:t>
            </a:r>
            <a:endParaRPr lang="tr-TR" dirty="0"/>
          </a:p>
          <a:p>
            <a:r>
              <a:rPr lang="tr-TR" dirty="0"/>
              <a:t>Safha I:  Toplam Ürün (TÜ)  artıyor, Marjinal Ürün(MÜ), Ortalama Ürün(OÜ) den daha fazla artıyor, MÜ önce artıyor sonra azalıyor; üretimi ve girdi ilave artışını kesmek rasyonel değil. </a:t>
            </a:r>
          </a:p>
          <a:p>
            <a:r>
              <a:rPr lang="tr-TR" dirty="0"/>
              <a:t>Safha II:  OÜ azalıyor, MÜ, OÜ’ den daha az, MÜ sıfıra doğru gidiyor; üretimi ve girdi ilave artışını kesmek rasyonel.</a:t>
            </a:r>
          </a:p>
          <a:p>
            <a:r>
              <a:rPr lang="tr-TR" dirty="0"/>
              <a:t>Safha III: MÜ negatif, üretim yapmak uygun değil.</a:t>
            </a:r>
          </a:p>
          <a:p>
            <a:pPr algn="just"/>
            <a:endParaRPr lang="tr-TR" dirty="0"/>
          </a:p>
        </p:txBody>
      </p:sp>
    </p:spTree>
    <p:extLst>
      <p:ext uri="{BB962C8B-B14F-4D97-AF65-F5344CB8AC3E}">
        <p14:creationId xmlns:p14="http://schemas.microsoft.com/office/powerpoint/2010/main" val="2462923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TARIM EKONOMİSİNE AİT BAZI PRENSİPLER DEVAM (AZALAN VERİM KANUNU, İKAME PRENSİPLERİ)</a:t>
            </a:r>
            <a:endParaRPr lang="tr-TR" dirty="0"/>
          </a:p>
        </p:txBody>
      </p:sp>
      <p:sp>
        <p:nvSpPr>
          <p:cNvPr id="3" name="İçerik Yer Tutucusu 2"/>
          <p:cNvSpPr>
            <a:spLocks noGrp="1"/>
          </p:cNvSpPr>
          <p:nvPr>
            <p:ph idx="1"/>
          </p:nvPr>
        </p:nvSpPr>
        <p:spPr/>
        <p:txBody>
          <a:bodyPr/>
          <a:lstStyle/>
          <a:p>
            <a:pPr algn="just"/>
            <a:r>
              <a:rPr lang="tr-TR" dirty="0"/>
              <a:t>Tarım işletmesinde gübre ile buğday verimi arasındaki ilişkilerin değer olarak analiz edilmesinde ve kar maksimizasyonun sağlanmasında ve ekonomik optimum noktasının bulunmasında fiziki değerlerin parasal değerlere dönüştürülerek incelenmesi gerekir. Burada genel varsayımlar:</a:t>
            </a:r>
          </a:p>
          <a:p>
            <a:pPr lvl="0" algn="just"/>
            <a:r>
              <a:rPr lang="tr-TR" dirty="0"/>
              <a:t>Hiçbir tarım işletmesi girdi ve çıktı fiyatlarından etkilenmeyecek. </a:t>
            </a:r>
          </a:p>
          <a:p>
            <a:pPr lvl="0" algn="just" fontAlgn="base"/>
            <a:r>
              <a:rPr lang="tr-TR" dirty="0"/>
              <a:t>Ürünler ve alınan girdiler  homojen olacak, farklı olmayacak.</a:t>
            </a:r>
          </a:p>
          <a:p>
            <a:pPr lvl="0" algn="just" fontAlgn="base"/>
            <a:r>
              <a:rPr lang="tr-TR" dirty="0"/>
              <a:t>İşletme karını maksimum etmeye çalışacak.</a:t>
            </a:r>
          </a:p>
          <a:p>
            <a:pPr algn="just"/>
            <a:endParaRPr lang="tr-TR" dirty="0"/>
          </a:p>
        </p:txBody>
      </p:sp>
    </p:spTree>
    <p:extLst>
      <p:ext uri="{BB962C8B-B14F-4D97-AF65-F5344CB8AC3E}">
        <p14:creationId xmlns:p14="http://schemas.microsoft.com/office/powerpoint/2010/main" val="1731182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TARIM EKONOMİSİNE AİT BAZI PRENSİPLER DEVAM (AZALAN VERİM KANUNU, İKAME PRENSİPLERİ)</a:t>
            </a:r>
          </a:p>
        </p:txBody>
      </p:sp>
      <p:sp>
        <p:nvSpPr>
          <p:cNvPr id="3" name="İçerik Yer Tutucusu 2"/>
          <p:cNvSpPr>
            <a:spLocks noGrp="1"/>
          </p:cNvSpPr>
          <p:nvPr>
            <p:ph idx="1"/>
          </p:nvPr>
        </p:nvSpPr>
        <p:spPr/>
        <p:txBody>
          <a:bodyPr/>
          <a:lstStyle/>
          <a:p>
            <a:pPr fontAlgn="base"/>
            <a:r>
              <a:rPr lang="tr-TR" b="1" dirty="0"/>
              <a:t>FAKTÖR-FAKTÖR İLİŞKİSİ</a:t>
            </a:r>
            <a:endParaRPr lang="tr-TR" dirty="0"/>
          </a:p>
          <a:p>
            <a:pPr fontAlgn="base"/>
            <a:r>
              <a:rPr lang="tr-TR" dirty="0"/>
              <a:t> Girdilerin ikamesi olarak da bilinen bu prensipte, belirli bir ürün seviyesini saplamak için girdileri bir birinin yerine ikame ederek en düşük maliyetli girdi hesaplanır.</a:t>
            </a:r>
          </a:p>
          <a:p>
            <a:endParaRPr lang="tr-TR" dirty="0"/>
          </a:p>
        </p:txBody>
      </p:sp>
    </p:spTree>
    <p:extLst>
      <p:ext uri="{BB962C8B-B14F-4D97-AF65-F5344CB8AC3E}">
        <p14:creationId xmlns:p14="http://schemas.microsoft.com/office/powerpoint/2010/main" val="3336226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TARIM EKONOMİSİNE AİT BAZI PRENSİPLER DEVAM (AZALAN VERİM KANUNU, İKAME PRENSİPLERİ)</a:t>
            </a:r>
          </a:p>
        </p:txBody>
      </p:sp>
      <p:sp>
        <p:nvSpPr>
          <p:cNvPr id="3" name="İçerik Yer Tutucusu 2"/>
          <p:cNvSpPr>
            <a:spLocks noGrp="1"/>
          </p:cNvSpPr>
          <p:nvPr>
            <p:ph idx="1"/>
          </p:nvPr>
        </p:nvSpPr>
        <p:spPr/>
        <p:txBody>
          <a:bodyPr/>
          <a:lstStyle/>
          <a:p>
            <a:pPr fontAlgn="base"/>
            <a:r>
              <a:rPr lang="tr-TR" b="1" dirty="0"/>
              <a:t>ÜRÜN-ÜRÜN İLİŞKİSİ (Teşebbüslerin İkamesi)</a:t>
            </a:r>
            <a:endParaRPr lang="tr-TR" dirty="0"/>
          </a:p>
          <a:p>
            <a:pPr fontAlgn="base"/>
            <a:r>
              <a:rPr lang="tr-TR" dirty="0"/>
              <a:t>Bu ilişkide esas itibariyle en karlı ürün bileşimini verecek üretim </a:t>
            </a:r>
            <a:r>
              <a:rPr lang="tr-TR" dirty="0" err="1"/>
              <a:t>paterni</a:t>
            </a:r>
            <a:r>
              <a:rPr lang="tr-TR" dirty="0"/>
              <a:t> elde edilmeye çalışılır.  Tarım işletmesinde kıt kaynaklar kullanılarak çeşitli tarım ürünleri yetiştirilmeye çalışılır. Burada üretilen ürünlerin en yüksek geliri sağlaması amaçlanır ve en yüksek gelir seviyesini sağlayan birleşim optimum üretim </a:t>
            </a:r>
            <a:r>
              <a:rPr lang="tr-TR" dirty="0" err="1"/>
              <a:t>paterni</a:t>
            </a:r>
            <a:r>
              <a:rPr lang="tr-TR" dirty="0"/>
              <a:t> olarak isimlendirilir.</a:t>
            </a:r>
          </a:p>
          <a:p>
            <a:endParaRPr lang="tr-TR" dirty="0"/>
          </a:p>
        </p:txBody>
      </p:sp>
    </p:spTree>
    <p:extLst>
      <p:ext uri="{BB962C8B-B14F-4D97-AF65-F5344CB8AC3E}">
        <p14:creationId xmlns:p14="http://schemas.microsoft.com/office/powerpoint/2010/main" val="279759550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378</Words>
  <Application>Microsoft Office PowerPoint</Application>
  <PresentationFormat>Geniş ekran</PresentationFormat>
  <Paragraphs>22</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TARIM EKONOMİSİ ve İŞLETMECİLİK DERS NOTLARI</vt:lpstr>
      <vt:lpstr>TARIM EKONOMİSİNE AİT BAZI PRENSİPLER DEVAM (AZALAN VERİM KANUNU, İKAME PRENSİPLERİ)</vt:lpstr>
      <vt:lpstr>TARIM EKONOMİSİNE AİT BAZI PRENSİPLER DEVAM (AZALAN VERİM KANUNU, İKAME PRENSİPLERİ)</vt:lpstr>
      <vt:lpstr>TARIM EKONOMİSİNE AİT BAZI PRENSİPLER DEVAM (AZALAN VERİM KANUNU, İKAME PRENSİPLERİ)</vt:lpstr>
      <vt:lpstr>TARIM EKONOMİSİNE AİT BAZI PRENSİPLER DEVAM (AZALAN VERİM KANUNU, İKAME PRENSİPLERİ)</vt:lpstr>
      <vt:lpstr>TARIM EKONOMİSİNE AİT BAZI PRENSİPLER DEVAM (AZALAN VERİM KANUNU, İKAME PRENSİPLERİ)</vt:lpstr>
      <vt:lpstr>TARIM EKONOMİSİNE AİT BAZI PRENSİPLER DEVAM (AZALAN VERİM KANUNU, İKAME PRENSİPLERİ)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TARIM EKONOMİSİ ve İŞLETMECİLİK DERS NOTLARI</dc:title>
  <dc:creator>hsssSSss ..</dc:creator>
  <cp:lastModifiedBy>hsssSSss ..</cp:lastModifiedBy>
  <cp:revision>5</cp:revision>
  <dcterms:created xsi:type="dcterms:W3CDTF">2018-01-08T13:58:44Z</dcterms:created>
  <dcterms:modified xsi:type="dcterms:W3CDTF">2018-01-09T10:37:40Z</dcterms:modified>
</cp:coreProperties>
</file>