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8"/>
  </p:notesMasterIdLst>
  <p:handoutMasterIdLst>
    <p:handoutMasterId r:id="rId39"/>
  </p:handoutMasterIdLst>
  <p:sldIdLst>
    <p:sldId id="312" r:id="rId2"/>
    <p:sldId id="313" r:id="rId3"/>
    <p:sldId id="314" r:id="rId4"/>
    <p:sldId id="315" r:id="rId5"/>
    <p:sldId id="316" r:id="rId6"/>
    <p:sldId id="318" r:id="rId7"/>
    <p:sldId id="319" r:id="rId8"/>
    <p:sldId id="320" r:id="rId9"/>
    <p:sldId id="322" r:id="rId10"/>
    <p:sldId id="323" r:id="rId11"/>
    <p:sldId id="324" r:id="rId12"/>
    <p:sldId id="325" r:id="rId13"/>
    <p:sldId id="326" r:id="rId14"/>
    <p:sldId id="327" r:id="rId15"/>
    <p:sldId id="328" r:id="rId16"/>
    <p:sldId id="329" r:id="rId17"/>
    <p:sldId id="330" r:id="rId18"/>
    <p:sldId id="331" r:id="rId19"/>
    <p:sldId id="332" r:id="rId20"/>
    <p:sldId id="333" r:id="rId21"/>
    <p:sldId id="334" r:id="rId22"/>
    <p:sldId id="335" r:id="rId23"/>
    <p:sldId id="336" r:id="rId24"/>
    <p:sldId id="337" r:id="rId25"/>
    <p:sldId id="338" r:id="rId26"/>
    <p:sldId id="339" r:id="rId27"/>
    <p:sldId id="340" r:id="rId28"/>
    <p:sldId id="341" r:id="rId29"/>
    <p:sldId id="342" r:id="rId30"/>
    <p:sldId id="351" r:id="rId31"/>
    <p:sldId id="352" r:id="rId32"/>
    <p:sldId id="353" r:id="rId33"/>
    <p:sldId id="354" r:id="rId34"/>
    <p:sldId id="355" r:id="rId35"/>
    <p:sldId id="356" r:id="rId36"/>
    <p:sldId id="357" r:id="rId3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B917"/>
    <a:srgbClr val="CCF18F"/>
    <a:srgbClr val="73D9ED"/>
    <a:srgbClr val="E6FAFE"/>
    <a:srgbClr val="4ED8F4"/>
    <a:srgbClr val="2DA1C1"/>
    <a:srgbClr val="9CE4F2"/>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5295" autoAdjust="0"/>
  </p:normalViewPr>
  <p:slideViewPr>
    <p:cSldViewPr>
      <p:cViewPr varScale="1">
        <p:scale>
          <a:sx n="115" d="100"/>
          <a:sy n="115" d="100"/>
        </p:scale>
        <p:origin x="153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CEC8743-5312-424C-8CF5-47ACF2BB25C6}" type="datetimeFigureOut">
              <a:rPr lang="tr-TR" smtClean="0"/>
              <a:t>25.12.2019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7434841-8E77-4776-9262-F03916A5F2A9}" type="slidenum">
              <a:rPr lang="tr-TR" smtClean="0"/>
              <a:t>‹#›</a:t>
            </a:fld>
            <a:endParaRPr lang="tr-TR"/>
          </a:p>
        </p:txBody>
      </p:sp>
    </p:spTree>
    <p:extLst>
      <p:ext uri="{BB962C8B-B14F-4D97-AF65-F5344CB8AC3E}">
        <p14:creationId xmlns:p14="http://schemas.microsoft.com/office/powerpoint/2010/main" val="36944873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atin typeface="Arial" charset="0"/>
              </a:defRPr>
            </a:lvl1pPr>
          </a:lstStyle>
          <a:p>
            <a:pPr>
              <a:defRPr/>
            </a:pPr>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atin typeface="Arial" charset="0"/>
              </a:defRPr>
            </a:lvl1pPr>
          </a:lstStyle>
          <a:p>
            <a:pPr>
              <a:defRPr/>
            </a:pPr>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1B4202B-6E9E-4AD2-A310-B70742F319C5}" type="slidenum">
              <a:rPr lang="en-US" altLang="tr-TR"/>
              <a:pPr/>
              <a:t>‹#›</a:t>
            </a:fld>
            <a:endParaRPr lang="en-US" altLang="tr-TR"/>
          </a:p>
        </p:txBody>
      </p:sp>
    </p:spTree>
    <p:extLst>
      <p:ext uri="{BB962C8B-B14F-4D97-AF65-F5344CB8AC3E}">
        <p14:creationId xmlns:p14="http://schemas.microsoft.com/office/powerpoint/2010/main" val="23834220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BC903FD6-23BA-49B3-BE12-57C94A4F82E6}" type="slidenum">
              <a:rPr lang="en-US" altLang="tr-TR" sz="1200"/>
              <a:pPr eaLnBrk="1" hangingPunct="1"/>
              <a:t>1</a:t>
            </a:fld>
            <a:endParaRPr lang="en-US" altLang="tr-TR" sz="120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4203970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15</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6565910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401292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17</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366593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18</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038059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19</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9854965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20</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41841598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24</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7057532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25</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0665096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2939217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27</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701760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89193E0F-5600-42C5-A79D-954705BAE48E}" type="slidenum">
              <a:rPr lang="en-US" altLang="tr-TR" sz="1200"/>
              <a:pPr eaLnBrk="1" hangingPunct="1"/>
              <a:t>2</a:t>
            </a:fld>
            <a:endParaRPr lang="en-US" altLang="tr-TR" sz="120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7726412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28</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6791390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29</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41352208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30</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2396515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31</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1261178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32</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8493508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34</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089016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35</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8790126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36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285097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503634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7</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709304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8</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997296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9</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393190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10</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828560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11</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836354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14</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380714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E40EDC0-223F-4378-9705-F2ACA88DB6D5}"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256083-E750-445F-80D0-36AB73D54334}" type="slidenum">
              <a:rPr lang="tr-TR" smtClean="0"/>
              <a:t>‹#›</a:t>
            </a:fld>
            <a:endParaRPr lang="tr-TR"/>
          </a:p>
        </p:txBody>
      </p:sp>
    </p:spTree>
    <p:extLst>
      <p:ext uri="{BB962C8B-B14F-4D97-AF65-F5344CB8AC3E}">
        <p14:creationId xmlns:p14="http://schemas.microsoft.com/office/powerpoint/2010/main" val="3701849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40EDC0-223F-4378-9705-F2ACA88DB6D5}"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256083-E750-445F-80D0-36AB73D54334}" type="slidenum">
              <a:rPr lang="tr-TR" smtClean="0"/>
              <a:t>‹#›</a:t>
            </a:fld>
            <a:endParaRPr lang="tr-TR"/>
          </a:p>
        </p:txBody>
      </p:sp>
    </p:spTree>
    <p:extLst>
      <p:ext uri="{BB962C8B-B14F-4D97-AF65-F5344CB8AC3E}">
        <p14:creationId xmlns:p14="http://schemas.microsoft.com/office/powerpoint/2010/main" val="301407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40EDC0-223F-4378-9705-F2ACA88DB6D5}"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256083-E750-445F-80D0-36AB73D54334}" type="slidenum">
              <a:rPr lang="tr-TR" smtClean="0"/>
              <a:t>‹#›</a:t>
            </a:fld>
            <a:endParaRPr lang="tr-TR"/>
          </a:p>
        </p:txBody>
      </p:sp>
    </p:spTree>
    <p:extLst>
      <p:ext uri="{BB962C8B-B14F-4D97-AF65-F5344CB8AC3E}">
        <p14:creationId xmlns:p14="http://schemas.microsoft.com/office/powerpoint/2010/main" val="3814057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40EDC0-223F-4378-9705-F2ACA88DB6D5}"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256083-E750-445F-80D0-36AB73D54334}" type="slidenum">
              <a:rPr lang="tr-TR" smtClean="0"/>
              <a:t>‹#›</a:t>
            </a:fld>
            <a:endParaRPr lang="tr-TR"/>
          </a:p>
        </p:txBody>
      </p:sp>
    </p:spTree>
    <p:extLst>
      <p:ext uri="{BB962C8B-B14F-4D97-AF65-F5344CB8AC3E}">
        <p14:creationId xmlns:p14="http://schemas.microsoft.com/office/powerpoint/2010/main" val="1522565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E40EDC0-223F-4378-9705-F2ACA88DB6D5}"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256083-E750-445F-80D0-36AB73D54334}" type="slidenum">
              <a:rPr lang="tr-TR" smtClean="0"/>
              <a:t>‹#›</a:t>
            </a:fld>
            <a:endParaRPr lang="tr-TR"/>
          </a:p>
        </p:txBody>
      </p:sp>
    </p:spTree>
    <p:extLst>
      <p:ext uri="{BB962C8B-B14F-4D97-AF65-F5344CB8AC3E}">
        <p14:creationId xmlns:p14="http://schemas.microsoft.com/office/powerpoint/2010/main" val="30516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E40EDC0-223F-4378-9705-F2ACA88DB6D5}"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256083-E750-445F-80D0-36AB73D54334}" type="slidenum">
              <a:rPr lang="tr-TR" smtClean="0"/>
              <a:t>‹#›</a:t>
            </a:fld>
            <a:endParaRPr lang="tr-TR"/>
          </a:p>
        </p:txBody>
      </p:sp>
    </p:spTree>
    <p:extLst>
      <p:ext uri="{BB962C8B-B14F-4D97-AF65-F5344CB8AC3E}">
        <p14:creationId xmlns:p14="http://schemas.microsoft.com/office/powerpoint/2010/main" val="1663999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E40EDC0-223F-4378-9705-F2ACA88DB6D5}" type="datetimeFigureOut">
              <a:rPr lang="tr-TR" smtClean="0"/>
              <a:t>25.12.2019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8256083-E750-445F-80D0-36AB73D54334}" type="slidenum">
              <a:rPr lang="tr-TR" smtClean="0"/>
              <a:t>‹#›</a:t>
            </a:fld>
            <a:endParaRPr lang="tr-TR"/>
          </a:p>
        </p:txBody>
      </p:sp>
    </p:spTree>
    <p:extLst>
      <p:ext uri="{BB962C8B-B14F-4D97-AF65-F5344CB8AC3E}">
        <p14:creationId xmlns:p14="http://schemas.microsoft.com/office/powerpoint/2010/main" val="3352887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E40EDC0-223F-4378-9705-F2ACA88DB6D5}" type="datetimeFigureOut">
              <a:rPr lang="tr-TR" smtClean="0"/>
              <a:t>25.12.2019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8256083-E750-445F-80D0-36AB73D54334}" type="slidenum">
              <a:rPr lang="tr-TR" smtClean="0"/>
              <a:t>‹#›</a:t>
            </a:fld>
            <a:endParaRPr lang="tr-TR"/>
          </a:p>
        </p:txBody>
      </p:sp>
    </p:spTree>
    <p:extLst>
      <p:ext uri="{BB962C8B-B14F-4D97-AF65-F5344CB8AC3E}">
        <p14:creationId xmlns:p14="http://schemas.microsoft.com/office/powerpoint/2010/main" val="4237726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E40EDC0-223F-4378-9705-F2ACA88DB6D5}" type="datetimeFigureOut">
              <a:rPr lang="tr-TR" smtClean="0"/>
              <a:t>25.12.2019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8256083-E750-445F-80D0-36AB73D54334}" type="slidenum">
              <a:rPr lang="tr-TR" smtClean="0"/>
              <a:t>‹#›</a:t>
            </a:fld>
            <a:endParaRPr lang="tr-TR"/>
          </a:p>
        </p:txBody>
      </p:sp>
    </p:spTree>
    <p:extLst>
      <p:ext uri="{BB962C8B-B14F-4D97-AF65-F5344CB8AC3E}">
        <p14:creationId xmlns:p14="http://schemas.microsoft.com/office/powerpoint/2010/main" val="3957409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E40EDC0-223F-4378-9705-F2ACA88DB6D5}"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256083-E750-445F-80D0-36AB73D54334}" type="slidenum">
              <a:rPr lang="tr-TR" smtClean="0"/>
              <a:t>‹#›</a:t>
            </a:fld>
            <a:endParaRPr lang="tr-TR"/>
          </a:p>
        </p:txBody>
      </p:sp>
    </p:spTree>
    <p:extLst>
      <p:ext uri="{BB962C8B-B14F-4D97-AF65-F5344CB8AC3E}">
        <p14:creationId xmlns:p14="http://schemas.microsoft.com/office/powerpoint/2010/main" val="89421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E40EDC0-223F-4378-9705-F2ACA88DB6D5}"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256083-E750-445F-80D0-36AB73D54334}" type="slidenum">
              <a:rPr lang="tr-TR" smtClean="0"/>
              <a:t>‹#›</a:t>
            </a:fld>
            <a:endParaRPr lang="tr-TR"/>
          </a:p>
        </p:txBody>
      </p:sp>
    </p:spTree>
    <p:extLst>
      <p:ext uri="{BB962C8B-B14F-4D97-AF65-F5344CB8AC3E}">
        <p14:creationId xmlns:p14="http://schemas.microsoft.com/office/powerpoint/2010/main" val="1200174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E40EDC0-223F-4378-9705-F2ACA88DB6D5}" type="datetimeFigureOut">
              <a:rPr lang="tr-TR" smtClean="0"/>
              <a:t>25.12.2019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256083-E750-445F-80D0-36AB73D54334}" type="slidenum">
              <a:rPr lang="tr-TR" smtClean="0"/>
              <a:t>‹#›</a:t>
            </a:fld>
            <a:endParaRPr lang="tr-TR"/>
          </a:p>
        </p:txBody>
      </p:sp>
    </p:spTree>
    <p:extLst>
      <p:ext uri="{BB962C8B-B14F-4D97-AF65-F5344CB8AC3E}">
        <p14:creationId xmlns:p14="http://schemas.microsoft.com/office/powerpoint/2010/main" val="30056405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Grp="1" noChangeArrowheads="1"/>
          </p:cNvSpPr>
          <p:nvPr>
            <p:ph type="ctrTitle"/>
          </p:nvPr>
        </p:nvSpPr>
        <p:spPr>
          <a:xfrm>
            <a:off x="1187624" y="1988840"/>
            <a:ext cx="6624736" cy="1905000"/>
          </a:xfrm>
        </p:spPr>
        <p:txBody>
          <a:bodyPr/>
          <a:lstStyle/>
          <a:p>
            <a:pPr eaLnBrk="1" hangingPunct="1"/>
            <a:r>
              <a:rPr lang="tr-TR" altLang="tr-TR" sz="3600" b="1" dirty="0" smtClean="0">
                <a:solidFill>
                  <a:srgbClr val="0079A4"/>
                </a:solidFill>
              </a:rPr>
              <a:t>Organik Tarım Yürütme ve İzleme Organları</a:t>
            </a:r>
            <a:endParaRPr lang="ru-RU" altLang="tr-TR" sz="3600" b="1" dirty="0" smtClean="0">
              <a:solidFill>
                <a:srgbClr val="0079A4"/>
              </a:solidFill>
            </a:endParaRPr>
          </a:p>
        </p:txBody>
      </p:sp>
      <p:sp>
        <p:nvSpPr>
          <p:cNvPr id="2" name="Alt Başlık 1"/>
          <p:cNvSpPr>
            <a:spLocks noGrp="1"/>
          </p:cNvSpPr>
          <p:nvPr>
            <p:ph type="subTitle" idx="1"/>
          </p:nvPr>
        </p:nvSpPr>
        <p:spPr/>
        <p:txBody>
          <a:bodyPr/>
          <a:lstStyle/>
          <a:p>
            <a:endParaRPr lang="tr-TR"/>
          </a:p>
        </p:txBody>
      </p:sp>
    </p:spTree>
    <p:extLst>
      <p:ext uri="{BB962C8B-B14F-4D97-AF65-F5344CB8AC3E}">
        <p14:creationId xmlns:p14="http://schemas.microsoft.com/office/powerpoint/2010/main" val="5403056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10" name="2 Metin Yer Tutucusu"/>
          <p:cNvSpPr txBox="1">
            <a:spLocks/>
          </p:cNvSpPr>
          <p:nvPr/>
        </p:nvSpPr>
        <p:spPr bwMode="auto">
          <a:xfrm>
            <a:off x="467544" y="2204864"/>
            <a:ext cx="7560840" cy="223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altLang="tr-TR" sz="2000" dirty="0"/>
              <a:t>Kararlar, toplantı tarihinden itibaren en geç bir ay içinde toplantıya katılan </a:t>
            </a:r>
            <a:r>
              <a:rPr lang="tr-TR" altLang="tr-TR" sz="2000" i="1" dirty="0"/>
              <a:t>tüm </a:t>
            </a:r>
            <a:r>
              <a:rPr lang="tr-TR" altLang="tr-TR" sz="2000" dirty="0"/>
              <a:t>üyeler tarafından imzalanır. Bakan veya Bakan'ın yetki verdiği makamın onayına sunulur ve Makam Onayı tarihinden itibaren yürürlüğe girer.</a:t>
            </a:r>
          </a:p>
          <a:p>
            <a:pPr algn="just">
              <a:buNone/>
            </a:pPr>
            <a:endParaRPr lang="tr-TR" altLang="tr-TR" sz="2000" dirty="0"/>
          </a:p>
          <a:p>
            <a:pPr marL="0" indent="0" algn="just">
              <a:buNone/>
            </a:pPr>
            <a:endParaRPr lang="tr-TR" altLang="tr-TR" sz="2000" kern="0" dirty="0" smtClean="0"/>
          </a:p>
          <a:p>
            <a:pPr algn="just"/>
            <a:endParaRPr lang="tr-TR" altLang="tr-TR" sz="2000" kern="0" dirty="0" smtClean="0"/>
          </a:p>
        </p:txBody>
      </p:sp>
    </p:spTree>
    <p:extLst>
      <p:ext uri="{BB962C8B-B14F-4D97-AF65-F5344CB8AC3E}">
        <p14:creationId xmlns:p14="http://schemas.microsoft.com/office/powerpoint/2010/main" val="1420898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539552" y="2276872"/>
            <a:ext cx="8208912" cy="2308324"/>
          </a:xfrm>
          <a:prstGeom prst="rect">
            <a:avLst/>
          </a:prstGeom>
        </p:spPr>
        <p:txBody>
          <a:bodyPr wrap="square">
            <a:spAutoFit/>
          </a:bodyPr>
          <a:lstStyle/>
          <a:p>
            <a:pPr algn="just" eaLnBrk="1" hangingPunct="1"/>
            <a:r>
              <a:rPr lang="tr-TR" altLang="tr-TR" dirty="0" smtClean="0">
                <a:solidFill>
                  <a:srgbClr val="FF0000"/>
                </a:solidFill>
              </a:rPr>
              <a:t>1.</a:t>
            </a:r>
            <a:r>
              <a:rPr lang="tr-TR" altLang="tr-TR" dirty="0" smtClean="0"/>
              <a:t>Yetkilendirilmiş kuruluş başvurularını </a:t>
            </a:r>
            <a:r>
              <a:rPr lang="tr-TR" altLang="tr-TR" dirty="0"/>
              <a:t>değerlendirerek çalışma izni vermek, izin sürelerini uzatmak, izinlerini iptal etmek</a:t>
            </a:r>
            <a:r>
              <a:rPr lang="tr-TR" altLang="tr-TR" dirty="0" smtClean="0"/>
              <a:t>.</a:t>
            </a:r>
          </a:p>
          <a:p>
            <a:pPr algn="just" eaLnBrk="1" hangingPunct="1"/>
            <a:endParaRPr lang="tr-TR" altLang="tr-TR" dirty="0"/>
          </a:p>
          <a:p>
            <a:pPr algn="just" eaLnBrk="1" hangingPunct="1"/>
            <a:r>
              <a:rPr lang="tr-TR" altLang="tr-TR" dirty="0" smtClean="0">
                <a:solidFill>
                  <a:srgbClr val="FF0000"/>
                </a:solidFill>
              </a:rPr>
              <a:t>2.</a:t>
            </a:r>
            <a:r>
              <a:rPr lang="tr-TR" altLang="tr-TR" dirty="0" smtClean="0"/>
              <a:t>Yetkilendirilmiş </a:t>
            </a:r>
            <a:r>
              <a:rPr lang="tr-TR" altLang="tr-TR" dirty="0"/>
              <a:t>kuruluşları kodlamak, kontrolörleri, </a:t>
            </a:r>
            <a:r>
              <a:rPr lang="tr-TR" altLang="tr-TR" dirty="0" err="1"/>
              <a:t>sertifikerleri</a:t>
            </a:r>
            <a:r>
              <a:rPr lang="tr-TR" altLang="tr-TR" dirty="0"/>
              <a:t> kodlamak ve </a:t>
            </a:r>
            <a:r>
              <a:rPr lang="tr-TR" altLang="tr-TR" dirty="0" err="1"/>
              <a:t>kimliklendirmek</a:t>
            </a:r>
            <a:r>
              <a:rPr lang="tr-TR" altLang="tr-TR" dirty="0" smtClean="0"/>
              <a:t>.</a:t>
            </a:r>
            <a:endParaRPr lang="tr-TR" altLang="tr-TR" dirty="0"/>
          </a:p>
        </p:txBody>
      </p:sp>
      <p:sp>
        <p:nvSpPr>
          <p:cNvPr id="2" name="Metin kutusu 1"/>
          <p:cNvSpPr txBox="1"/>
          <p:nvPr/>
        </p:nvSpPr>
        <p:spPr>
          <a:xfrm>
            <a:off x="1619672" y="980728"/>
            <a:ext cx="5328592" cy="461665"/>
          </a:xfrm>
          <a:prstGeom prst="rect">
            <a:avLst/>
          </a:prstGeom>
          <a:noFill/>
        </p:spPr>
        <p:txBody>
          <a:bodyPr wrap="square" rtlCol="0">
            <a:spAutoFit/>
          </a:bodyPr>
          <a:lstStyle/>
          <a:p>
            <a:r>
              <a:rPr lang="tr-TR" dirty="0" smtClean="0">
                <a:solidFill>
                  <a:srgbClr val="FF0000"/>
                </a:solidFill>
              </a:rPr>
              <a:t>Organik Tarım Komitesi Görevleri</a:t>
            </a:r>
            <a:endParaRPr lang="tr-TR" dirty="0">
              <a:solidFill>
                <a:srgbClr val="FF0000"/>
              </a:solidFill>
            </a:endParaRPr>
          </a:p>
        </p:txBody>
      </p:sp>
    </p:spTree>
    <p:extLst>
      <p:ext uri="{BB962C8B-B14F-4D97-AF65-F5344CB8AC3E}">
        <p14:creationId xmlns:p14="http://schemas.microsoft.com/office/powerpoint/2010/main" val="3810965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16323" y="1988840"/>
            <a:ext cx="8280920" cy="4343400"/>
          </a:xfrm>
        </p:spPr>
        <p:txBody>
          <a:bodyPr/>
          <a:lstStyle/>
          <a:p>
            <a:pPr algn="just"/>
            <a:r>
              <a:rPr lang="tr-TR" altLang="tr-TR" sz="2400" dirty="0">
                <a:solidFill>
                  <a:srgbClr val="FF0000"/>
                </a:solidFill>
              </a:rPr>
              <a:t>3.</a:t>
            </a:r>
            <a:r>
              <a:rPr lang="tr-TR" altLang="tr-TR" sz="2400" dirty="0"/>
              <a:t>Kontrolör ve </a:t>
            </a:r>
            <a:r>
              <a:rPr lang="tr-TR" altLang="tr-TR" sz="2400" dirty="0" err="1"/>
              <a:t>sertifiker</a:t>
            </a:r>
            <a:r>
              <a:rPr lang="tr-TR" altLang="tr-TR" sz="2400" dirty="0"/>
              <a:t> yetkisi vermek, yetkilerini iptal etmek.</a:t>
            </a:r>
          </a:p>
          <a:p>
            <a:pPr algn="just"/>
            <a:r>
              <a:rPr lang="tr-TR" altLang="tr-TR" sz="2400" dirty="0">
                <a:solidFill>
                  <a:srgbClr val="FF0000"/>
                </a:solidFill>
              </a:rPr>
              <a:t>4.</a:t>
            </a:r>
            <a:r>
              <a:rPr lang="tr-TR" altLang="tr-TR" sz="2400" dirty="0"/>
              <a:t>Yetkilendirilmiş kuruluşların büro denetimini yapmak.</a:t>
            </a:r>
          </a:p>
          <a:p>
            <a:pPr algn="just"/>
            <a:r>
              <a:rPr lang="tr-TR" altLang="tr-TR" sz="2400" dirty="0">
                <a:solidFill>
                  <a:srgbClr val="FF0000"/>
                </a:solidFill>
              </a:rPr>
              <a:t>5.</a:t>
            </a:r>
            <a:r>
              <a:rPr lang="tr-TR" altLang="tr-TR" sz="2400" dirty="0"/>
              <a:t>Yetkilendirilmiş kuruluşlara, kontrolörlere ve müteşebbislere organik tarım mevzuatlarına aykırı hareket etmeleri halinde gerekli idari para cezalarının uygulanmasını Bakanlık Makamına teklif etmek.</a:t>
            </a:r>
          </a:p>
          <a:p>
            <a:endParaRPr lang="tr-TR" sz="2400" dirty="0"/>
          </a:p>
        </p:txBody>
      </p:sp>
    </p:spTree>
    <p:extLst>
      <p:ext uri="{BB962C8B-B14F-4D97-AF65-F5344CB8AC3E}">
        <p14:creationId xmlns:p14="http://schemas.microsoft.com/office/powerpoint/2010/main" val="1575719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11560" y="1772816"/>
            <a:ext cx="7787208" cy="4343400"/>
          </a:xfrm>
        </p:spPr>
        <p:txBody>
          <a:bodyPr/>
          <a:lstStyle/>
          <a:p>
            <a:pPr algn="just"/>
            <a:r>
              <a:rPr lang="tr-TR" altLang="tr-TR" sz="2000" dirty="0">
                <a:solidFill>
                  <a:srgbClr val="FF0000"/>
                </a:solidFill>
              </a:rPr>
              <a:t>6.   </a:t>
            </a:r>
            <a:r>
              <a:rPr lang="tr-TR" altLang="tr-TR" sz="2000" dirty="0"/>
              <a:t>Türkiye'de organik tarımın yaygınlaştırılması, geliştirilmesi, tanıtılması konularında çalışmalar yapmak, Organik tarım konusunda eğitim, seminer, sempozyum, toplantı, kongre ve fuarların düzenlenmesini teşvik etmek, bahse konu etkinliklere katılmak ve katkı sağlamak.</a:t>
            </a:r>
          </a:p>
          <a:p>
            <a:pPr algn="just"/>
            <a:r>
              <a:rPr lang="tr-TR" altLang="tr-TR" sz="2000" dirty="0">
                <a:solidFill>
                  <a:srgbClr val="FF0000"/>
                </a:solidFill>
              </a:rPr>
              <a:t>7.  </a:t>
            </a:r>
            <a:r>
              <a:rPr lang="tr-TR" altLang="tr-TR" sz="2000" dirty="0" smtClean="0"/>
              <a:t>Uluslararası </a:t>
            </a:r>
            <a:r>
              <a:rPr lang="tr-TR" altLang="tr-TR" sz="2000" dirty="0"/>
              <a:t>Organik Tarım mevzuatlarını izleyerek bu konudaki uyumun sağlanması için değişiklik çalışmaları yapmak.</a:t>
            </a:r>
          </a:p>
          <a:p>
            <a:pPr algn="just"/>
            <a:r>
              <a:rPr lang="tr-TR" altLang="tr-TR" sz="2000" dirty="0">
                <a:solidFill>
                  <a:srgbClr val="FF0000"/>
                </a:solidFill>
              </a:rPr>
              <a:t>8.    </a:t>
            </a:r>
            <a:r>
              <a:rPr lang="tr-TR" altLang="tr-TR" sz="2000" dirty="0"/>
              <a:t>Yetkilendirilmiş kuruluşların büro denetimini yapmak ve bu denetimlerle Yetkilendirilmiş kuruluşun kontrol ve sertifikasyon faaliyetlerinin tarafsızlığını ve kontrollerinin etkinliğini teyit etmektir.</a:t>
            </a:r>
          </a:p>
          <a:p>
            <a:pPr algn="just"/>
            <a:endParaRPr lang="tr-TR" sz="2000" dirty="0"/>
          </a:p>
        </p:txBody>
      </p:sp>
    </p:spTree>
    <p:extLst>
      <p:ext uri="{BB962C8B-B14F-4D97-AF65-F5344CB8AC3E}">
        <p14:creationId xmlns:p14="http://schemas.microsoft.com/office/powerpoint/2010/main" val="58928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561636" y="404664"/>
            <a:ext cx="7248525" cy="457200"/>
          </a:xfrm>
        </p:spPr>
        <p:txBody>
          <a:bodyPr>
            <a:normAutofit fontScale="90000"/>
          </a:bodyPr>
          <a:lstStyle/>
          <a:p>
            <a:pPr algn="ctr"/>
            <a:r>
              <a:rPr lang="tr-TR" sz="3600" b="1" dirty="0">
                <a:solidFill>
                  <a:srgbClr val="FF0000"/>
                </a:solidFill>
              </a:rPr>
              <a:t>Tarımsal Üretim ve Geliştirme Genel Müdürlüğü (TÜGEM)</a:t>
            </a:r>
            <a:endParaRPr lang="tr-TR" sz="3600" dirty="0">
              <a:solidFill>
                <a:srgbClr val="FF0000"/>
              </a:solidFill>
            </a:endParaRPr>
          </a:p>
        </p:txBody>
      </p:sp>
      <p:sp>
        <p:nvSpPr>
          <p:cNvPr id="2" name="Dikdörtgen 1"/>
          <p:cNvSpPr/>
          <p:nvPr/>
        </p:nvSpPr>
        <p:spPr>
          <a:xfrm>
            <a:off x="683568" y="1340768"/>
            <a:ext cx="7093296" cy="5262979"/>
          </a:xfrm>
          <a:prstGeom prst="rect">
            <a:avLst/>
          </a:prstGeom>
        </p:spPr>
        <p:txBody>
          <a:bodyPr wrap="square">
            <a:spAutoFit/>
          </a:bodyPr>
          <a:lstStyle/>
          <a:p>
            <a:pPr algn="just" eaLnBrk="1" hangingPunct="1"/>
            <a:r>
              <a:rPr lang="tr-TR" altLang="tr-TR" dirty="0"/>
              <a:t>Kısa adı TÜGEM olan Genel Müdürlük Tarım ve </a:t>
            </a:r>
            <a:r>
              <a:rPr lang="tr-TR" altLang="tr-TR" dirty="0" err="1"/>
              <a:t>Köyişleri</a:t>
            </a:r>
            <a:r>
              <a:rPr lang="tr-TR" altLang="tr-TR" dirty="0"/>
              <a:t> Bakanlığının Kurulma­sı Hakkında 06.06.1991 Tarih ve 3755 Sayılı Kanun'un verdiği yetkiye dayanılarak çıkartılan 07.08.1991 Tarih ve 441 Sayılı Kanun Hükmündeki Kararname uyarınca kurulmuştur. </a:t>
            </a:r>
            <a:r>
              <a:rPr lang="tr-TR" altLang="tr-TR" dirty="0">
                <a:solidFill>
                  <a:srgbClr val="FF0000"/>
                </a:solidFill>
              </a:rPr>
              <a:t>Entegre ve Münferit Tarımsal ve Kırsal Kalkınma Projelerinin hazırlan­ması, taşra </a:t>
            </a:r>
            <a:r>
              <a:rPr lang="tr-TR" altLang="tr-TR" dirty="0" smtClean="0">
                <a:solidFill>
                  <a:srgbClr val="FF0000"/>
                </a:solidFill>
              </a:rPr>
              <a:t>kuruluşlar eliyle </a:t>
            </a:r>
            <a:r>
              <a:rPr lang="tr-TR" altLang="tr-TR" dirty="0">
                <a:solidFill>
                  <a:srgbClr val="FF0000"/>
                </a:solidFill>
              </a:rPr>
              <a:t>uygulanması ve değerlendirilmesi için gerekli düzen­lemeleri yapmak, bu proje ve programların yürütülmesini denetlemek ve gerçekleşmesini sağlamak gibi temel görevlere sahiptir.</a:t>
            </a:r>
            <a:r>
              <a:rPr lang="tr-TR" altLang="tr-TR" dirty="0"/>
              <a:t> Bu bağlamda organik tarımla ilgili olarak Yönetmelik uyarınca kendisine verilmiş görevleri de yerine getirir.</a:t>
            </a:r>
          </a:p>
        </p:txBody>
      </p:sp>
    </p:spTree>
    <p:extLst>
      <p:ext uri="{BB962C8B-B14F-4D97-AF65-F5344CB8AC3E}">
        <p14:creationId xmlns:p14="http://schemas.microsoft.com/office/powerpoint/2010/main" val="331089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755576" y="692696"/>
            <a:ext cx="7248525" cy="457200"/>
          </a:xfrm>
        </p:spPr>
        <p:txBody>
          <a:bodyPr>
            <a:normAutofit fontScale="90000"/>
          </a:bodyPr>
          <a:lstStyle/>
          <a:p>
            <a:pPr algn="ctr"/>
            <a:r>
              <a:rPr lang="tr-TR" sz="3200" dirty="0">
                <a:solidFill>
                  <a:srgbClr val="FF0000"/>
                </a:solidFill>
              </a:rPr>
              <a:t>Alternatif Tarımsal Üretim Teknikleri Daire Başkanlığı</a:t>
            </a:r>
          </a:p>
        </p:txBody>
      </p:sp>
      <p:sp>
        <p:nvSpPr>
          <p:cNvPr id="10" name="2 Metin Yer Tutucusu"/>
          <p:cNvSpPr txBox="1">
            <a:spLocks/>
          </p:cNvSpPr>
          <p:nvPr/>
        </p:nvSpPr>
        <p:spPr bwMode="auto">
          <a:xfrm>
            <a:off x="539552" y="1772816"/>
            <a:ext cx="7385892" cy="223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altLang="tr-TR" sz="2000" dirty="0"/>
              <a:t>10.07.2003 tarih ve PPD-152 sayılı Bakanlık Olur'u ile Tarımsal Üretim ve Geliştirme Genel Müdürlüğü (TÜGEM) bünyesinde Alternatif Tarımsal Üretim Teknikleri Dairesi Başkanlığı kurulmuştur. Daha önce Bakanlık APK Kurulu Başkanlığı tarafından yürütülmekte olan Organik Tarımın Uygulanması ile ilgili iş ve İşlemlerin yürütülmesinde </a:t>
            </a:r>
            <a:r>
              <a:rPr lang="tr-TR" altLang="tr-TR" sz="2000" dirty="0">
                <a:solidFill>
                  <a:srgbClr val="FF0000"/>
                </a:solidFill>
              </a:rPr>
              <a:t>Organik Tarım Komitesi </a:t>
            </a:r>
            <a:r>
              <a:rPr lang="tr-TR" altLang="tr-TR" sz="2000" dirty="0" err="1">
                <a:solidFill>
                  <a:srgbClr val="FF0000"/>
                </a:solidFill>
              </a:rPr>
              <a:t>sekreteryasının</a:t>
            </a:r>
            <a:r>
              <a:rPr lang="tr-TR" altLang="tr-TR" sz="2000" dirty="0"/>
              <a:t> yürütülmesi görevini üstlenmiştir.</a:t>
            </a:r>
          </a:p>
        </p:txBody>
      </p:sp>
    </p:spTree>
    <p:extLst>
      <p:ext uri="{BB962C8B-B14F-4D97-AF65-F5344CB8AC3E}">
        <p14:creationId xmlns:p14="http://schemas.microsoft.com/office/powerpoint/2010/main" val="2181523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1600" y="2276872"/>
            <a:ext cx="7272808" cy="1938992"/>
          </a:xfrm>
          <a:prstGeom prst="rect">
            <a:avLst/>
          </a:prstGeom>
        </p:spPr>
        <p:txBody>
          <a:bodyPr wrap="square">
            <a:spAutoFit/>
          </a:bodyPr>
          <a:lstStyle/>
          <a:p>
            <a:pPr algn="just"/>
            <a:r>
              <a:rPr lang="tr-TR" altLang="tr-TR" dirty="0"/>
              <a:t>Ülkemizde </a:t>
            </a:r>
            <a:r>
              <a:rPr lang="tr-TR" altLang="tr-TR" u="sng" dirty="0"/>
              <a:t>alternatif bitkisel üretim, alternatif hayvansal üretim, alternatif su ürünleri üretiminin gelişimini sağlamak </a:t>
            </a:r>
            <a:r>
              <a:rPr lang="tr-TR" altLang="tr-TR" dirty="0"/>
              <a:t>ve alternatif tarımsal üretimle İlgili olan </a:t>
            </a:r>
            <a:r>
              <a:rPr lang="tr-TR" altLang="tr-TR" dirty="0">
                <a:solidFill>
                  <a:srgbClr val="FF0000"/>
                </a:solidFill>
              </a:rPr>
              <a:t>Kontrol</a:t>
            </a:r>
            <a:r>
              <a:rPr lang="tr-TR" altLang="tr-TR" dirty="0"/>
              <a:t> ve </a:t>
            </a:r>
            <a:r>
              <a:rPr lang="tr-TR" altLang="tr-TR" dirty="0">
                <a:solidFill>
                  <a:srgbClr val="0070C0"/>
                </a:solidFill>
              </a:rPr>
              <a:t>Sertifikasyon Kuruluşlarının</a:t>
            </a:r>
            <a:r>
              <a:rPr lang="tr-TR" altLang="tr-TR" dirty="0"/>
              <a:t> çalışmalarını izlemek gibi görevler üstlenmiştir.</a:t>
            </a:r>
            <a:endParaRPr lang="tr-TR" dirty="0"/>
          </a:p>
        </p:txBody>
      </p:sp>
    </p:spTree>
    <p:extLst>
      <p:ext uri="{BB962C8B-B14F-4D97-AF65-F5344CB8AC3E}">
        <p14:creationId xmlns:p14="http://schemas.microsoft.com/office/powerpoint/2010/main" val="2731990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9592" y="1700808"/>
            <a:ext cx="7056784" cy="3785652"/>
          </a:xfrm>
          <a:prstGeom prst="rect">
            <a:avLst/>
          </a:prstGeom>
        </p:spPr>
        <p:txBody>
          <a:bodyPr wrap="square">
            <a:spAutoFit/>
          </a:bodyPr>
          <a:lstStyle/>
          <a:p>
            <a:pPr algn="just" eaLnBrk="1" hangingPunct="1">
              <a:buFont typeface="Wingdings 2" panose="05020102010507070707" pitchFamily="18" charset="2"/>
              <a:buNone/>
            </a:pPr>
            <a:r>
              <a:rPr lang="tr-TR" altLang="tr-TR" dirty="0"/>
              <a:t>Yetkilendirilmiş kuruluşların büro denetimleri ile müteşebbislerin arazi ve işlet­me denetimleri Organik Tarım Komitesi tarafından yapılmakta iken zamanla üre­tim miktarı ve üretici sayısının artması, denetimlerin merkezden sağlıklı bir şekilde yapılmasını güçleştirmiştir. Bu nedenle 2005/1 sayı ve 01.08.2005 tarihli Bakanlık Genelgesi İle 81 </a:t>
            </a:r>
            <a:r>
              <a:rPr lang="tr-TR" altLang="tr-TR" dirty="0" err="1"/>
              <a:t>il'de</a:t>
            </a:r>
            <a:r>
              <a:rPr lang="tr-TR" altLang="tr-TR" dirty="0"/>
              <a:t> bu ve benzer görevleri yerine getirmek üzere Organik Tarım Birimleri kurulmuştur.</a:t>
            </a:r>
          </a:p>
        </p:txBody>
      </p:sp>
      <p:sp>
        <p:nvSpPr>
          <p:cNvPr id="4" name="Dikdörtgen 3"/>
          <p:cNvSpPr/>
          <p:nvPr/>
        </p:nvSpPr>
        <p:spPr>
          <a:xfrm>
            <a:off x="755576" y="404664"/>
            <a:ext cx="6768751" cy="954107"/>
          </a:xfrm>
          <a:prstGeom prst="rect">
            <a:avLst/>
          </a:prstGeom>
        </p:spPr>
        <p:txBody>
          <a:bodyPr wrap="square">
            <a:spAutoFit/>
          </a:bodyPr>
          <a:lstStyle/>
          <a:p>
            <a:r>
              <a:rPr lang="tr-TR" sz="2800" b="1" dirty="0">
                <a:solidFill>
                  <a:srgbClr val="FF0000"/>
                </a:solidFill>
              </a:rPr>
              <a:t>Organik Tarım Birimleri (81 İ</a:t>
            </a:r>
            <a:r>
              <a:rPr lang="en-US" sz="2800" b="1" dirty="0">
                <a:solidFill>
                  <a:srgbClr val="FF0000"/>
                </a:solidFill>
              </a:rPr>
              <a:t>I,</a:t>
            </a:r>
            <a:r>
              <a:rPr lang="tr-TR" sz="2800" b="1" dirty="0">
                <a:solidFill>
                  <a:srgbClr val="FF0000"/>
                </a:solidFill>
              </a:rPr>
              <a:t> Tarım İl Müdürlükleri)</a:t>
            </a:r>
            <a:endParaRPr lang="tr-TR" sz="2800" dirty="0">
              <a:solidFill>
                <a:srgbClr val="FF0000"/>
              </a:solidFill>
            </a:endParaRPr>
          </a:p>
        </p:txBody>
      </p:sp>
    </p:spTree>
    <p:extLst>
      <p:ext uri="{BB962C8B-B14F-4D97-AF65-F5344CB8AC3E}">
        <p14:creationId xmlns:p14="http://schemas.microsoft.com/office/powerpoint/2010/main" val="3177215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71600" y="1628800"/>
            <a:ext cx="6912768" cy="3046988"/>
          </a:xfrm>
          <a:prstGeom prst="rect">
            <a:avLst/>
          </a:prstGeom>
        </p:spPr>
        <p:txBody>
          <a:bodyPr wrap="square">
            <a:spAutoFit/>
          </a:bodyPr>
          <a:lstStyle/>
          <a:p>
            <a:pPr algn="just"/>
            <a:r>
              <a:rPr lang="tr-TR" altLang="tr-TR" dirty="0"/>
              <a:t>Organik Tarım Birimi (OTB), İl sınırları içinde organik tarımda faaliyet gösteren müteşebbis sayısı ve İl'deki organik tarım potansiyeli dikkate alınarak, </a:t>
            </a:r>
            <a:r>
              <a:rPr lang="tr-TR" altLang="tr-TR" dirty="0">
                <a:solidFill>
                  <a:srgbClr val="FF0000"/>
                </a:solidFill>
              </a:rPr>
              <a:t>2 kişiden az olmamak üzere </a:t>
            </a:r>
            <a:r>
              <a:rPr lang="tr-TR" altLang="tr-TR" dirty="0"/>
              <a:t>İl Müdürlüğü tarafından Bakanlığa önerilen ve Bakanlık tarafından organik tarım temel eğitimi verilerek </a:t>
            </a:r>
            <a:r>
              <a:rPr lang="tr-TR" altLang="tr-TR" dirty="0" err="1"/>
              <a:t>kimliklendirilen</a:t>
            </a:r>
            <a:r>
              <a:rPr lang="tr-TR" altLang="tr-TR" dirty="0"/>
              <a:t> teknik elemanlardan oluşur. </a:t>
            </a:r>
            <a:endParaRPr lang="tr-TR" dirty="0"/>
          </a:p>
        </p:txBody>
      </p:sp>
    </p:spTree>
    <p:extLst>
      <p:ext uri="{BB962C8B-B14F-4D97-AF65-F5344CB8AC3E}">
        <p14:creationId xmlns:p14="http://schemas.microsoft.com/office/powerpoint/2010/main" val="1826292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1052736"/>
            <a:ext cx="7308304" cy="4893647"/>
          </a:xfrm>
          <a:prstGeom prst="rect">
            <a:avLst/>
          </a:prstGeom>
        </p:spPr>
        <p:txBody>
          <a:bodyPr wrap="square">
            <a:spAutoFit/>
          </a:bodyPr>
          <a:lstStyle/>
          <a:p>
            <a:pPr algn="just" eaLnBrk="1" hangingPunct="1"/>
            <a:r>
              <a:rPr lang="tr-TR" altLang="tr-TR" dirty="0"/>
              <a:t>Teknik elemanlar; Ziraat Mühendisi, Veteriner Hekim, Su Ürünleri Mühendisi ve Gıda Mühendisi olmalıdır. Organik Tarım Biriminde görevlendirilecek elemanlar; personel durumu göz önüne alınarak Proje ve İstatistik, Çiftçi Eğitim ve Yayım, Hayvan Sağlığı, Kontrol, Bitki Koruma ve Destekleme Şube Müdürlükleri personeli arasından il müdürünce seçilir. Seçimde her şubeden birer kişi alınabilir. Ayrıca organik tarım potansiyeli dikkate alınarak İlçe tarım müdürlüklerinden de teknik elemanlar görevlendirilebilir. Organik Tarım Birimi (OTB ) </a:t>
            </a:r>
            <a:r>
              <a:rPr lang="tr-TR" altLang="tr-TR" dirty="0" err="1"/>
              <a:t>sekreteryası</a:t>
            </a:r>
            <a:r>
              <a:rPr lang="tr-TR" altLang="tr-TR" dirty="0"/>
              <a:t>. Çiftçi Eğitim ve Yayım Şube Müdürlüğü tarafından yürütülür.</a:t>
            </a:r>
          </a:p>
        </p:txBody>
      </p:sp>
    </p:spTree>
    <p:extLst>
      <p:ext uri="{BB962C8B-B14F-4D97-AF65-F5344CB8AC3E}">
        <p14:creationId xmlns:p14="http://schemas.microsoft.com/office/powerpoint/2010/main" val="824222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4098" name="Rectangle 3"/>
          <p:cNvSpPr>
            <a:spLocks noGrp="1" noChangeArrowheads="1"/>
          </p:cNvSpPr>
          <p:nvPr>
            <p:ph idx="1"/>
          </p:nvPr>
        </p:nvSpPr>
        <p:spPr>
          <a:xfrm>
            <a:off x="333872" y="1671896"/>
            <a:ext cx="8352928" cy="2837223"/>
          </a:xfrm>
        </p:spPr>
        <p:txBody>
          <a:bodyPr/>
          <a:lstStyle/>
          <a:p>
            <a:pPr marL="0" indent="0">
              <a:buNone/>
            </a:pPr>
            <a:r>
              <a:rPr lang="tr-TR" altLang="tr-TR" sz="2400" dirty="0">
                <a:solidFill>
                  <a:srgbClr val="FF0000"/>
                </a:solidFill>
              </a:rPr>
              <a:t>Organik yürütme ve izleme organları; </a:t>
            </a:r>
            <a:endParaRPr lang="tr-TR" altLang="tr-TR" sz="2400" dirty="0" smtClean="0">
              <a:solidFill>
                <a:srgbClr val="FF0000"/>
              </a:solidFill>
            </a:endParaRPr>
          </a:p>
          <a:p>
            <a:r>
              <a:rPr lang="tr-TR" altLang="tr-TR" sz="2400" dirty="0" smtClean="0"/>
              <a:t>Organik </a:t>
            </a:r>
            <a:r>
              <a:rPr lang="tr-TR" altLang="tr-TR" sz="2400" dirty="0"/>
              <a:t>tarım komiteleri, </a:t>
            </a:r>
            <a:endParaRPr lang="tr-TR" altLang="tr-TR" sz="2400" dirty="0" smtClean="0"/>
          </a:p>
          <a:p>
            <a:r>
              <a:rPr lang="tr-TR" altLang="tr-TR" sz="2400" dirty="0" smtClean="0"/>
              <a:t>Organik </a:t>
            </a:r>
            <a:r>
              <a:rPr lang="tr-TR" altLang="tr-TR" sz="2400" dirty="0"/>
              <a:t>tarım ulusal yönlendirme </a:t>
            </a:r>
            <a:r>
              <a:rPr lang="tr-TR" altLang="tr-TR" sz="2400" dirty="0" smtClean="0"/>
              <a:t>komitesi</a:t>
            </a:r>
          </a:p>
          <a:p>
            <a:r>
              <a:rPr lang="tr-TR" altLang="tr-TR" sz="2400" dirty="0" smtClean="0"/>
              <a:t>Organik </a:t>
            </a:r>
            <a:r>
              <a:rPr lang="tr-TR" altLang="tr-TR" sz="2400" dirty="0"/>
              <a:t>tarım ulusal ticaret </a:t>
            </a:r>
            <a:r>
              <a:rPr lang="tr-TR" altLang="tr-TR" sz="2400" dirty="0" smtClean="0"/>
              <a:t>komitesi</a:t>
            </a:r>
          </a:p>
          <a:p>
            <a:r>
              <a:rPr lang="tr-TR" altLang="tr-TR" sz="2400" dirty="0"/>
              <a:t>O</a:t>
            </a:r>
            <a:r>
              <a:rPr lang="tr-TR" altLang="tr-TR" sz="2400" dirty="0" smtClean="0"/>
              <a:t>rganik </a:t>
            </a:r>
            <a:r>
              <a:rPr lang="tr-TR" altLang="tr-TR" sz="2400" dirty="0"/>
              <a:t>tarım proje ve araştırma ulusal komitesi olmak üzere dört bölümü içermektedir.</a:t>
            </a:r>
          </a:p>
        </p:txBody>
      </p:sp>
    </p:spTree>
    <p:extLst>
      <p:ext uri="{BB962C8B-B14F-4D97-AF65-F5344CB8AC3E}">
        <p14:creationId xmlns:p14="http://schemas.microsoft.com/office/powerpoint/2010/main" val="8432061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Yer Tutucusu"/>
          <p:cNvSpPr txBox="1">
            <a:spLocks/>
          </p:cNvSpPr>
          <p:nvPr/>
        </p:nvSpPr>
        <p:spPr bwMode="auto">
          <a:xfrm>
            <a:off x="971600" y="1484784"/>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altLang="tr-TR" sz="2000" dirty="0"/>
              <a:t>Denetimler adı geçen Genelge </a:t>
            </a:r>
            <a:r>
              <a:rPr lang="tr-TR" altLang="tr-TR" sz="2000" dirty="0" err="1"/>
              <a:t>Ek'inde</a:t>
            </a:r>
            <a:r>
              <a:rPr lang="tr-TR" altLang="tr-TR" sz="2000" dirty="0"/>
              <a:t> verilen Arazi Denetleme Formu (bitkisel, hayvansal, doğadan toplama vb. tarımsal üretim faaliyetlerini kapsar) ve İşletme Denetleme Formu (işleme, depolama, paketleme, etiketleme, vb. faaliyetlerin yürütüldüğü tüm birimleri kapsar) uyarınca yapılır. Değerlendirme ve ceza uygulamaları da Genelge </a:t>
            </a:r>
            <a:r>
              <a:rPr lang="tr-TR" altLang="tr-TR" sz="2000" dirty="0" err="1"/>
              <a:t>Ek'inde</a:t>
            </a:r>
            <a:r>
              <a:rPr lang="tr-TR" altLang="tr-TR" sz="2000" dirty="0"/>
              <a:t> verilen formlar kullanılarak yerine getirilir</a:t>
            </a:r>
            <a:r>
              <a:rPr lang="tr-TR" altLang="tr-TR" sz="2000" dirty="0" smtClean="0"/>
              <a:t>.</a:t>
            </a:r>
          </a:p>
          <a:p>
            <a:pPr algn="just"/>
            <a:endParaRPr lang="tr-TR" altLang="tr-TR" sz="2000" dirty="0" smtClean="0"/>
          </a:p>
          <a:p>
            <a:pPr algn="just"/>
            <a:r>
              <a:rPr lang="tr-TR" altLang="tr-TR" sz="2000" dirty="0"/>
              <a:t>Bakanlık merkez teşkilatınca gerek görülmesi halinde taşra teşkilat denetim elemanlarına yönelik eğitimler yaptırılır. Çiftçi eğitimleri taşra teşkilatındaki denetim elemanları tarafından yapılır.</a:t>
            </a:r>
          </a:p>
        </p:txBody>
      </p:sp>
    </p:spTree>
    <p:extLst>
      <p:ext uri="{BB962C8B-B14F-4D97-AF65-F5344CB8AC3E}">
        <p14:creationId xmlns:p14="http://schemas.microsoft.com/office/powerpoint/2010/main" val="874570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95536" y="2276872"/>
            <a:ext cx="8496944" cy="4343400"/>
          </a:xfrm>
        </p:spPr>
        <p:txBody>
          <a:bodyPr/>
          <a:lstStyle/>
          <a:p>
            <a:pPr algn="just"/>
            <a:r>
              <a:rPr lang="tr-TR" sz="2400" dirty="0"/>
              <a:t>Ayrıca yetkilendirilmiş kuruluşların büro denetimi Bakanlık tarafından, müteşebbis ve işletme denetimleri ise İl Müdürlüklerinde Ziraat Mühendisi, Veteriner Hekim, Gıda Mühendisi ve Su Ürünleri Mühendislerinden oluşturulan organik tarım biriminde görevli en az iki personel tarafından yapılır</a:t>
            </a:r>
            <a:r>
              <a:rPr lang="tr-TR" sz="2400" dirty="0" smtClean="0"/>
              <a:t>.</a:t>
            </a:r>
            <a:endParaRPr lang="tr-TR" sz="2400" dirty="0"/>
          </a:p>
        </p:txBody>
      </p:sp>
    </p:spTree>
    <p:extLst>
      <p:ext uri="{BB962C8B-B14F-4D97-AF65-F5344CB8AC3E}">
        <p14:creationId xmlns:p14="http://schemas.microsoft.com/office/powerpoint/2010/main" val="3823754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620688"/>
            <a:ext cx="7248525" cy="457200"/>
          </a:xfrm>
        </p:spPr>
        <p:txBody>
          <a:bodyPr>
            <a:normAutofit fontScale="90000"/>
          </a:bodyPr>
          <a:lstStyle/>
          <a:p>
            <a:pPr algn="ctr"/>
            <a:r>
              <a:rPr lang="tr-TR" sz="3600" dirty="0">
                <a:solidFill>
                  <a:srgbClr val="FF0000"/>
                </a:solidFill>
              </a:rPr>
              <a:t>Denetim ve raporlama </a:t>
            </a:r>
          </a:p>
        </p:txBody>
      </p:sp>
      <p:sp>
        <p:nvSpPr>
          <p:cNvPr id="3" name="İçerik Yer Tutucusu 2"/>
          <p:cNvSpPr>
            <a:spLocks noGrp="1"/>
          </p:cNvSpPr>
          <p:nvPr>
            <p:ph idx="1"/>
          </p:nvPr>
        </p:nvSpPr>
        <p:spPr>
          <a:xfrm>
            <a:off x="655040" y="1700808"/>
            <a:ext cx="7877400" cy="4343400"/>
          </a:xfrm>
        </p:spPr>
        <p:txBody>
          <a:bodyPr/>
          <a:lstStyle/>
          <a:p>
            <a:pPr algn="just"/>
            <a:r>
              <a:rPr lang="tr-TR" sz="2400" dirty="0"/>
              <a:t>Yürütülecek denetim faaliyetleri il müdürlüğü tarafından önerilen, Bakanlık tarafından eğitim verilerek </a:t>
            </a:r>
            <a:r>
              <a:rPr lang="tr-TR" sz="2400" dirty="0" err="1"/>
              <a:t>kimliklendirilen</a:t>
            </a:r>
            <a:r>
              <a:rPr lang="tr-TR" sz="2400" dirty="0"/>
              <a:t> organik tarım birimi personeli tarafından gerçekleştirilir. </a:t>
            </a:r>
            <a:endParaRPr lang="tr-TR" sz="2400" dirty="0" smtClean="0"/>
          </a:p>
          <a:p>
            <a:pPr algn="just"/>
            <a:r>
              <a:rPr lang="tr-TR" sz="2400" dirty="0"/>
              <a:t>Müteşebbis ve işletmelerin yıllık denetimleri, Organik Tarım Bilgi Sistemine (OTBİS) kayıtlı müteşebbis ve işletmeler arasından rastgele seçim yöntemiyle yapılır. Şikayet ve ihtiyaç halinde de denetimler yapılır. </a:t>
            </a:r>
          </a:p>
        </p:txBody>
      </p:sp>
    </p:spTree>
    <p:extLst>
      <p:ext uri="{BB962C8B-B14F-4D97-AF65-F5344CB8AC3E}">
        <p14:creationId xmlns:p14="http://schemas.microsoft.com/office/powerpoint/2010/main" val="28922961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905000"/>
            <a:ext cx="8507288" cy="4343400"/>
          </a:xfrm>
        </p:spPr>
        <p:txBody>
          <a:bodyPr/>
          <a:lstStyle/>
          <a:p>
            <a:pPr algn="just"/>
            <a:r>
              <a:rPr lang="tr-TR" sz="2400" dirty="0"/>
              <a:t>Denetimlerin değerlendirildiği raporlar 3 (üç) nüsha olarak düzenlenerek, her sayfası paraflanır ve imzalanır. </a:t>
            </a:r>
            <a:endParaRPr lang="tr-TR" sz="2400" dirty="0" smtClean="0"/>
          </a:p>
          <a:p>
            <a:pPr algn="just"/>
            <a:r>
              <a:rPr lang="tr-TR" sz="2400" dirty="0" smtClean="0"/>
              <a:t>Denetlemelerde uygunsuzluğum tespiti halinde hazırlanan denetim </a:t>
            </a:r>
            <a:r>
              <a:rPr lang="tr-TR" sz="2400" dirty="0"/>
              <a:t>raporu gereği yapılmak üzere İl Müdürlüğü Makamına sunulur. </a:t>
            </a:r>
          </a:p>
        </p:txBody>
      </p:sp>
    </p:spTree>
    <p:extLst>
      <p:ext uri="{BB962C8B-B14F-4D97-AF65-F5344CB8AC3E}">
        <p14:creationId xmlns:p14="http://schemas.microsoft.com/office/powerpoint/2010/main" val="2443292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Yer Tutucusu"/>
          <p:cNvSpPr txBox="1">
            <a:spLocks/>
          </p:cNvSpPr>
          <p:nvPr/>
        </p:nvSpPr>
        <p:spPr bwMode="auto">
          <a:xfrm>
            <a:off x="683568" y="1196752"/>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buNone/>
            </a:pPr>
            <a:r>
              <a:rPr lang="tr-TR" sz="2400" dirty="0">
                <a:solidFill>
                  <a:srgbClr val="FF0000"/>
                </a:solidFill>
              </a:rPr>
              <a:t>1-</a:t>
            </a:r>
            <a:r>
              <a:rPr lang="tr-TR" sz="2400" dirty="0"/>
              <a:t> </a:t>
            </a:r>
            <a:r>
              <a:rPr lang="tr-TR" sz="2400" dirty="0" err="1"/>
              <a:t>OTBİS’e</a:t>
            </a:r>
            <a:r>
              <a:rPr lang="tr-TR" sz="2400" dirty="0"/>
              <a:t> kayıtlı tüm verileri altışar aylık dönemler halinde alarak, raporlar halinde muhafaza eder. Ayrıca, kendisine bildirilen ve OTBİS’ e kaydedilen müteşebbisi “Organik Tarım Metodu Uygulayan Müteşebbis” olarak kayıt altına alır. </a:t>
            </a:r>
          </a:p>
          <a:p>
            <a:pPr marL="0" indent="0" algn="just">
              <a:buNone/>
            </a:pPr>
            <a:r>
              <a:rPr lang="tr-TR" sz="2400" dirty="0">
                <a:solidFill>
                  <a:srgbClr val="FF0000"/>
                </a:solidFill>
              </a:rPr>
              <a:t>2- </a:t>
            </a:r>
            <a:r>
              <a:rPr lang="tr-TR" sz="2400" dirty="0"/>
              <a:t>Yetkilendirilmiş kuruluştan ve müteşebbisten her türlü bilgi ve belge isteyebilir. Bilgi ve belgeleri üçüncü şahıslara veremez ve deşifre edemez. Ancak yargı organları hariç kamu kurum ve kuruluşlarının bilgi ve belge talep etmeleri durumunda Bakanlıktan görüş alınır. </a:t>
            </a:r>
          </a:p>
          <a:p>
            <a:pPr marL="0" indent="0" algn="just">
              <a:buNone/>
            </a:pPr>
            <a:r>
              <a:rPr lang="tr-TR" sz="2400" dirty="0">
                <a:solidFill>
                  <a:srgbClr val="FF0000"/>
                </a:solidFill>
              </a:rPr>
              <a:t>3-</a:t>
            </a:r>
            <a:r>
              <a:rPr lang="tr-TR" sz="2400" dirty="0"/>
              <a:t>İşletme ve müteşebbisler haberli veya habersiz denetlenir</a:t>
            </a:r>
            <a:r>
              <a:rPr lang="tr-TR" sz="2400" dirty="0" smtClean="0"/>
              <a:t>.</a:t>
            </a:r>
            <a:endParaRPr lang="tr-TR" sz="2400" dirty="0"/>
          </a:p>
        </p:txBody>
      </p:sp>
      <p:sp>
        <p:nvSpPr>
          <p:cNvPr id="2" name="Dikdörtgen 1"/>
          <p:cNvSpPr/>
          <p:nvPr/>
        </p:nvSpPr>
        <p:spPr>
          <a:xfrm>
            <a:off x="715159" y="260648"/>
            <a:ext cx="6606480" cy="830997"/>
          </a:xfrm>
          <a:prstGeom prst="rect">
            <a:avLst/>
          </a:prstGeom>
        </p:spPr>
        <p:txBody>
          <a:bodyPr wrap="square">
            <a:spAutoFit/>
          </a:bodyPr>
          <a:lstStyle/>
          <a:p>
            <a:r>
              <a:rPr lang="tr-TR" dirty="0">
                <a:solidFill>
                  <a:srgbClr val="FF0000"/>
                </a:solidFill>
                <a:latin typeface="Times New Roman" panose="02020603050405020304" pitchFamily="18" charset="0"/>
              </a:rPr>
              <a:t>ORGANİK TARIM BİRİMLERİNİN GÖREV VE YETKİLERİ </a:t>
            </a:r>
            <a:endParaRPr lang="tr-TR" dirty="0">
              <a:solidFill>
                <a:srgbClr val="FF0000"/>
              </a:solidFill>
            </a:endParaRPr>
          </a:p>
        </p:txBody>
      </p:sp>
    </p:spTree>
    <p:extLst>
      <p:ext uri="{BB962C8B-B14F-4D97-AF65-F5344CB8AC3E}">
        <p14:creationId xmlns:p14="http://schemas.microsoft.com/office/powerpoint/2010/main" val="3657416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Yer Tutucusu"/>
          <p:cNvSpPr txBox="1">
            <a:spLocks/>
          </p:cNvSpPr>
          <p:nvPr/>
        </p:nvSpPr>
        <p:spPr bwMode="auto">
          <a:xfrm>
            <a:off x="755576" y="1268760"/>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buNone/>
            </a:pPr>
            <a:r>
              <a:rPr lang="tr-TR" sz="2000" dirty="0" smtClean="0">
                <a:solidFill>
                  <a:srgbClr val="FF0000"/>
                </a:solidFill>
              </a:rPr>
              <a:t>4- </a:t>
            </a:r>
            <a:r>
              <a:rPr lang="tr-TR" sz="2000" dirty="0" smtClean="0"/>
              <a:t>Denetimlerde;</a:t>
            </a:r>
          </a:p>
          <a:p>
            <a:pPr marL="0" indent="0">
              <a:buNone/>
            </a:pPr>
            <a:r>
              <a:rPr lang="tr-TR" sz="2000" dirty="0">
                <a:solidFill>
                  <a:srgbClr val="FF0000"/>
                </a:solidFill>
              </a:rPr>
              <a:t>a) </a:t>
            </a:r>
            <a:r>
              <a:rPr lang="tr-TR" sz="2000" dirty="0"/>
              <a:t>Kontrol ve sertifikasyon kuruluşu veya sertifikasyon kuruluşu tarafından sertifikalandırılmamış ürünün organik ürün adı altında satıldığının tespit edilmesi, </a:t>
            </a:r>
          </a:p>
          <a:p>
            <a:pPr marL="0" indent="0">
              <a:buNone/>
            </a:pPr>
            <a:r>
              <a:rPr lang="tr-TR" sz="2000" dirty="0">
                <a:solidFill>
                  <a:srgbClr val="FF0000"/>
                </a:solidFill>
              </a:rPr>
              <a:t>b) </a:t>
            </a:r>
            <a:r>
              <a:rPr lang="tr-TR" sz="2000" dirty="0"/>
              <a:t>Yetkilendirilmiş kuruluşlardan talep edilen bilgi ve belgelerin gönderilmemesi, </a:t>
            </a:r>
          </a:p>
          <a:p>
            <a:pPr marL="0" indent="0">
              <a:buNone/>
            </a:pPr>
            <a:r>
              <a:rPr lang="tr-TR" sz="2000" dirty="0">
                <a:solidFill>
                  <a:srgbClr val="FF0000"/>
                </a:solidFill>
              </a:rPr>
              <a:t>c) </a:t>
            </a:r>
            <a:r>
              <a:rPr lang="tr-TR" sz="2000" dirty="0"/>
              <a:t>Müteşebbislerin mevzuat hükümlerine aykırı hareket ettiklerinin tespit edilmesi, </a:t>
            </a:r>
          </a:p>
          <a:p>
            <a:pPr marL="0" indent="0">
              <a:buNone/>
            </a:pPr>
            <a:r>
              <a:rPr lang="tr-TR" sz="2000" dirty="0">
                <a:solidFill>
                  <a:srgbClr val="FF0000"/>
                </a:solidFill>
              </a:rPr>
              <a:t>d) </a:t>
            </a:r>
            <a:r>
              <a:rPr lang="tr-TR" sz="2000" dirty="0"/>
              <a:t>Müteşebbislerin denetim amacıyla gelen OTB görevlilerine işletmeye giriş izni vermemesi ve kayıtları ile diğer ilgili dokümanları göstermemesi, </a:t>
            </a:r>
            <a:r>
              <a:rPr lang="tr-TR" sz="2000" dirty="0" smtClean="0"/>
              <a:t> </a:t>
            </a:r>
            <a:endParaRPr lang="tr-TR" altLang="tr-TR" sz="2000" dirty="0"/>
          </a:p>
        </p:txBody>
      </p:sp>
    </p:spTree>
    <p:extLst>
      <p:ext uri="{BB962C8B-B14F-4D97-AF65-F5344CB8AC3E}">
        <p14:creationId xmlns:p14="http://schemas.microsoft.com/office/powerpoint/2010/main" val="35116482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Yer Tutucusu"/>
          <p:cNvSpPr txBox="1">
            <a:spLocks/>
          </p:cNvSpPr>
          <p:nvPr/>
        </p:nvSpPr>
        <p:spPr bwMode="auto">
          <a:xfrm>
            <a:off x="827584" y="1628800"/>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buNone/>
            </a:pPr>
            <a:r>
              <a:rPr lang="tr-TR" sz="2000" dirty="0"/>
              <a:t>e) Organik ürünlerin ve girdilerin etiketi ve logosunun, reklam ve tanıtımının; sahte, yanıltıcı veya ürünün yapısına, özelliklerine, içeriğine, kalitesine, orijinine ve üretim tekniklerine göre hatalı </a:t>
            </a:r>
            <a:r>
              <a:rPr lang="tr-TR" sz="2000" dirty="0" smtClean="0"/>
              <a:t>bir izlenim </a:t>
            </a:r>
            <a:r>
              <a:rPr lang="tr-TR" sz="2000" dirty="0"/>
              <a:t>yaratacak, ürünün sahip olmadığı etki ve özelliklere atıfta bulunacak biçimde olduğu ve tüketiciyi yanıltacak yazı, resim, şekil ve benzerlerini içermesi</a:t>
            </a:r>
            <a:r>
              <a:rPr lang="tr-TR" sz="2000" dirty="0" smtClean="0"/>
              <a:t>,</a:t>
            </a:r>
          </a:p>
          <a:p>
            <a:pPr marL="0" indent="0" algn="just">
              <a:buNone/>
            </a:pPr>
            <a:endParaRPr lang="tr-TR" sz="2000" dirty="0"/>
          </a:p>
          <a:p>
            <a:pPr marL="0" indent="0" algn="just">
              <a:buNone/>
            </a:pPr>
            <a:r>
              <a:rPr lang="tr-TR" sz="2000" dirty="0"/>
              <a:t>f) Sertifikası olmayan ürün veya girdilerin, organik ürün veya organik girdi adı altında ihraç veya ithal edildiğinin tespiti hallerinde, mevzuata göre idari para cezası uygulamak üzere bilgi ve belgeleri hazırlayarak mahalli mülki amire sunar. </a:t>
            </a:r>
            <a:r>
              <a:rPr lang="tr-TR" sz="2000" dirty="0" smtClean="0"/>
              <a:t> </a:t>
            </a:r>
            <a:endParaRPr lang="tr-TR" altLang="tr-TR" sz="2000" dirty="0"/>
          </a:p>
        </p:txBody>
      </p:sp>
    </p:spTree>
    <p:extLst>
      <p:ext uri="{BB962C8B-B14F-4D97-AF65-F5344CB8AC3E}">
        <p14:creationId xmlns:p14="http://schemas.microsoft.com/office/powerpoint/2010/main" val="1433335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Yer Tutucusu"/>
          <p:cNvSpPr txBox="1">
            <a:spLocks/>
          </p:cNvSpPr>
          <p:nvPr/>
        </p:nvSpPr>
        <p:spPr bwMode="auto">
          <a:xfrm>
            <a:off x="755576" y="1628800"/>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buNone/>
            </a:pPr>
            <a:r>
              <a:rPr lang="tr-TR" sz="2000" dirty="0" smtClean="0">
                <a:solidFill>
                  <a:srgbClr val="FF0000"/>
                </a:solidFill>
              </a:rPr>
              <a:t>6-</a:t>
            </a:r>
            <a:r>
              <a:rPr lang="tr-TR" sz="2000" dirty="0" smtClean="0"/>
              <a:t> Müteşebbisin </a:t>
            </a:r>
            <a:r>
              <a:rPr lang="tr-TR" sz="2000" dirty="0"/>
              <a:t>organik tarımsal faaliyet süreci içerisinde mevzuat hükümlerine aykırı hareket ettiği tespit edildiğinde ilgili yetkilendirilmiş kuruluşa gerekli incelemeyi yapmak üzere bildirir ve takibini yapar. </a:t>
            </a:r>
          </a:p>
          <a:p>
            <a:pPr marL="0" indent="0" algn="just">
              <a:buNone/>
            </a:pPr>
            <a:r>
              <a:rPr lang="tr-TR" sz="2000" dirty="0" smtClean="0">
                <a:solidFill>
                  <a:srgbClr val="FF0000"/>
                </a:solidFill>
              </a:rPr>
              <a:t>7-</a:t>
            </a:r>
            <a:r>
              <a:rPr lang="tr-TR" sz="2000" dirty="0" smtClean="0"/>
              <a:t> Organik </a:t>
            </a:r>
            <a:r>
              <a:rPr lang="tr-TR" sz="2000" dirty="0"/>
              <a:t>Tarım Birimi en az 3 ayda bir İl Müdürünün görevlendireceği İl Müdür Yardımcısı Başkanlığında, Bitkisel Üretim ve Bitki Sağlığı Şubesi Müdürünün de katılımıyla toplanarak yapılan çalışmaları değerlendirilir, alınan kararlar İl Müdürünün onayına sunulur ve onay tarihinden itibaren yürürlüğe girer. </a:t>
            </a:r>
            <a:endParaRPr lang="tr-TR" altLang="tr-TR" sz="2000" dirty="0"/>
          </a:p>
        </p:txBody>
      </p:sp>
    </p:spTree>
    <p:extLst>
      <p:ext uri="{BB962C8B-B14F-4D97-AF65-F5344CB8AC3E}">
        <p14:creationId xmlns:p14="http://schemas.microsoft.com/office/powerpoint/2010/main" val="34871389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Yer Tutucusu"/>
          <p:cNvSpPr txBox="1">
            <a:spLocks/>
          </p:cNvSpPr>
          <p:nvPr/>
        </p:nvSpPr>
        <p:spPr bwMode="auto">
          <a:xfrm>
            <a:off x="755576" y="1700808"/>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buNone/>
            </a:pPr>
            <a:r>
              <a:rPr lang="tr-TR" sz="2000" dirty="0" smtClean="0">
                <a:solidFill>
                  <a:srgbClr val="FF0000"/>
                </a:solidFill>
              </a:rPr>
              <a:t>8- </a:t>
            </a:r>
            <a:r>
              <a:rPr lang="tr-TR" sz="2000" dirty="0" smtClean="0"/>
              <a:t>Yapılan </a:t>
            </a:r>
            <a:r>
              <a:rPr lang="tr-TR" sz="2000" dirty="0"/>
              <a:t>denetimlere ilişkin yıllık değerlendirme </a:t>
            </a:r>
            <a:r>
              <a:rPr lang="tr-TR" sz="2000" dirty="0" smtClean="0"/>
              <a:t>icmalini, </a:t>
            </a:r>
            <a:r>
              <a:rPr lang="tr-TR" sz="2000" dirty="0"/>
              <a:t>müteakip yılın 31 Ocak tarihine kadar Bakanlığa gönderir. İstisnai durumlarda bu süre beklenmez. </a:t>
            </a:r>
          </a:p>
          <a:p>
            <a:pPr marL="0" indent="0" algn="just">
              <a:buNone/>
            </a:pPr>
            <a:r>
              <a:rPr lang="tr-TR" sz="2000" dirty="0" smtClean="0">
                <a:solidFill>
                  <a:srgbClr val="FF0000"/>
                </a:solidFill>
              </a:rPr>
              <a:t>9-</a:t>
            </a:r>
            <a:r>
              <a:rPr lang="tr-TR" sz="2000" dirty="0" smtClean="0"/>
              <a:t> Yönetmelik </a:t>
            </a:r>
            <a:r>
              <a:rPr lang="tr-TR" sz="2000" dirty="0"/>
              <a:t>çerçevesinde, üretime dönük bilgilerin üreticiye aktarılması konusunda eğitim hizmeti vermeye yönelik eğitim ve yayım programları hazırlar ve bu program doğrultusunda eğitim ve yayım çalışmaları yapar. Üreticilerin ve tüketicilerin bilinçlendirilmesine yönelik eğitim ve yayım materyallerini hazırlar. </a:t>
            </a:r>
          </a:p>
          <a:p>
            <a:pPr marL="0" indent="0" algn="just">
              <a:buNone/>
            </a:pPr>
            <a:r>
              <a:rPr lang="tr-TR" sz="2000" dirty="0" smtClean="0">
                <a:solidFill>
                  <a:srgbClr val="FF0000"/>
                </a:solidFill>
              </a:rPr>
              <a:t>10-</a:t>
            </a:r>
            <a:r>
              <a:rPr lang="tr-TR" sz="2000" dirty="0" smtClean="0"/>
              <a:t> Organik </a:t>
            </a:r>
            <a:r>
              <a:rPr lang="tr-TR" sz="2000" dirty="0"/>
              <a:t>tarım konusunda toplantı, panel, fuar, sempozyum vb. faaliyetler düzenler. </a:t>
            </a:r>
            <a:endParaRPr lang="tr-TR" altLang="tr-TR" sz="2000" dirty="0"/>
          </a:p>
        </p:txBody>
      </p:sp>
    </p:spTree>
    <p:extLst>
      <p:ext uri="{BB962C8B-B14F-4D97-AF65-F5344CB8AC3E}">
        <p14:creationId xmlns:p14="http://schemas.microsoft.com/office/powerpoint/2010/main" val="7602450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Yer Tutucusu"/>
          <p:cNvSpPr txBox="1">
            <a:spLocks/>
          </p:cNvSpPr>
          <p:nvPr/>
        </p:nvSpPr>
        <p:spPr bwMode="auto">
          <a:xfrm>
            <a:off x="827584" y="1844824"/>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fontAlgn="auto">
              <a:spcAft>
                <a:spcPts val="0"/>
              </a:spcAft>
              <a:buFont typeface="Wingdings 2"/>
              <a:buChar char=""/>
              <a:defRPr/>
            </a:pPr>
            <a:r>
              <a:rPr lang="tr-TR" sz="2000" dirty="0"/>
              <a:t>ORGANİK (EKOLOJİK, BİYOLOJİK) TARIM ÜRÜNLERİ (BİTKİSEL VE HAYVANSAL ÜRÜNLER, SU ÜRÜNLERİ, TOHUM, GÜBRE, FİDE, FİDAN VE TÜM DİĞER GİRDİLER, GIDALAR, VİTAMİNLER VE DİĞER TÜM KATKI MADDELERİ İLE HAMMEDESİ TARIM OLAN TÜM SANAYİ ÜRÜNLERİ)  ÜRETECEK, İŞLEYECEK, PAZARLAYACAK, İTHAL VEYA İHRAÇ EDECEK ÖZEL VEYA TÜZEL KİŞİLERİN FAALİYETTE BULUNABİLMELERİ İÇİN AŞAĞIDA İSİM VE ADRESLERİ VERİLEN, BAKANLIĞIMIZDAN YETKİ ALMIŞ KONTROL VE SERTİFİKASYON KURULUŞLARINDAN BİRİYLE </a:t>
            </a:r>
            <a:r>
              <a:rPr lang="tr-TR" sz="2000" dirty="0">
                <a:solidFill>
                  <a:srgbClr val="FF0000"/>
                </a:solidFill>
              </a:rPr>
              <a:t>SÖZLEŞME YAPMALARI ZORUNLUDUR. GEREKLİ OLAN SÖZLEŞME YAPILMADAN BU FAALİYETLERDE BULUNULAMAZ.!!!!</a:t>
            </a:r>
          </a:p>
        </p:txBody>
      </p:sp>
      <p:sp>
        <p:nvSpPr>
          <p:cNvPr id="5" name="1 Başlık"/>
          <p:cNvSpPr txBox="1">
            <a:spLocks/>
          </p:cNvSpPr>
          <p:nvPr/>
        </p:nvSpPr>
        <p:spPr bwMode="auto">
          <a:xfrm>
            <a:off x="-180528" y="692696"/>
            <a:ext cx="8686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bg1"/>
                </a:solidFill>
                <a:latin typeface="+mj-lt"/>
                <a:ea typeface="+mj-ea"/>
                <a:cs typeface="+mj-cs"/>
              </a:defRPr>
            </a:lvl1pPr>
            <a:lvl2pPr algn="l" rtl="0" eaLnBrk="1" fontAlgn="base" hangingPunct="1">
              <a:spcBef>
                <a:spcPct val="0"/>
              </a:spcBef>
              <a:spcAft>
                <a:spcPct val="0"/>
              </a:spcAft>
              <a:defRPr sz="4400">
                <a:solidFill>
                  <a:schemeClr val="bg1"/>
                </a:solidFill>
                <a:latin typeface="Microsoft Sans Serif" pitchFamily="34" charset="0"/>
              </a:defRPr>
            </a:lvl2pPr>
            <a:lvl3pPr algn="l" rtl="0" eaLnBrk="1" fontAlgn="base" hangingPunct="1">
              <a:spcBef>
                <a:spcPct val="0"/>
              </a:spcBef>
              <a:spcAft>
                <a:spcPct val="0"/>
              </a:spcAft>
              <a:defRPr sz="4400">
                <a:solidFill>
                  <a:schemeClr val="bg1"/>
                </a:solidFill>
                <a:latin typeface="Microsoft Sans Serif" pitchFamily="34" charset="0"/>
              </a:defRPr>
            </a:lvl3pPr>
            <a:lvl4pPr algn="l" rtl="0" eaLnBrk="1" fontAlgn="base" hangingPunct="1">
              <a:spcBef>
                <a:spcPct val="0"/>
              </a:spcBef>
              <a:spcAft>
                <a:spcPct val="0"/>
              </a:spcAft>
              <a:defRPr sz="4400">
                <a:solidFill>
                  <a:schemeClr val="bg1"/>
                </a:solidFill>
                <a:latin typeface="Microsoft Sans Serif" pitchFamily="34" charset="0"/>
              </a:defRPr>
            </a:lvl4pPr>
            <a:lvl5pPr algn="l" rtl="0" eaLnBrk="1" fontAlgn="base" hangingPunct="1">
              <a:spcBef>
                <a:spcPct val="0"/>
              </a:spcBef>
              <a:spcAft>
                <a:spcPct val="0"/>
              </a:spcAft>
              <a:defRPr sz="4400">
                <a:solidFill>
                  <a:schemeClr val="bg1"/>
                </a:solidFill>
                <a:latin typeface="Microsoft Sans Serif" pitchFamily="34" charset="0"/>
              </a:defRPr>
            </a:lvl5pPr>
            <a:lvl6pPr marL="457200" algn="l" rtl="0" eaLnBrk="1" fontAlgn="base" hangingPunct="1">
              <a:spcBef>
                <a:spcPct val="0"/>
              </a:spcBef>
              <a:spcAft>
                <a:spcPct val="0"/>
              </a:spcAft>
              <a:defRPr sz="4400">
                <a:solidFill>
                  <a:schemeClr val="bg1"/>
                </a:solidFill>
                <a:latin typeface="Microsoft Sans Serif" pitchFamily="34" charset="0"/>
              </a:defRPr>
            </a:lvl6pPr>
            <a:lvl7pPr marL="914400" algn="l" rtl="0" eaLnBrk="1" fontAlgn="base" hangingPunct="1">
              <a:spcBef>
                <a:spcPct val="0"/>
              </a:spcBef>
              <a:spcAft>
                <a:spcPct val="0"/>
              </a:spcAft>
              <a:defRPr sz="4400">
                <a:solidFill>
                  <a:schemeClr val="bg1"/>
                </a:solidFill>
                <a:latin typeface="Microsoft Sans Serif" pitchFamily="34" charset="0"/>
              </a:defRPr>
            </a:lvl7pPr>
            <a:lvl8pPr marL="1371600" algn="l" rtl="0" eaLnBrk="1" fontAlgn="base" hangingPunct="1">
              <a:spcBef>
                <a:spcPct val="0"/>
              </a:spcBef>
              <a:spcAft>
                <a:spcPct val="0"/>
              </a:spcAft>
              <a:defRPr sz="4400">
                <a:solidFill>
                  <a:schemeClr val="bg1"/>
                </a:solidFill>
                <a:latin typeface="Microsoft Sans Serif" pitchFamily="34" charset="0"/>
              </a:defRPr>
            </a:lvl8pPr>
            <a:lvl9pPr marL="1828800" algn="l" rtl="0" eaLnBrk="1" fontAlgn="base" hangingPunct="1">
              <a:spcBef>
                <a:spcPct val="0"/>
              </a:spcBef>
              <a:spcAft>
                <a:spcPct val="0"/>
              </a:spcAft>
              <a:defRPr sz="4400">
                <a:solidFill>
                  <a:schemeClr val="bg1"/>
                </a:solidFill>
                <a:latin typeface="Microsoft Sans Serif" pitchFamily="34" charset="0"/>
              </a:defRPr>
            </a:lvl9pPr>
          </a:lstStyle>
          <a:p>
            <a:pPr algn="ctr" fontAlgn="auto">
              <a:spcAft>
                <a:spcPts val="0"/>
              </a:spcAft>
              <a:defRPr/>
            </a:pPr>
            <a:r>
              <a:rPr lang="tr-TR" sz="2400" b="1" kern="0" dirty="0" smtClean="0">
                <a:solidFill>
                  <a:srgbClr val="FF0000"/>
                </a:solidFill>
              </a:rPr>
              <a:t>TARIM VE KÖYİŞLERİ BAKANLIĞI TARAFINDAN YETKİLENDİRİLEN ORGANİK TARIM KONTROL VE SERTİFİKASYON KURULUŞLARI </a:t>
            </a:r>
            <a:r>
              <a:rPr lang="tr-TR" sz="2400" kern="0" dirty="0" smtClean="0">
                <a:solidFill>
                  <a:srgbClr val="FF0000"/>
                </a:solidFill>
              </a:rPr>
              <a:t/>
            </a:r>
            <a:br>
              <a:rPr lang="tr-TR" sz="2400" kern="0" dirty="0" smtClean="0">
                <a:solidFill>
                  <a:srgbClr val="FF0000"/>
                </a:solidFill>
              </a:rPr>
            </a:br>
            <a:endParaRPr lang="tr-TR" sz="2400" kern="0" dirty="0">
              <a:solidFill>
                <a:srgbClr val="FF0000"/>
              </a:solidFill>
            </a:endParaRPr>
          </a:p>
        </p:txBody>
      </p:sp>
    </p:spTree>
    <p:extLst>
      <p:ext uri="{BB962C8B-B14F-4D97-AF65-F5344CB8AC3E}">
        <p14:creationId xmlns:p14="http://schemas.microsoft.com/office/powerpoint/2010/main" val="944672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3568" y="620688"/>
            <a:ext cx="7248525" cy="457200"/>
          </a:xfrm>
        </p:spPr>
        <p:txBody>
          <a:bodyPr>
            <a:normAutofit fontScale="90000"/>
          </a:bodyPr>
          <a:lstStyle/>
          <a:p>
            <a:r>
              <a:rPr lang="tr-TR" dirty="0" smtClean="0">
                <a:solidFill>
                  <a:srgbClr val="FF0000"/>
                </a:solidFill>
              </a:rPr>
              <a:t>Kurumsal Yapı</a:t>
            </a:r>
            <a:endParaRPr lang="tr-TR" dirty="0">
              <a:solidFill>
                <a:srgbClr val="FF0000"/>
              </a:solidFill>
            </a:endParaRPr>
          </a:p>
        </p:txBody>
      </p:sp>
      <p:sp>
        <p:nvSpPr>
          <p:cNvPr id="3" name="İçerik Yer Tutucusu 2"/>
          <p:cNvSpPr>
            <a:spLocks noGrp="1"/>
          </p:cNvSpPr>
          <p:nvPr>
            <p:ph idx="1"/>
          </p:nvPr>
        </p:nvSpPr>
        <p:spPr>
          <a:xfrm>
            <a:off x="323528" y="1916832"/>
            <a:ext cx="8496944" cy="4343400"/>
          </a:xfrm>
        </p:spPr>
        <p:txBody>
          <a:bodyPr/>
          <a:lstStyle/>
          <a:p>
            <a:pPr marL="0" indent="0" algn="just">
              <a:buNone/>
            </a:pPr>
            <a:r>
              <a:rPr lang="tr-TR" sz="2000" u="sng" dirty="0"/>
              <a:t>Tarım ve </a:t>
            </a:r>
            <a:r>
              <a:rPr lang="tr-TR" sz="2000" u="sng" dirty="0" err="1"/>
              <a:t>Köyişleri</a:t>
            </a:r>
            <a:r>
              <a:rPr lang="tr-TR" sz="2000" u="sng" dirty="0"/>
              <a:t> Bakanlığı</a:t>
            </a:r>
            <a:r>
              <a:rPr lang="tr-TR" sz="2000" dirty="0"/>
              <a:t> Tarımsal Üretimi Geliştirme Genel Müdürlüğü bünyesinde kurulan Alternatif Tarımsal Üretim Teknikleri Daire Başkanlığınca ; </a:t>
            </a:r>
            <a:endParaRPr lang="tr-TR" sz="2000" dirty="0" smtClean="0"/>
          </a:p>
          <a:p>
            <a:pPr algn="just"/>
            <a:r>
              <a:rPr lang="tr-TR" sz="2000" dirty="0" smtClean="0"/>
              <a:t>Organik </a:t>
            </a:r>
            <a:r>
              <a:rPr lang="tr-TR" sz="2000" dirty="0"/>
              <a:t>tarımsal üretimle ilgili </a:t>
            </a:r>
            <a:r>
              <a:rPr lang="tr-TR" sz="2000" dirty="0" smtClean="0"/>
              <a:t>eğitim</a:t>
            </a:r>
          </a:p>
          <a:p>
            <a:pPr algn="just"/>
            <a:r>
              <a:rPr lang="tr-TR" sz="2000" dirty="0" smtClean="0"/>
              <a:t>Denetim</a:t>
            </a:r>
          </a:p>
          <a:p>
            <a:pPr algn="just"/>
            <a:r>
              <a:rPr lang="tr-TR" sz="2000" dirty="0"/>
              <a:t>M</a:t>
            </a:r>
            <a:r>
              <a:rPr lang="tr-TR" sz="2000" dirty="0" smtClean="0"/>
              <a:t>evzuat hazırlama</a:t>
            </a:r>
          </a:p>
          <a:p>
            <a:pPr algn="just"/>
            <a:r>
              <a:rPr lang="tr-TR" sz="2000" dirty="0"/>
              <a:t>Y</a:t>
            </a:r>
            <a:r>
              <a:rPr lang="tr-TR" sz="2000" dirty="0" smtClean="0"/>
              <a:t>ürürlüğe koyma</a:t>
            </a:r>
          </a:p>
          <a:p>
            <a:pPr algn="just"/>
            <a:r>
              <a:rPr lang="tr-TR" sz="2000" dirty="0"/>
              <a:t>V</a:t>
            </a:r>
            <a:r>
              <a:rPr lang="tr-TR" sz="2000" dirty="0" smtClean="0"/>
              <a:t>eri </a:t>
            </a:r>
            <a:r>
              <a:rPr lang="tr-TR" sz="2000" dirty="0"/>
              <a:t>tabanı </a:t>
            </a:r>
            <a:r>
              <a:rPr lang="tr-TR" sz="2000" dirty="0" smtClean="0"/>
              <a:t>oluşturma</a:t>
            </a:r>
          </a:p>
          <a:p>
            <a:pPr algn="just"/>
            <a:r>
              <a:rPr lang="tr-TR" sz="2000" dirty="0" smtClean="0"/>
              <a:t>Ulusal </a:t>
            </a:r>
            <a:r>
              <a:rPr lang="tr-TR" sz="2000" dirty="0"/>
              <a:t>düzeyde organik tarım projeleri hazırlama ve uygulama hususlarında çalışmalar yürütülmektedir.</a:t>
            </a:r>
            <a:endParaRPr lang="tr-TR" dirty="0"/>
          </a:p>
        </p:txBody>
      </p:sp>
    </p:spTree>
    <p:extLst>
      <p:ext uri="{BB962C8B-B14F-4D97-AF65-F5344CB8AC3E}">
        <p14:creationId xmlns:p14="http://schemas.microsoft.com/office/powerpoint/2010/main" val="1367142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7664" y="321915"/>
            <a:ext cx="4576894" cy="461665"/>
          </a:xfrm>
          <a:prstGeom prst="rect">
            <a:avLst/>
          </a:prstGeom>
        </p:spPr>
        <p:txBody>
          <a:bodyPr wrap="none">
            <a:spAutoFit/>
          </a:bodyPr>
          <a:lstStyle/>
          <a:p>
            <a:r>
              <a:rPr lang="tr-TR" b="1" dirty="0">
                <a:solidFill>
                  <a:srgbClr val="FF0000"/>
                </a:solidFill>
              </a:rPr>
              <a:t>KONTROLÖR VE SERTİFİKER</a:t>
            </a:r>
            <a:endParaRPr lang="tr-TR" dirty="0">
              <a:solidFill>
                <a:srgbClr val="FF0000"/>
              </a:solidFill>
            </a:endParaRPr>
          </a:p>
        </p:txBody>
      </p:sp>
      <p:sp>
        <p:nvSpPr>
          <p:cNvPr id="5" name="Dikdörtgen 4"/>
          <p:cNvSpPr/>
          <p:nvPr/>
        </p:nvSpPr>
        <p:spPr>
          <a:xfrm>
            <a:off x="755576" y="980728"/>
            <a:ext cx="6840760" cy="2308324"/>
          </a:xfrm>
          <a:prstGeom prst="rect">
            <a:avLst/>
          </a:prstGeom>
        </p:spPr>
        <p:txBody>
          <a:bodyPr wrap="square">
            <a:spAutoFit/>
          </a:bodyPr>
          <a:lstStyle/>
          <a:p>
            <a:pPr marL="342900" indent="-342900" algn="just">
              <a:buFont typeface="Arial" panose="020B0604020202020204" pitchFamily="34" charset="0"/>
              <a:buChar char="•"/>
            </a:pPr>
            <a:r>
              <a:rPr lang="tr-TR" altLang="tr-TR" dirty="0"/>
              <a:t>Kontrolör, kontrol ve sertifikasyon kuruluşu adına veya kontrol kuruluşu adına, organik tarım faaliyetlerinin her aşamasının ilgili mevzuata göre uygulanmasını kontrol etmek üzere Bakanlık tarafından yetki verilmiş gerçek kişiyi ifade eder.</a:t>
            </a:r>
          </a:p>
        </p:txBody>
      </p:sp>
      <p:sp>
        <p:nvSpPr>
          <p:cNvPr id="6" name="Dikdörtgen 5"/>
          <p:cNvSpPr/>
          <p:nvPr/>
        </p:nvSpPr>
        <p:spPr>
          <a:xfrm>
            <a:off x="777774" y="3645024"/>
            <a:ext cx="6840760" cy="1938992"/>
          </a:xfrm>
          <a:prstGeom prst="rect">
            <a:avLst/>
          </a:prstGeom>
        </p:spPr>
        <p:txBody>
          <a:bodyPr wrap="square">
            <a:spAutoFit/>
          </a:bodyPr>
          <a:lstStyle/>
          <a:p>
            <a:pPr marL="342900" indent="-342900" algn="just">
              <a:buFont typeface="Arial" panose="020B0604020202020204" pitchFamily="34" charset="0"/>
              <a:buChar char="•"/>
            </a:pPr>
            <a:r>
              <a:rPr lang="tr-TR" altLang="tr-TR" dirty="0" err="1"/>
              <a:t>Sertifiker</a:t>
            </a:r>
            <a:r>
              <a:rPr lang="tr-TR" altLang="tr-TR" dirty="0"/>
              <a:t>, kontrol ve sertifikasyon kuruluşu </a:t>
            </a:r>
            <a:r>
              <a:rPr lang="tr-TR" altLang="tr-TR" dirty="0" smtClean="0"/>
              <a:t>adına, </a:t>
            </a:r>
            <a:r>
              <a:rPr lang="tr-TR" altLang="tr-TR" dirty="0"/>
              <a:t>kontrolü tamamlanmış ürünün veya girdinin organik olduğunu onaylamak üzere Bakanlık tarafından yetki verilmiş gerçek kişiyi ifade eder.</a:t>
            </a:r>
          </a:p>
        </p:txBody>
      </p:sp>
    </p:spTree>
    <p:extLst>
      <p:ext uri="{BB962C8B-B14F-4D97-AF65-F5344CB8AC3E}">
        <p14:creationId xmlns:p14="http://schemas.microsoft.com/office/powerpoint/2010/main" val="35464825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539552" y="836712"/>
            <a:ext cx="7248525" cy="457200"/>
          </a:xfrm>
        </p:spPr>
        <p:txBody>
          <a:bodyPr>
            <a:normAutofit fontScale="90000"/>
          </a:bodyPr>
          <a:lstStyle/>
          <a:p>
            <a:pPr algn="ctr"/>
            <a:r>
              <a:rPr lang="tr-TR" altLang="tr-TR" sz="3200" b="1" dirty="0">
                <a:solidFill>
                  <a:srgbClr val="FF0000"/>
                </a:solidFill>
              </a:rPr>
              <a:t>Kimler Kontrolör Olabilir?</a:t>
            </a:r>
            <a:endParaRPr lang="tr-TR" altLang="tr-TR" sz="3200" dirty="0">
              <a:solidFill>
                <a:srgbClr val="FF0000"/>
              </a:solidFill>
            </a:endParaRPr>
          </a:p>
        </p:txBody>
      </p:sp>
      <p:sp>
        <p:nvSpPr>
          <p:cNvPr id="4" name="2 Metin Yer Tutucusu"/>
          <p:cNvSpPr txBox="1">
            <a:spLocks/>
          </p:cNvSpPr>
          <p:nvPr/>
        </p:nvSpPr>
        <p:spPr bwMode="auto">
          <a:xfrm>
            <a:off x="539552" y="2348880"/>
            <a:ext cx="8136904"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tr-TR" altLang="tr-TR" sz="2000" dirty="0"/>
              <a:t>Bakanlıkça gerekli görülmesi halinde, ziraat mühendisi, veteriner hekim, su ürünleri mühendisi ve gıda mühendislerine yönelik, yılda bir defa kontrolör kursu açılır veya açtırılır.</a:t>
            </a:r>
          </a:p>
        </p:txBody>
      </p:sp>
    </p:spTree>
    <p:extLst>
      <p:ext uri="{BB962C8B-B14F-4D97-AF65-F5344CB8AC3E}">
        <p14:creationId xmlns:p14="http://schemas.microsoft.com/office/powerpoint/2010/main" val="3007325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etin Yer Tutucusu"/>
          <p:cNvSpPr txBox="1">
            <a:spLocks/>
          </p:cNvSpPr>
          <p:nvPr/>
        </p:nvSpPr>
        <p:spPr bwMode="auto">
          <a:xfrm>
            <a:off x="1115616" y="1556792"/>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None/>
            </a:pPr>
            <a:r>
              <a:rPr lang="tr-TR" altLang="tr-TR" sz="2000" dirty="0">
                <a:solidFill>
                  <a:srgbClr val="FF0000"/>
                </a:solidFill>
              </a:rPr>
              <a:t>1.    </a:t>
            </a:r>
            <a:r>
              <a:rPr lang="tr-TR" altLang="tr-TR" sz="2000" dirty="0"/>
              <a:t>Ziraat, veteriner, su ürünleri fakültelerinin birinden ve fakültelerin gıda mühendisli­ği bölümlerinden mezun olmak,</a:t>
            </a:r>
          </a:p>
          <a:p>
            <a:pPr marL="0" indent="0">
              <a:buNone/>
            </a:pPr>
            <a:r>
              <a:rPr lang="tr-TR" altLang="tr-TR" sz="2000" dirty="0">
                <a:solidFill>
                  <a:srgbClr val="FF0000"/>
                </a:solidFill>
              </a:rPr>
              <a:t>2.    </a:t>
            </a:r>
            <a:r>
              <a:rPr lang="tr-TR" altLang="tr-TR" sz="2000" dirty="0"/>
              <a:t>Organik tarım konusunda </a:t>
            </a:r>
            <a:r>
              <a:rPr lang="tr-TR" altLang="tr-TR" sz="2000" dirty="0">
                <a:solidFill>
                  <a:srgbClr val="FF0000"/>
                </a:solidFill>
              </a:rPr>
              <a:t>bir yıllık bilgi ve deneyim </a:t>
            </a:r>
            <a:r>
              <a:rPr lang="tr-TR" altLang="tr-TR" sz="2000" dirty="0"/>
              <a:t>sahibi olduğunu gösterir resmi belgeye veya konu ile ilgili </a:t>
            </a:r>
            <a:r>
              <a:rPr lang="tr-TR" altLang="tr-TR" sz="2000" dirty="0">
                <a:solidFill>
                  <a:srgbClr val="FF0000"/>
                </a:solidFill>
              </a:rPr>
              <a:t>yüksek lisans diplomasına</a:t>
            </a:r>
            <a:r>
              <a:rPr lang="tr-TR" altLang="tr-TR" sz="2000" dirty="0"/>
              <a:t> veya </a:t>
            </a:r>
            <a:r>
              <a:rPr lang="tr-TR" altLang="tr-TR" sz="2000" dirty="0">
                <a:solidFill>
                  <a:srgbClr val="FF0000"/>
                </a:solidFill>
              </a:rPr>
              <a:t>konu ile ilgili doktora</a:t>
            </a:r>
            <a:r>
              <a:rPr lang="tr-TR" altLang="tr-TR" sz="2000" dirty="0"/>
              <a:t> diplomasına veya Bakanlıkça açılacak veya açtırılacak kurslardan </a:t>
            </a:r>
            <a:r>
              <a:rPr lang="tr-TR" altLang="tr-TR" sz="2000" dirty="0">
                <a:solidFill>
                  <a:srgbClr val="FF0000"/>
                </a:solidFill>
              </a:rPr>
              <a:t>kontrolörlük eğitimi aldığına dair resmi bir belgeye </a:t>
            </a:r>
            <a:r>
              <a:rPr lang="tr-TR" altLang="tr-TR" sz="2000" dirty="0"/>
              <a:t>sahip olmak veya organik tarım komitesinde bir yıl süre ile çalışmış olmak veya lisans eğitimleri uygun olmak koşuluyla, organik tarımda görev yapmış Bakanlık müfettişi olmaktır.</a:t>
            </a:r>
          </a:p>
          <a:p>
            <a:r>
              <a:rPr lang="tr-TR" altLang="tr-TR" sz="2000" dirty="0"/>
              <a:t>İstenilen bilgi ve belgeleri Komiteye sunan kişilere, Komite tarafından kontro­lörlük belgesi verilir.</a:t>
            </a:r>
          </a:p>
          <a:p>
            <a:r>
              <a:rPr lang="tr-TR" altLang="tr-TR" sz="2000" dirty="0"/>
              <a:t>Kontrolörler lisans derecesi aldıkları meslek odasına üye olmak koşuluyla kontrol hizmeti verebilirler.</a:t>
            </a:r>
          </a:p>
        </p:txBody>
      </p:sp>
      <p:sp>
        <p:nvSpPr>
          <p:cNvPr id="5" name="1 Başlık"/>
          <p:cNvSpPr>
            <a:spLocks noGrp="1"/>
          </p:cNvSpPr>
          <p:nvPr>
            <p:ph type="title"/>
          </p:nvPr>
        </p:nvSpPr>
        <p:spPr>
          <a:xfrm>
            <a:off x="683568" y="836712"/>
            <a:ext cx="7248525" cy="457200"/>
          </a:xfrm>
        </p:spPr>
        <p:txBody>
          <a:bodyPr>
            <a:noAutofit/>
          </a:bodyPr>
          <a:lstStyle/>
          <a:p>
            <a:pPr algn="ctr">
              <a:defRPr/>
            </a:pPr>
            <a:r>
              <a:rPr lang="tr-TR" sz="2800" dirty="0" smtClean="0">
                <a:solidFill>
                  <a:srgbClr val="FF0000"/>
                </a:solidFill>
              </a:rPr>
              <a:t>Kontrolörlük Başvurusunda </a:t>
            </a:r>
            <a:r>
              <a:rPr lang="tr-TR" sz="2800" dirty="0">
                <a:solidFill>
                  <a:srgbClr val="FF0000"/>
                </a:solidFill>
              </a:rPr>
              <a:t>B</a:t>
            </a:r>
            <a:r>
              <a:rPr lang="tr-TR" sz="2800" dirty="0" smtClean="0">
                <a:solidFill>
                  <a:srgbClr val="FF0000"/>
                </a:solidFill>
              </a:rPr>
              <a:t>ulunanlarda </a:t>
            </a:r>
            <a:r>
              <a:rPr lang="tr-TR" sz="2800" dirty="0">
                <a:solidFill>
                  <a:srgbClr val="FF0000"/>
                </a:solidFill>
              </a:rPr>
              <a:t>A</a:t>
            </a:r>
            <a:r>
              <a:rPr lang="tr-TR" sz="2800" dirty="0" smtClean="0">
                <a:solidFill>
                  <a:srgbClr val="FF0000"/>
                </a:solidFill>
              </a:rPr>
              <a:t>ranılacak </a:t>
            </a:r>
            <a:r>
              <a:rPr lang="tr-TR" sz="2800" dirty="0">
                <a:solidFill>
                  <a:srgbClr val="FF0000"/>
                </a:solidFill>
              </a:rPr>
              <a:t>Ş</a:t>
            </a:r>
            <a:r>
              <a:rPr lang="tr-TR" sz="2800" dirty="0" smtClean="0">
                <a:solidFill>
                  <a:srgbClr val="FF0000"/>
                </a:solidFill>
              </a:rPr>
              <a:t>artlar;</a:t>
            </a:r>
            <a:br>
              <a:rPr lang="tr-TR" sz="2800" dirty="0" smtClean="0">
                <a:solidFill>
                  <a:srgbClr val="FF0000"/>
                </a:solidFill>
              </a:rPr>
            </a:br>
            <a:endParaRPr lang="tr-TR" sz="2800" dirty="0">
              <a:solidFill>
                <a:srgbClr val="FF0000"/>
              </a:solidFill>
            </a:endParaRPr>
          </a:p>
        </p:txBody>
      </p:sp>
    </p:spTree>
    <p:extLst>
      <p:ext uri="{BB962C8B-B14F-4D97-AF65-F5344CB8AC3E}">
        <p14:creationId xmlns:p14="http://schemas.microsoft.com/office/powerpoint/2010/main" val="41141694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63688" y="260648"/>
            <a:ext cx="7248525" cy="457200"/>
          </a:xfrm>
        </p:spPr>
        <p:txBody>
          <a:bodyPr>
            <a:normAutofit fontScale="90000"/>
          </a:bodyPr>
          <a:lstStyle/>
          <a:p>
            <a:r>
              <a:rPr lang="tr-TR" sz="3200" b="1" dirty="0">
                <a:solidFill>
                  <a:srgbClr val="FF0000"/>
                </a:solidFill>
              </a:rPr>
              <a:t>Kimler </a:t>
            </a:r>
            <a:r>
              <a:rPr lang="tr-TR" sz="3200" b="1" dirty="0" err="1">
                <a:solidFill>
                  <a:srgbClr val="FF0000"/>
                </a:solidFill>
              </a:rPr>
              <a:t>Sertifiker</a:t>
            </a:r>
            <a:r>
              <a:rPr lang="tr-TR" sz="3200" b="1" dirty="0">
                <a:solidFill>
                  <a:srgbClr val="FF0000"/>
                </a:solidFill>
              </a:rPr>
              <a:t> Olabilir?</a:t>
            </a:r>
            <a:endParaRPr lang="tr-TR" sz="3200" dirty="0">
              <a:solidFill>
                <a:srgbClr val="FF0000"/>
              </a:solidFill>
            </a:endParaRPr>
          </a:p>
        </p:txBody>
      </p:sp>
      <p:sp>
        <p:nvSpPr>
          <p:cNvPr id="3" name="İçerik Yer Tutucusu 2"/>
          <p:cNvSpPr>
            <a:spLocks noGrp="1"/>
          </p:cNvSpPr>
          <p:nvPr>
            <p:ph idx="1"/>
          </p:nvPr>
        </p:nvSpPr>
        <p:spPr>
          <a:xfrm>
            <a:off x="755576" y="1124744"/>
            <a:ext cx="7315200" cy="4343400"/>
          </a:xfrm>
        </p:spPr>
        <p:txBody>
          <a:bodyPr/>
          <a:lstStyle/>
          <a:p>
            <a:r>
              <a:rPr lang="tr-TR" altLang="tr-TR" sz="2000" dirty="0" err="1"/>
              <a:t>Sertifikerlik</a:t>
            </a:r>
            <a:r>
              <a:rPr lang="tr-TR" altLang="tr-TR" sz="2000" dirty="0"/>
              <a:t> başvurularında aranılacak şartlar ile yetki, çalışma şekil ve esasları şunlardır:</a:t>
            </a:r>
          </a:p>
          <a:p>
            <a:pPr marL="0" indent="0">
              <a:buNone/>
            </a:pPr>
            <a:r>
              <a:rPr lang="tr-TR" altLang="tr-TR" sz="2000" dirty="0">
                <a:solidFill>
                  <a:srgbClr val="FF0000"/>
                </a:solidFill>
              </a:rPr>
              <a:t>1.    </a:t>
            </a:r>
            <a:r>
              <a:rPr lang="tr-TR" altLang="tr-TR" sz="2000" dirty="0"/>
              <a:t>En az 4 yıllık yüksek öğrenim mezunu olmak.</a:t>
            </a:r>
          </a:p>
          <a:p>
            <a:pPr marL="0" indent="0">
              <a:buNone/>
            </a:pPr>
            <a:r>
              <a:rPr lang="tr-TR" altLang="tr-TR" sz="2000" dirty="0">
                <a:solidFill>
                  <a:srgbClr val="FF0000"/>
                </a:solidFill>
              </a:rPr>
              <a:t>2.    </a:t>
            </a:r>
            <a:r>
              <a:rPr lang="tr-TR" altLang="tr-TR" sz="2000" dirty="0"/>
              <a:t>Organik tarım konusunda bir yıllık bilgi ve deneyim sahibi olduğunu gösterir resmi belgeye veya konu ile ilgili yüksek lisans diplomasına veya konu ile ilgili doktora diplomasına veya Bakanlıkça açılacak veya açtırılacak kurslardan kontrolörlük eğitimi aldığına dair resmi bir belgeye sahip olmak veya organik tarım komitesinde bir yıl süre ile çalışmış olmak veya lisans eğitimleri uygun olmak koşuluyla, organik tarımda görev yapmış Bakanlık müfettişi olmaktır. İstenilen bilgi ve belgeleri Komiteye sunan kişilere, Komite tarafından </a:t>
            </a:r>
            <a:r>
              <a:rPr lang="tr-TR" altLang="tr-TR" sz="2000" dirty="0" err="1"/>
              <a:t>sertifikerlik</a:t>
            </a:r>
            <a:r>
              <a:rPr lang="tr-TR" altLang="tr-TR" sz="2000" dirty="0"/>
              <a:t> yetkisi verilir ve yetkilendirilen </a:t>
            </a:r>
            <a:r>
              <a:rPr lang="tr-TR" altLang="tr-TR" sz="2000" dirty="0" err="1"/>
              <a:t>sertifikerler</a:t>
            </a:r>
            <a:r>
              <a:rPr lang="tr-TR" altLang="tr-TR" sz="2000" dirty="0"/>
              <a:t> </a:t>
            </a:r>
            <a:r>
              <a:rPr lang="tr-TR" altLang="tr-TR" sz="2000" dirty="0" err="1"/>
              <a:t>kimliklendirilerek</a:t>
            </a:r>
            <a:r>
              <a:rPr lang="tr-TR" altLang="tr-TR" sz="2000" dirty="0"/>
              <a:t> kayıt altına alınır.</a:t>
            </a:r>
          </a:p>
          <a:p>
            <a:pPr marL="0" indent="0">
              <a:buNone/>
            </a:pPr>
            <a:r>
              <a:rPr lang="tr-TR" altLang="tr-TR" sz="2000" dirty="0">
                <a:solidFill>
                  <a:srgbClr val="FF0000"/>
                </a:solidFill>
              </a:rPr>
              <a:t>3.    </a:t>
            </a:r>
            <a:r>
              <a:rPr lang="tr-TR" altLang="tr-TR" sz="2000" dirty="0" err="1"/>
              <a:t>Sertifikerler</a:t>
            </a:r>
            <a:r>
              <a:rPr lang="tr-TR" altLang="tr-TR" sz="2000" dirty="0"/>
              <a:t> yalnız bir yetkilendirilmiş kuruluş adına çalışabilir.</a:t>
            </a:r>
          </a:p>
        </p:txBody>
      </p:sp>
    </p:spTree>
    <p:extLst>
      <p:ext uri="{BB962C8B-B14F-4D97-AF65-F5344CB8AC3E}">
        <p14:creationId xmlns:p14="http://schemas.microsoft.com/office/powerpoint/2010/main" val="15693484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etin Yer Tutucusu"/>
          <p:cNvSpPr txBox="1">
            <a:spLocks/>
          </p:cNvSpPr>
          <p:nvPr/>
        </p:nvSpPr>
        <p:spPr bwMode="auto">
          <a:xfrm>
            <a:off x="971600" y="1772816"/>
            <a:ext cx="6943042" cy="281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fontAlgn="auto">
              <a:spcAft>
                <a:spcPts val="0"/>
              </a:spcAft>
              <a:buNone/>
              <a:defRPr/>
            </a:pPr>
            <a:r>
              <a:rPr lang="tr-TR" sz="2400" dirty="0"/>
              <a:t>Alternatif Tarımsal Üretim Teknikleri Daire Başkanlığınca her yıl Tarım İl Müdürlüklerinde organik tarım konusunda eğitimler düzenlenmektedir. Hizmet içi eğitim programlarında; organik tarımın temel ilkeleri, çiftlik planlaması, farklı ürün gruplarında yetiştirme tekniği, hasat sonrası işlemler, işleme, pazara hazırlama ve pazarlama, veri tabanı, kontrol ve sertifikasyon gibi farklı konulara yer verilmektedir.</a:t>
            </a:r>
          </a:p>
        </p:txBody>
      </p:sp>
      <p:sp>
        <p:nvSpPr>
          <p:cNvPr id="6" name="1 Başlık"/>
          <p:cNvSpPr txBox="1">
            <a:spLocks/>
          </p:cNvSpPr>
          <p:nvPr/>
        </p:nvSpPr>
        <p:spPr bwMode="auto">
          <a:xfrm>
            <a:off x="2627784" y="620688"/>
            <a:ext cx="8686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67500" lnSpcReduction="20000"/>
          </a:bodyPr>
          <a:lstStyle>
            <a:lvl1pPr algn="l" rtl="0" eaLnBrk="1" fontAlgn="base" hangingPunct="1">
              <a:spcBef>
                <a:spcPct val="0"/>
              </a:spcBef>
              <a:spcAft>
                <a:spcPct val="0"/>
              </a:spcAft>
              <a:defRPr sz="4400">
                <a:solidFill>
                  <a:schemeClr val="bg1"/>
                </a:solidFill>
                <a:latin typeface="+mj-lt"/>
                <a:ea typeface="+mj-ea"/>
                <a:cs typeface="+mj-cs"/>
              </a:defRPr>
            </a:lvl1pPr>
            <a:lvl2pPr algn="l" rtl="0" eaLnBrk="1" fontAlgn="base" hangingPunct="1">
              <a:spcBef>
                <a:spcPct val="0"/>
              </a:spcBef>
              <a:spcAft>
                <a:spcPct val="0"/>
              </a:spcAft>
              <a:defRPr sz="4400">
                <a:solidFill>
                  <a:schemeClr val="bg1"/>
                </a:solidFill>
                <a:latin typeface="Microsoft Sans Serif" pitchFamily="34" charset="0"/>
              </a:defRPr>
            </a:lvl2pPr>
            <a:lvl3pPr algn="l" rtl="0" eaLnBrk="1" fontAlgn="base" hangingPunct="1">
              <a:spcBef>
                <a:spcPct val="0"/>
              </a:spcBef>
              <a:spcAft>
                <a:spcPct val="0"/>
              </a:spcAft>
              <a:defRPr sz="4400">
                <a:solidFill>
                  <a:schemeClr val="bg1"/>
                </a:solidFill>
                <a:latin typeface="Microsoft Sans Serif" pitchFamily="34" charset="0"/>
              </a:defRPr>
            </a:lvl3pPr>
            <a:lvl4pPr algn="l" rtl="0" eaLnBrk="1" fontAlgn="base" hangingPunct="1">
              <a:spcBef>
                <a:spcPct val="0"/>
              </a:spcBef>
              <a:spcAft>
                <a:spcPct val="0"/>
              </a:spcAft>
              <a:defRPr sz="4400">
                <a:solidFill>
                  <a:schemeClr val="bg1"/>
                </a:solidFill>
                <a:latin typeface="Microsoft Sans Serif" pitchFamily="34" charset="0"/>
              </a:defRPr>
            </a:lvl4pPr>
            <a:lvl5pPr algn="l" rtl="0" eaLnBrk="1" fontAlgn="base" hangingPunct="1">
              <a:spcBef>
                <a:spcPct val="0"/>
              </a:spcBef>
              <a:spcAft>
                <a:spcPct val="0"/>
              </a:spcAft>
              <a:defRPr sz="4400">
                <a:solidFill>
                  <a:schemeClr val="bg1"/>
                </a:solidFill>
                <a:latin typeface="Microsoft Sans Serif" pitchFamily="34" charset="0"/>
              </a:defRPr>
            </a:lvl5pPr>
            <a:lvl6pPr marL="457200" algn="l" rtl="0" eaLnBrk="1" fontAlgn="base" hangingPunct="1">
              <a:spcBef>
                <a:spcPct val="0"/>
              </a:spcBef>
              <a:spcAft>
                <a:spcPct val="0"/>
              </a:spcAft>
              <a:defRPr sz="4400">
                <a:solidFill>
                  <a:schemeClr val="bg1"/>
                </a:solidFill>
                <a:latin typeface="Microsoft Sans Serif" pitchFamily="34" charset="0"/>
              </a:defRPr>
            </a:lvl6pPr>
            <a:lvl7pPr marL="914400" algn="l" rtl="0" eaLnBrk="1" fontAlgn="base" hangingPunct="1">
              <a:spcBef>
                <a:spcPct val="0"/>
              </a:spcBef>
              <a:spcAft>
                <a:spcPct val="0"/>
              </a:spcAft>
              <a:defRPr sz="4400">
                <a:solidFill>
                  <a:schemeClr val="bg1"/>
                </a:solidFill>
                <a:latin typeface="Microsoft Sans Serif" pitchFamily="34" charset="0"/>
              </a:defRPr>
            </a:lvl7pPr>
            <a:lvl8pPr marL="1371600" algn="l" rtl="0" eaLnBrk="1" fontAlgn="base" hangingPunct="1">
              <a:spcBef>
                <a:spcPct val="0"/>
              </a:spcBef>
              <a:spcAft>
                <a:spcPct val="0"/>
              </a:spcAft>
              <a:defRPr sz="4400">
                <a:solidFill>
                  <a:schemeClr val="bg1"/>
                </a:solidFill>
                <a:latin typeface="Microsoft Sans Serif" pitchFamily="34" charset="0"/>
              </a:defRPr>
            </a:lvl8pPr>
            <a:lvl9pPr marL="1828800" algn="l" rtl="0" eaLnBrk="1" fontAlgn="base" hangingPunct="1">
              <a:spcBef>
                <a:spcPct val="0"/>
              </a:spcBef>
              <a:spcAft>
                <a:spcPct val="0"/>
              </a:spcAft>
              <a:defRPr sz="4400">
                <a:solidFill>
                  <a:schemeClr val="bg1"/>
                </a:solidFill>
                <a:latin typeface="Microsoft Sans Serif" pitchFamily="34" charset="0"/>
              </a:defRPr>
            </a:lvl9pPr>
          </a:lstStyle>
          <a:p>
            <a:pPr fontAlgn="auto">
              <a:spcAft>
                <a:spcPts val="0"/>
              </a:spcAft>
              <a:defRPr/>
            </a:pPr>
            <a:r>
              <a:rPr lang="tr-TR" b="1" kern="0" dirty="0" smtClean="0">
                <a:solidFill>
                  <a:srgbClr val="FF0000"/>
                </a:solidFill>
              </a:rPr>
              <a:t>Eğitim ve İletişim </a:t>
            </a:r>
            <a:r>
              <a:rPr lang="tr-TR" kern="0" dirty="0" smtClean="0">
                <a:solidFill>
                  <a:srgbClr val="FF0000"/>
                </a:solidFill>
              </a:rPr>
              <a:t/>
            </a:r>
            <a:br>
              <a:rPr lang="tr-TR" kern="0" dirty="0" smtClean="0">
                <a:solidFill>
                  <a:srgbClr val="FF0000"/>
                </a:solidFill>
              </a:rPr>
            </a:br>
            <a:endParaRPr lang="tr-TR" kern="0" dirty="0">
              <a:solidFill>
                <a:srgbClr val="FF0000"/>
              </a:solidFill>
            </a:endParaRPr>
          </a:p>
        </p:txBody>
      </p:sp>
    </p:spTree>
    <p:extLst>
      <p:ext uri="{BB962C8B-B14F-4D97-AF65-F5344CB8AC3E}">
        <p14:creationId xmlns:p14="http://schemas.microsoft.com/office/powerpoint/2010/main" val="22593013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etin Yer Tutucusu"/>
          <p:cNvSpPr txBox="1">
            <a:spLocks/>
          </p:cNvSpPr>
          <p:nvPr/>
        </p:nvSpPr>
        <p:spPr bwMode="auto">
          <a:xfrm>
            <a:off x="899592" y="1772816"/>
            <a:ext cx="6899932" cy="281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fontAlgn="auto">
              <a:spcAft>
                <a:spcPts val="0"/>
              </a:spcAft>
              <a:buNone/>
              <a:defRPr/>
            </a:pPr>
            <a:r>
              <a:rPr lang="tr-TR" sz="2400" dirty="0"/>
              <a:t>Organik Tarım Birimi elemanları tarafından üreticilere yönelik periyodik aralıklarla eğitimler verilmektedir</a:t>
            </a:r>
            <a:r>
              <a:rPr lang="tr-TR" sz="2400" dirty="0" smtClean="0"/>
              <a:t>.</a:t>
            </a:r>
          </a:p>
          <a:p>
            <a:pPr marL="0" indent="0" algn="just" fontAlgn="auto">
              <a:spcAft>
                <a:spcPts val="0"/>
              </a:spcAft>
              <a:buNone/>
              <a:defRPr/>
            </a:pPr>
            <a:endParaRPr lang="tr-TR" sz="2400" dirty="0"/>
          </a:p>
          <a:p>
            <a:pPr marL="0" indent="0" algn="just" fontAlgn="auto">
              <a:spcAft>
                <a:spcPts val="0"/>
              </a:spcAft>
              <a:buNone/>
              <a:defRPr/>
            </a:pPr>
            <a:r>
              <a:rPr lang="tr-TR" sz="2400" dirty="0"/>
              <a:t>Bakanlığımız ilgili, Kurum/Kuruluş ve Sivil Toplum Örgütleri ile birlikte organik tarım ve organik ürünlerin tanıtımı ile ilgili eğitim programları, konferanslar ve seminerler düzenleyerek, üretici ve tüketiciler bilgilendirilmektedir.</a:t>
            </a:r>
          </a:p>
          <a:p>
            <a:pPr marL="0" indent="0" algn="just" fontAlgn="auto">
              <a:spcAft>
                <a:spcPts val="0"/>
              </a:spcAft>
              <a:buNone/>
              <a:defRPr/>
            </a:pPr>
            <a:endParaRPr lang="tr-TR" sz="2400" dirty="0"/>
          </a:p>
          <a:p>
            <a:pPr algn="just" fontAlgn="auto">
              <a:spcAft>
                <a:spcPts val="0"/>
              </a:spcAft>
              <a:buClr>
                <a:schemeClr val="accent3"/>
              </a:buClr>
              <a:defRPr/>
            </a:pPr>
            <a:endParaRPr lang="tr-TR" sz="2400" kern="0" dirty="0"/>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272217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1560" y="908720"/>
            <a:ext cx="7056784" cy="5262979"/>
          </a:xfrm>
          <a:prstGeom prst="rect">
            <a:avLst/>
          </a:prstGeom>
        </p:spPr>
        <p:txBody>
          <a:bodyPr wrap="square">
            <a:spAutoFit/>
          </a:bodyPr>
          <a:lstStyle/>
          <a:p>
            <a:pPr marL="342900" indent="-342900" algn="just" eaLnBrk="1" fontAlgn="auto" hangingPunct="1">
              <a:spcAft>
                <a:spcPts val="0"/>
              </a:spcAft>
              <a:buFont typeface="Arial" panose="020B0604020202020204" pitchFamily="34" charset="0"/>
              <a:buChar char="•"/>
              <a:defRPr/>
            </a:pPr>
            <a:r>
              <a:rPr lang="tr-TR" dirty="0"/>
              <a:t>Organik tarım konusundaki gelişmeler bu etkinliklerin yanı sıra Tarım ve </a:t>
            </a:r>
            <a:r>
              <a:rPr lang="tr-TR" dirty="0" err="1"/>
              <a:t>Köyişleri</a:t>
            </a:r>
            <a:r>
              <a:rPr lang="tr-TR" dirty="0"/>
              <a:t> Bakanlığı web sitesinde yayınlanarak kamu oyuna duyurulmaktadır. </a:t>
            </a:r>
            <a:endParaRPr lang="tr-TR" dirty="0" smtClean="0"/>
          </a:p>
          <a:p>
            <a:pPr algn="just" eaLnBrk="1" fontAlgn="auto" hangingPunct="1">
              <a:spcAft>
                <a:spcPts val="0"/>
              </a:spcAft>
              <a:defRPr/>
            </a:pPr>
            <a:endParaRPr lang="tr-TR" dirty="0"/>
          </a:p>
          <a:p>
            <a:pPr marL="342900" indent="-342900" algn="just" eaLnBrk="1" fontAlgn="auto" hangingPunct="1">
              <a:spcAft>
                <a:spcPts val="0"/>
              </a:spcAft>
              <a:buFont typeface="Arial" panose="020B0604020202020204" pitchFamily="34" charset="0"/>
              <a:buChar char="•"/>
              <a:defRPr/>
            </a:pPr>
            <a:r>
              <a:rPr lang="tr-TR" dirty="0"/>
              <a:t>Üniversite ve Yüksekokulların ders müfredatında organik tarım konuları yer almıştır</a:t>
            </a:r>
            <a:r>
              <a:rPr lang="tr-TR" dirty="0" smtClean="0"/>
              <a:t>.</a:t>
            </a:r>
          </a:p>
          <a:p>
            <a:pPr marL="342900" indent="-342900" algn="just" eaLnBrk="1" fontAlgn="auto" hangingPunct="1">
              <a:spcAft>
                <a:spcPts val="0"/>
              </a:spcAft>
              <a:buFont typeface="Arial" panose="020B0604020202020204" pitchFamily="34" charset="0"/>
              <a:buChar char="•"/>
              <a:defRPr/>
            </a:pPr>
            <a:endParaRPr lang="tr-TR" dirty="0"/>
          </a:p>
          <a:p>
            <a:pPr marL="342900" indent="-342900" algn="just" eaLnBrk="1" fontAlgn="auto" hangingPunct="1">
              <a:spcAft>
                <a:spcPts val="0"/>
              </a:spcAft>
              <a:buFont typeface="Arial" panose="020B0604020202020204" pitchFamily="34" charset="0"/>
              <a:buChar char="•"/>
              <a:defRPr/>
            </a:pPr>
            <a:r>
              <a:rPr lang="tr-TR" dirty="0"/>
              <a:t>Ayrıca, Organik Tarım Kanunu ile, Türkiye Cumhuriyeti sınırları içinde yayın yapan ulusal, bölgesel, yerel radyo ve televizyonların, üretici ve tüketicilerin bilinçlendirilmesi amacıyla organik tarımla ilgili ayda en az 30 dakika eğitici yayın yapmaları konusunda tedbir alınmıştır.</a:t>
            </a:r>
          </a:p>
        </p:txBody>
      </p:sp>
    </p:spTree>
    <p:extLst>
      <p:ext uri="{BB962C8B-B14F-4D97-AF65-F5344CB8AC3E}">
        <p14:creationId xmlns:p14="http://schemas.microsoft.com/office/powerpoint/2010/main" val="2653408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95536" y="1844824"/>
            <a:ext cx="8136904" cy="4343400"/>
          </a:xfrm>
        </p:spPr>
        <p:txBody>
          <a:bodyPr/>
          <a:lstStyle/>
          <a:p>
            <a:pPr algn="just"/>
            <a:r>
              <a:rPr lang="tr-TR" sz="2000" dirty="0"/>
              <a:t>Organik tarım faaliyetlerinin denetiminin daha etkin yürütülmesi amacıyla Tarım İl Müdürlükleri bünyesinde, Organik Tarım Birimleri (OTB) oluşturulmuştur. Ayrıca Avrupa Birliğine uyumla ilgili çalışmalar ilgili Başkanlık tarafından yürütülmektedir.</a:t>
            </a:r>
          </a:p>
        </p:txBody>
      </p:sp>
    </p:spTree>
    <p:extLst>
      <p:ext uri="{BB962C8B-B14F-4D97-AF65-F5344CB8AC3E}">
        <p14:creationId xmlns:p14="http://schemas.microsoft.com/office/powerpoint/2010/main" val="3924645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49896" y="1340768"/>
            <a:ext cx="8136904" cy="4343400"/>
          </a:xfrm>
        </p:spPr>
        <p:txBody>
          <a:bodyPr/>
          <a:lstStyle/>
          <a:p>
            <a:pPr marL="0" lvl="0" indent="0" algn="just" fontAlgn="auto">
              <a:spcAft>
                <a:spcPts val="0"/>
              </a:spcAft>
              <a:buClr>
                <a:srgbClr val="F0A22E"/>
              </a:buClr>
              <a:buSzPct val="70000"/>
              <a:buNone/>
              <a:defRPr/>
            </a:pPr>
            <a:endParaRPr lang="tr-TR" sz="2500" kern="1200" dirty="0" smtClean="0">
              <a:solidFill>
                <a:srgbClr val="4E3B30"/>
              </a:solidFill>
              <a:latin typeface="Franklin Gothic Book"/>
            </a:endParaRPr>
          </a:p>
          <a:p>
            <a:pPr marL="0" lvl="0" indent="0" algn="just" fontAlgn="auto">
              <a:spcAft>
                <a:spcPts val="0"/>
              </a:spcAft>
              <a:buClr>
                <a:srgbClr val="F0A22E"/>
              </a:buClr>
              <a:buSzPct val="70000"/>
              <a:buNone/>
              <a:defRPr/>
            </a:pPr>
            <a:r>
              <a:rPr lang="tr-TR" sz="2500" kern="1200" dirty="0" smtClean="0">
                <a:solidFill>
                  <a:srgbClr val="4E3B30"/>
                </a:solidFill>
                <a:latin typeface="Franklin Gothic Book"/>
              </a:rPr>
              <a:t>Organik </a:t>
            </a:r>
            <a:r>
              <a:rPr lang="tr-TR" sz="2500" kern="1200" dirty="0">
                <a:solidFill>
                  <a:srgbClr val="4E3B30"/>
                </a:solidFill>
                <a:latin typeface="Franklin Gothic Book"/>
              </a:rPr>
              <a:t>tarımın ticaretini, tanıtımını, araştırmalarını ve diğer organik tarım faaliyet stratejilerini belirlemek ve Bakanlık dışı kurum ve kuruluşlarla koordinasyon ve izleme hizmetlerini yapmak üzere </a:t>
            </a:r>
            <a:r>
              <a:rPr lang="tr-TR" sz="2500" kern="1200" dirty="0">
                <a:solidFill>
                  <a:srgbClr val="FF0000"/>
                </a:solidFill>
                <a:latin typeface="Franklin Gothic Book"/>
              </a:rPr>
              <a:t>Organik Tarım Ulusal Yönlendirme Komitesi (UYK) </a:t>
            </a:r>
            <a:r>
              <a:rPr lang="tr-TR" sz="2500" kern="1200" dirty="0">
                <a:solidFill>
                  <a:srgbClr val="4E3B30"/>
                </a:solidFill>
                <a:latin typeface="Franklin Gothic Book"/>
              </a:rPr>
              <a:t>kurulmuştur. </a:t>
            </a:r>
            <a:endParaRPr lang="tr-TR" sz="2500" kern="1200" dirty="0" smtClean="0">
              <a:solidFill>
                <a:srgbClr val="4E3B30"/>
              </a:solidFill>
              <a:latin typeface="Franklin Gothic Book"/>
            </a:endParaRPr>
          </a:p>
          <a:p>
            <a:pPr marL="0" lvl="0" indent="0" algn="just" fontAlgn="auto">
              <a:spcAft>
                <a:spcPts val="0"/>
              </a:spcAft>
              <a:buClr>
                <a:srgbClr val="F0A22E"/>
              </a:buClr>
              <a:buSzPct val="70000"/>
              <a:buNone/>
              <a:defRPr/>
            </a:pPr>
            <a:endParaRPr lang="tr-TR" sz="2500" kern="1200" dirty="0">
              <a:solidFill>
                <a:srgbClr val="4E3B30"/>
              </a:solidFill>
              <a:latin typeface="Franklin Gothic Book"/>
            </a:endParaRPr>
          </a:p>
          <a:p>
            <a:pPr marL="0" lvl="0" indent="0" algn="just" fontAlgn="auto">
              <a:spcAft>
                <a:spcPts val="0"/>
              </a:spcAft>
              <a:buClr>
                <a:srgbClr val="F0A22E"/>
              </a:buClr>
              <a:buSzPct val="70000"/>
              <a:buNone/>
              <a:defRPr/>
            </a:pPr>
            <a:r>
              <a:rPr lang="tr-TR" sz="2500" kern="1200" dirty="0" smtClean="0">
                <a:solidFill>
                  <a:srgbClr val="4E3B30"/>
                </a:solidFill>
                <a:latin typeface="Franklin Gothic Book"/>
              </a:rPr>
              <a:t>Organik </a:t>
            </a:r>
            <a:r>
              <a:rPr lang="tr-TR" sz="2500" kern="1200" dirty="0">
                <a:solidFill>
                  <a:srgbClr val="4E3B30"/>
                </a:solidFill>
                <a:latin typeface="Franklin Gothic Book"/>
              </a:rPr>
              <a:t>tarım faaliyetlerinin her türlü kontrol ve sertifikalandırma işlemleri, Bakanlıkça yetkilendirilmiş kuruluşlara verilmiştir. </a:t>
            </a:r>
          </a:p>
          <a:p>
            <a:pPr algn="just"/>
            <a:endParaRPr lang="tr-TR" dirty="0"/>
          </a:p>
        </p:txBody>
      </p:sp>
    </p:spTree>
    <p:extLst>
      <p:ext uri="{BB962C8B-B14F-4D97-AF65-F5344CB8AC3E}">
        <p14:creationId xmlns:p14="http://schemas.microsoft.com/office/powerpoint/2010/main" val="3785924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İçerik Yer Tutucusu"/>
          <p:cNvSpPr>
            <a:spLocks noGrp="1"/>
          </p:cNvSpPr>
          <p:nvPr>
            <p:ph idx="1"/>
          </p:nvPr>
        </p:nvSpPr>
        <p:spPr>
          <a:xfrm>
            <a:off x="467544" y="1052736"/>
            <a:ext cx="7315200" cy="2881313"/>
          </a:xfrm>
        </p:spPr>
        <p:txBody>
          <a:bodyPr>
            <a:normAutofit fontScale="92500" lnSpcReduction="20000"/>
          </a:bodyPr>
          <a:lstStyle/>
          <a:p>
            <a:pPr algn="just" eaLnBrk="1" hangingPunct="1"/>
            <a:r>
              <a:rPr lang="tr-TR" altLang="tr-TR" sz="2400" dirty="0" smtClean="0"/>
              <a:t>Tarımsal Üretim ve Geliştirme Genel Müdür’ün başkanlığında TÜGEM temsilcileri, Devlet Planlama Teşkilatı Müsteşarlığı, Dış Ticaret Müsteşarlığı, Gümrük Müsteşarlığı, Sanayi ve Ticaret Bakanlığı, Sağlık Bakanlığı, Çevre ve Orman Bakanlığı, İhracatı Geliştirme Etüt Merkezi, Tarımsal Araştırmalar Genel Müdürlüğü temsilcileri, TÜBİTAK, meslek kuruluşları, sivil toplum örgütleri, yetkilendirilmiş kuruluşların temsilcisi, üniversiteler ve özel sektör temsilcileri ile Komitenin toplantı gündemiyle ilgili görüşlerinin alınmasında yarar gördüğü kurum ve kuruluşların temsilcilerinden olmak üzere </a:t>
            </a:r>
            <a:r>
              <a:rPr lang="tr-TR" altLang="tr-TR" sz="2400" dirty="0" smtClean="0">
                <a:solidFill>
                  <a:srgbClr val="FF0000"/>
                </a:solidFill>
              </a:rPr>
              <a:t>en az on </a:t>
            </a:r>
            <a:r>
              <a:rPr lang="tr-TR" altLang="tr-TR" sz="2400" dirty="0" smtClean="0"/>
              <a:t>kişiden oluşur.</a:t>
            </a:r>
          </a:p>
        </p:txBody>
      </p:sp>
      <p:sp>
        <p:nvSpPr>
          <p:cNvPr id="2" name="Dikdörtgen 1"/>
          <p:cNvSpPr/>
          <p:nvPr/>
        </p:nvSpPr>
        <p:spPr>
          <a:xfrm>
            <a:off x="899592" y="260648"/>
            <a:ext cx="7039425" cy="461665"/>
          </a:xfrm>
          <a:prstGeom prst="rect">
            <a:avLst/>
          </a:prstGeom>
        </p:spPr>
        <p:txBody>
          <a:bodyPr wrap="square">
            <a:spAutoFit/>
          </a:bodyPr>
          <a:lstStyle/>
          <a:p>
            <a:r>
              <a:rPr lang="tr-TR" altLang="tr-TR" b="1" dirty="0">
                <a:solidFill>
                  <a:srgbClr val="FF0000"/>
                </a:solidFill>
              </a:rPr>
              <a:t>Organik Tarım Ulusal Yönlendirme Komitesi</a:t>
            </a:r>
            <a:r>
              <a:rPr lang="tr-TR" altLang="tr-TR" dirty="0">
                <a:solidFill>
                  <a:srgbClr val="FF0000"/>
                </a:solidFill>
              </a:rPr>
              <a:t>; </a:t>
            </a:r>
            <a:endParaRPr lang="tr-TR" dirty="0">
              <a:solidFill>
                <a:srgbClr val="FF0000"/>
              </a:solidFill>
            </a:endParaRPr>
          </a:p>
        </p:txBody>
      </p:sp>
    </p:spTree>
    <p:extLst>
      <p:ext uri="{BB962C8B-B14F-4D97-AF65-F5344CB8AC3E}">
        <p14:creationId xmlns:p14="http://schemas.microsoft.com/office/powerpoint/2010/main" val="989839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dirty="0"/>
          </a:p>
        </p:txBody>
      </p:sp>
      <p:sp>
        <p:nvSpPr>
          <p:cNvPr id="6" name="2 Metin Yer Tutucusu"/>
          <p:cNvSpPr>
            <a:spLocks noGrp="1"/>
          </p:cNvSpPr>
          <p:nvPr>
            <p:ph idx="1"/>
          </p:nvPr>
        </p:nvSpPr>
        <p:spPr>
          <a:xfrm>
            <a:off x="899592" y="1700808"/>
            <a:ext cx="7315200" cy="4343400"/>
          </a:xfrm>
        </p:spPr>
        <p:txBody>
          <a:bodyPr/>
          <a:lstStyle/>
          <a:p>
            <a:pPr algn="just"/>
            <a:r>
              <a:rPr lang="tr-TR" altLang="tr-TR" sz="2000" dirty="0"/>
              <a:t>Komite organik tarımın geliştirilmesi ve uygulanması ile ilgili stratejileri belirlemek üzere yılda en az bir kez toplanır ve alınan kararları tavsiye niteliğinde olmak üzere </a:t>
            </a:r>
            <a:r>
              <a:rPr lang="tr-TR" altLang="tr-TR" sz="2000" dirty="0">
                <a:solidFill>
                  <a:srgbClr val="FF0000"/>
                </a:solidFill>
              </a:rPr>
              <a:t>Organik Tarım Komitesine iletir. </a:t>
            </a:r>
          </a:p>
          <a:p>
            <a:pPr algn="just"/>
            <a:r>
              <a:rPr lang="tr-TR" altLang="tr-TR" sz="2000" dirty="0"/>
              <a:t>Kararlar, toplantı tarihinden itibaren yirmi gün içinde tüm üyeler tarafından imzalanır. Kararlar imzalandıktan sonra otuz gün içerisinde komiteye iletilir. Komite, müteakip ilk toplantısında kararlarla ilgili değerlendirmeyi yapar.</a:t>
            </a:r>
          </a:p>
          <a:p>
            <a:pPr algn="just"/>
            <a:endParaRPr lang="tr-TR" altLang="tr-TR" sz="2000" dirty="0" smtClean="0"/>
          </a:p>
        </p:txBody>
      </p:sp>
    </p:spTree>
    <p:extLst>
      <p:ext uri="{BB962C8B-B14F-4D97-AF65-F5344CB8AC3E}">
        <p14:creationId xmlns:p14="http://schemas.microsoft.com/office/powerpoint/2010/main" val="622849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881953" y="692696"/>
            <a:ext cx="7248525" cy="457200"/>
          </a:xfrm>
        </p:spPr>
        <p:txBody>
          <a:bodyPr/>
          <a:lstStyle/>
          <a:p>
            <a:r>
              <a:rPr lang="tr-TR" altLang="tr-TR" sz="2400" b="1" dirty="0">
                <a:solidFill>
                  <a:srgbClr val="FF0000"/>
                </a:solidFill>
              </a:rPr>
              <a:t>Organik Tarım Komitesi (OTK</a:t>
            </a:r>
            <a:r>
              <a:rPr lang="tr-TR" altLang="tr-TR" sz="2400" b="1" dirty="0" smtClean="0">
                <a:solidFill>
                  <a:srgbClr val="FF0000"/>
                </a:solidFill>
              </a:rPr>
              <a:t>)</a:t>
            </a:r>
            <a:endParaRPr lang="tr-TR" sz="2400" dirty="0">
              <a:solidFill>
                <a:srgbClr val="FF0000"/>
              </a:solidFill>
            </a:endParaRPr>
          </a:p>
        </p:txBody>
      </p:sp>
      <p:sp>
        <p:nvSpPr>
          <p:cNvPr id="3" name="İçerik Yer Tutucusu 2"/>
          <p:cNvSpPr>
            <a:spLocks noGrp="1"/>
          </p:cNvSpPr>
          <p:nvPr>
            <p:ph idx="1"/>
          </p:nvPr>
        </p:nvSpPr>
        <p:spPr>
          <a:xfrm>
            <a:off x="539552" y="1772816"/>
            <a:ext cx="7063680" cy="4343400"/>
          </a:xfrm>
        </p:spPr>
        <p:txBody>
          <a:bodyPr/>
          <a:lstStyle/>
          <a:p>
            <a:pPr algn="just"/>
            <a:r>
              <a:rPr lang="tr-TR" altLang="tr-TR" sz="2000" dirty="0"/>
              <a:t>Komitenin oluşumu; Bakanlık, Tarımsal Üretim ve Geliştirme Genel Müdürlüğü, Koruma ve Kontrol Genel Müdürlüğü, Tarımsal Araştırmalar Genel Müdürlüğü, Teşkilatlanma ve Destekleme Genel Müdürlüğü, Strateji Geliştirme Başkanlığı ile Dış İlişkiler ve Avrupa Topluluğu Koordinasyon Dairesi Başkanlığı tarafından görevlendirilecek temsilcilerinden, Bakan veya yetkilendireceği müsteşar veya müsteşar yardımcısının onayı ile kurulur</a:t>
            </a:r>
            <a:r>
              <a:rPr lang="tr-TR" altLang="tr-TR" sz="2000" dirty="0" smtClean="0"/>
              <a:t>.</a:t>
            </a:r>
          </a:p>
          <a:p>
            <a:pPr algn="just"/>
            <a:r>
              <a:rPr lang="tr-TR" altLang="tr-TR" sz="2000" dirty="0"/>
              <a:t>Yukarıda adı belirtilen kuruluşlardan en az bir üye olmak üzere komiteye alınacak üye sayısını Tarımsal Üretim ve Geliştirme Genel Müdürlüğü </a:t>
            </a:r>
            <a:r>
              <a:rPr lang="tr-TR" altLang="tr-TR" sz="2000" dirty="0" smtClean="0"/>
              <a:t>belirler.</a:t>
            </a:r>
            <a:endParaRPr lang="tr-TR" sz="2000" dirty="0"/>
          </a:p>
        </p:txBody>
      </p:sp>
    </p:spTree>
    <p:extLst>
      <p:ext uri="{BB962C8B-B14F-4D97-AF65-F5344CB8AC3E}">
        <p14:creationId xmlns:p14="http://schemas.microsoft.com/office/powerpoint/2010/main" val="2017244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7" name="İçerik Yer Tutucusu 2"/>
          <p:cNvSpPr>
            <a:spLocks noGrp="1"/>
          </p:cNvSpPr>
          <p:nvPr>
            <p:ph idx="1"/>
          </p:nvPr>
        </p:nvSpPr>
        <p:spPr>
          <a:xfrm>
            <a:off x="611560" y="2060848"/>
            <a:ext cx="7859216" cy="4343400"/>
          </a:xfrm>
        </p:spPr>
        <p:txBody>
          <a:bodyPr/>
          <a:lstStyle/>
          <a:p>
            <a:pPr algn="just"/>
            <a:r>
              <a:rPr lang="tr-TR" altLang="tr-TR" sz="2000" dirty="0"/>
              <a:t>Komite, </a:t>
            </a:r>
            <a:r>
              <a:rPr lang="tr-TR" altLang="tr-TR" sz="2000" dirty="0" err="1"/>
              <a:t>sekreterya</a:t>
            </a:r>
            <a:r>
              <a:rPr lang="tr-TR" altLang="tr-TR" sz="2000" dirty="0"/>
              <a:t> tarafından toplantıya çağrılır. Komite üye tam sayısının en  az salt çoğunluğuyla toplanır. Kararlar üye tam sayısının salt çoğunluğu İle alınır Raportörlük, Komitece Tarımsal Üretim ve Geliştirme Genel Müdürlüğü temsilciler arasından seçilen sekreter üye tarafından yürütülür.</a:t>
            </a:r>
          </a:p>
          <a:p>
            <a:pPr algn="just"/>
            <a:endParaRPr lang="tr-TR" sz="2000" dirty="0"/>
          </a:p>
        </p:txBody>
      </p:sp>
    </p:spTree>
    <p:extLst>
      <p:ext uri="{BB962C8B-B14F-4D97-AF65-F5344CB8AC3E}">
        <p14:creationId xmlns:p14="http://schemas.microsoft.com/office/powerpoint/2010/main" val="14061319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957</TotalTime>
  <Words>2226</Words>
  <Application>Microsoft Office PowerPoint</Application>
  <PresentationFormat>Ekran Gösterisi (4:3)</PresentationFormat>
  <Paragraphs>128</Paragraphs>
  <Slides>36</Slides>
  <Notes>27</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36</vt:i4>
      </vt:variant>
    </vt:vector>
  </HeadingPairs>
  <TitlesOfParts>
    <vt:vector size="43" baseType="lpstr">
      <vt:lpstr>Arial</vt:lpstr>
      <vt:lpstr>Calibri</vt:lpstr>
      <vt:lpstr>Calibri Light</vt:lpstr>
      <vt:lpstr>Franklin Gothic Book</vt:lpstr>
      <vt:lpstr>Times New Roman</vt:lpstr>
      <vt:lpstr>Wingdings 2</vt:lpstr>
      <vt:lpstr>Office Teması</vt:lpstr>
      <vt:lpstr>Organik Tarım Yürütme ve İzleme Organları</vt:lpstr>
      <vt:lpstr>PowerPoint Sunusu</vt:lpstr>
      <vt:lpstr>Kurumsal Yapı</vt:lpstr>
      <vt:lpstr>PowerPoint Sunusu</vt:lpstr>
      <vt:lpstr>PowerPoint Sunusu</vt:lpstr>
      <vt:lpstr>PowerPoint Sunusu</vt:lpstr>
      <vt:lpstr>PowerPoint Sunusu</vt:lpstr>
      <vt:lpstr>Organik Tarım Komitesi (OTK)</vt:lpstr>
      <vt:lpstr>PowerPoint Sunusu</vt:lpstr>
      <vt:lpstr>PowerPoint Sunusu</vt:lpstr>
      <vt:lpstr>PowerPoint Sunusu</vt:lpstr>
      <vt:lpstr>PowerPoint Sunusu</vt:lpstr>
      <vt:lpstr>PowerPoint Sunusu</vt:lpstr>
      <vt:lpstr>Tarımsal Üretim ve Geliştirme Genel Müdürlüğü (TÜGEM)</vt:lpstr>
      <vt:lpstr>Alternatif Tarımsal Üretim Teknikleri Daire Başkanlığı</vt:lpstr>
      <vt:lpstr>PowerPoint Sunusu</vt:lpstr>
      <vt:lpstr>PowerPoint Sunusu</vt:lpstr>
      <vt:lpstr>PowerPoint Sunusu</vt:lpstr>
      <vt:lpstr>PowerPoint Sunusu</vt:lpstr>
      <vt:lpstr>PowerPoint Sunusu</vt:lpstr>
      <vt:lpstr>PowerPoint Sunusu</vt:lpstr>
      <vt:lpstr>Denetim ve raporlama </vt:lpstr>
      <vt:lpstr>PowerPoint Sunusu</vt:lpstr>
      <vt:lpstr>PowerPoint Sunusu</vt:lpstr>
      <vt:lpstr>PowerPoint Sunusu</vt:lpstr>
      <vt:lpstr>PowerPoint Sunusu</vt:lpstr>
      <vt:lpstr>PowerPoint Sunusu</vt:lpstr>
      <vt:lpstr>PowerPoint Sunusu</vt:lpstr>
      <vt:lpstr>PowerPoint Sunusu</vt:lpstr>
      <vt:lpstr>PowerPoint Sunusu</vt:lpstr>
      <vt:lpstr>Kimler Kontrolör Olabilir?</vt:lpstr>
      <vt:lpstr>Kontrolörlük Başvurusunda Bulunanlarda Aranılacak Şartlar; </vt:lpstr>
      <vt:lpstr>Kimler Sertifiker Olabilir?</vt:lpstr>
      <vt:lpstr>PowerPoint Sunusu</vt:lpstr>
      <vt:lpstr>PowerPoint Sunusu</vt:lpstr>
      <vt:lpstr>PowerPoint Sunusu</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Organik Tarım</dc:title>
  <dc:creator>ozan zambi</dc:creator>
  <cp:lastModifiedBy>Müdür Yardımcısı</cp:lastModifiedBy>
  <cp:revision>37</cp:revision>
  <cp:lastPrinted>2017-10-11T07:53:40Z</cp:lastPrinted>
  <dcterms:created xsi:type="dcterms:W3CDTF">2017-09-12T16:31:35Z</dcterms:created>
  <dcterms:modified xsi:type="dcterms:W3CDTF">2019-12-25T13:24:52Z</dcterms:modified>
</cp:coreProperties>
</file>