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94" r:id="rId2"/>
    <p:sldId id="296" r:id="rId3"/>
    <p:sldId id="295" r:id="rId4"/>
    <p:sldId id="299" r:id="rId5"/>
    <p:sldId id="297" r:id="rId6"/>
    <p:sldId id="300" r:id="rId7"/>
    <p:sldId id="298"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89" d="100"/>
          <a:sy n="89" d="100"/>
        </p:scale>
        <p:origin x="120" y="18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E661CB-288F-4025-913E-7A2A82B87BB1}" type="datetimeFigureOut">
              <a:rPr lang="tr-TR" smtClean="0"/>
              <a:pPr/>
              <a:t>30.11.2017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8BD1CF-BDD9-4C56-9C01-1DBCD4EDBC80}" type="slidenum">
              <a:rPr lang="tr-TR" smtClean="0"/>
              <a:pPr/>
              <a:t>‹#›</a:t>
            </a:fld>
            <a:endParaRPr lang="tr-TR"/>
          </a:p>
        </p:txBody>
      </p:sp>
    </p:spTree>
    <p:extLst>
      <p:ext uri="{BB962C8B-B14F-4D97-AF65-F5344CB8AC3E}">
        <p14:creationId xmlns:p14="http://schemas.microsoft.com/office/powerpoint/2010/main" val="15715700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p14="http://schemas.microsoft.com/office/powerpoint/2010/main" val="9826744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p14="http://schemas.microsoft.com/office/powerpoint/2010/main" val="36099895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p14="http://schemas.microsoft.com/office/powerpoint/2010/main" val="1086357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p14="http://schemas.microsoft.com/office/powerpoint/2010/main" val="21387523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p14="http://schemas.microsoft.com/office/powerpoint/2010/main" val="15461165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p14="http://schemas.microsoft.com/office/powerpoint/2010/main" val="421743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p14="http://schemas.microsoft.com/office/powerpoint/2010/main" val="4165238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p14="http://schemas.microsoft.com/office/powerpoint/2010/main" val="332284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p14="http://schemas.microsoft.com/office/powerpoint/2010/main" val="2733971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p14="http://schemas.microsoft.com/office/powerpoint/2010/main" val="2252657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p14="http://schemas.microsoft.com/office/powerpoint/2010/main" val="29719400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C43091-F59E-4959-A587-73C6A9152740}" type="datetimeFigureOut">
              <a:rPr lang="tr-TR" smtClean="0"/>
              <a:pPr/>
              <a:t>30.11.2017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D4234A-7629-4273-B6D4-5C23CC79CA29}" type="slidenum">
              <a:rPr lang="tr-TR" smtClean="0"/>
              <a:pPr/>
              <a:t>‹#›</a:t>
            </a:fld>
            <a:endParaRPr lang="tr-TR"/>
          </a:p>
        </p:txBody>
      </p:sp>
    </p:spTree>
    <p:extLst>
      <p:ext uri="{BB962C8B-B14F-4D97-AF65-F5344CB8AC3E}">
        <p14:creationId xmlns:p14="http://schemas.microsoft.com/office/powerpoint/2010/main" val="37389480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64"/>
          <p:cNvPicPr>
            <a:picLocks noChangeAspect="1" noChangeArrowheads="1"/>
          </p:cNvPicPr>
          <p:nvPr/>
        </p:nvPicPr>
        <p:blipFill>
          <a:blip r:embed="rId2" cstate="print">
            <a:lum bright="70000" contrast="-70000"/>
            <a:grayscl/>
            <a:extLst>
              <a:ext uri="{28A0092B-C50C-407E-A947-70E740481C1C}">
                <a14:useLocalDpi xmlns:a14="http://schemas.microsoft.com/office/drawing/2010/main" val="0"/>
              </a:ext>
            </a:extLst>
          </a:blip>
          <a:srcRect/>
          <a:stretch>
            <a:fillRect/>
          </a:stretch>
        </p:blipFill>
        <p:spPr bwMode="auto">
          <a:xfrm>
            <a:off x="1524000" y="582614"/>
            <a:ext cx="9144000" cy="627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Text Box 3"/>
          <p:cNvSpPr txBox="1">
            <a:spLocks noChangeArrowheads="1"/>
          </p:cNvSpPr>
          <p:nvPr/>
        </p:nvSpPr>
        <p:spPr bwMode="auto">
          <a:xfrm>
            <a:off x="2855913" y="1473201"/>
            <a:ext cx="6553200" cy="2043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endParaRPr lang="tr-TR" altLang="tr-TR">
              <a:latin typeface="Tahoma" panose="020B0604030504040204" pitchFamily="34" charset="0"/>
            </a:endParaRPr>
          </a:p>
          <a:p>
            <a:pPr algn="ctr" eaLnBrk="1" hangingPunct="1">
              <a:spcBef>
                <a:spcPct val="50000"/>
              </a:spcBef>
              <a:buFontTx/>
              <a:buNone/>
            </a:pPr>
            <a:endParaRPr lang="tr-TR" altLang="tr-TR">
              <a:latin typeface="Tahoma" panose="020B0604030504040204" pitchFamily="34" charset="0"/>
            </a:endParaRPr>
          </a:p>
          <a:p>
            <a:pPr algn="ctr" eaLnBrk="1" hangingPunct="1">
              <a:spcBef>
                <a:spcPct val="50000"/>
              </a:spcBef>
              <a:buFontTx/>
              <a:buNone/>
            </a:pPr>
            <a:r>
              <a:rPr lang="tr-TR" altLang="tr-TR">
                <a:latin typeface="Tahoma" panose="020B0604030504040204" pitchFamily="34" charset="0"/>
              </a:rPr>
              <a:t> </a:t>
            </a:r>
          </a:p>
        </p:txBody>
      </p:sp>
      <p:sp>
        <p:nvSpPr>
          <p:cNvPr id="4100" name="Rectangle 4"/>
          <p:cNvSpPr>
            <a:spLocks noChangeArrowheads="1"/>
          </p:cNvSpPr>
          <p:nvPr/>
        </p:nvSpPr>
        <p:spPr bwMode="auto">
          <a:xfrm rot="5400000">
            <a:off x="5785644" y="-4261643"/>
            <a:ext cx="620713" cy="914400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tr-TR" altLang="tr-TR" sz="2000"/>
          </a:p>
        </p:txBody>
      </p:sp>
      <p:sp>
        <p:nvSpPr>
          <p:cNvPr id="4101" name="Rectangle 5"/>
          <p:cNvSpPr>
            <a:spLocks noChangeArrowheads="1"/>
          </p:cNvSpPr>
          <p:nvPr/>
        </p:nvSpPr>
        <p:spPr bwMode="auto">
          <a:xfrm>
            <a:off x="2855913" y="2743201"/>
            <a:ext cx="6335712" cy="3662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r>
              <a:rPr lang="tr-TR" altLang="tr-TR" sz="2000" b="1"/>
              <a:t>Prof. Dr. M. Muhtar Kutlu</a:t>
            </a:r>
          </a:p>
          <a:p>
            <a:pPr algn="ctr" eaLnBrk="1" hangingPunct="1">
              <a:spcBef>
                <a:spcPct val="0"/>
              </a:spcBef>
              <a:buFontTx/>
              <a:buNone/>
            </a:pPr>
            <a:r>
              <a:rPr lang="tr-TR" altLang="tr-TR" sz="2000"/>
              <a:t>Ankara Üniversitesi DTCF Halkbilim Bölümü </a:t>
            </a:r>
          </a:p>
          <a:p>
            <a:pPr eaLnBrk="1" hangingPunct="1">
              <a:spcBef>
                <a:spcPct val="50000"/>
              </a:spcBef>
            </a:pPr>
            <a:endParaRPr lang="tr-TR" altLang="tr-TR" sz="2000"/>
          </a:p>
        </p:txBody>
      </p:sp>
      <p:sp>
        <p:nvSpPr>
          <p:cNvPr id="56326" name="Rectangle 6"/>
          <p:cNvSpPr>
            <a:spLocks noChangeArrowheads="1"/>
          </p:cNvSpPr>
          <p:nvPr/>
        </p:nvSpPr>
        <p:spPr bwMode="auto">
          <a:xfrm>
            <a:off x="2711451" y="1052513"/>
            <a:ext cx="6913563" cy="2032000"/>
          </a:xfrm>
          <a:prstGeom prst="rect">
            <a:avLst/>
          </a:prstGeom>
          <a:noFill/>
          <a:ln w="9525">
            <a:noFill/>
            <a:miter lim="800000"/>
            <a:headEnd/>
            <a:tailEnd/>
          </a:ln>
          <a:effectLst/>
        </p:spPr>
        <p:txBody>
          <a:bodyPr>
            <a:spAutoFit/>
          </a:bodyPr>
          <a:lstStyle/>
          <a:p>
            <a:pPr eaLnBrk="1" hangingPunct="1">
              <a:defRPr/>
            </a:pPr>
            <a:endParaRPr lang="tr-TR" b="1" dirty="0">
              <a:solidFill>
                <a:schemeClr val="tx2"/>
              </a:solidFill>
              <a:effectLst>
                <a:outerShdw blurRad="38100" dist="38100" dir="2700000" algn="tl">
                  <a:srgbClr val="C0C0C0"/>
                </a:outerShdw>
              </a:effectLst>
              <a:latin typeface="Arial" charset="0"/>
            </a:endParaRPr>
          </a:p>
          <a:p>
            <a:pPr eaLnBrk="1" hangingPunct="1">
              <a:defRPr/>
            </a:pPr>
            <a:endParaRPr lang="tr-TR" b="1" dirty="0">
              <a:solidFill>
                <a:schemeClr val="tx2"/>
              </a:solidFill>
              <a:effectLst>
                <a:outerShdw blurRad="38100" dist="38100" dir="2700000" algn="tl">
                  <a:srgbClr val="C0C0C0"/>
                </a:outerShdw>
              </a:effectLst>
              <a:latin typeface="Arial" charset="0"/>
            </a:endParaRPr>
          </a:p>
          <a:p>
            <a:pPr eaLnBrk="1" hangingPunct="1">
              <a:defRPr/>
            </a:pPr>
            <a:endParaRPr lang="tr-TR" b="1" dirty="0">
              <a:solidFill>
                <a:schemeClr val="tx2"/>
              </a:solidFill>
              <a:effectLst>
                <a:outerShdw blurRad="38100" dist="38100" dir="2700000" algn="tl">
                  <a:srgbClr val="C0C0C0"/>
                </a:outerShdw>
              </a:effectLst>
              <a:latin typeface="Arial" charset="0"/>
            </a:endParaRPr>
          </a:p>
          <a:p>
            <a:pPr algn="ctr" eaLnBrk="1" hangingPunct="1">
              <a:defRPr/>
            </a:pPr>
            <a:r>
              <a:rPr lang="tr-TR" sz="2400" b="1" dirty="0">
                <a:solidFill>
                  <a:schemeClr val="tx2"/>
                </a:solidFill>
                <a:effectLst>
                  <a:outerShdw blurRad="38100" dist="38100" dir="2700000" algn="tl">
                    <a:srgbClr val="C0C0C0"/>
                  </a:outerShdw>
                </a:effectLst>
                <a:latin typeface="Arial Rounded MT Bold" pitchFamily="34" charset="0"/>
              </a:rPr>
              <a:t>ANADOLU GÖÇER KÜLTÜRÜ</a:t>
            </a:r>
          </a:p>
          <a:p>
            <a:pPr algn="ctr" eaLnBrk="1" hangingPunct="1">
              <a:defRPr/>
            </a:pPr>
            <a:endParaRPr lang="tr-TR" sz="2400" b="1" dirty="0">
              <a:solidFill>
                <a:schemeClr val="tx2"/>
              </a:solidFill>
              <a:effectLst>
                <a:outerShdw blurRad="38100" dist="38100" dir="2700000" algn="tl">
                  <a:srgbClr val="C0C0C0"/>
                </a:outerShdw>
              </a:effectLst>
              <a:latin typeface="Arial Rounded MT Bold" pitchFamily="34" charset="0"/>
            </a:endParaRPr>
          </a:p>
          <a:p>
            <a:pPr algn="ctr" eaLnBrk="1" hangingPunct="1">
              <a:defRPr/>
            </a:pPr>
            <a:r>
              <a:rPr lang="tr-TR" sz="2400" b="1" dirty="0">
                <a:solidFill>
                  <a:schemeClr val="tx2"/>
                </a:solidFill>
                <a:effectLst>
                  <a:outerShdw blurRad="38100" dist="38100" dir="2700000" algn="tl">
                    <a:srgbClr val="C0C0C0"/>
                  </a:outerShdw>
                </a:effectLst>
                <a:latin typeface="Arial Rounded MT Bold" pitchFamily="34" charset="0"/>
              </a:rPr>
              <a:t>...sınırlar çizilmeden, duvarlar örülmeden... </a:t>
            </a:r>
          </a:p>
        </p:txBody>
      </p:sp>
    </p:spTree>
    <p:extLst>
      <p:ext uri="{BB962C8B-B14F-4D97-AF65-F5344CB8AC3E}">
        <p14:creationId xmlns:p14="http://schemas.microsoft.com/office/powerpoint/2010/main" val="10033012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algn="ctr" eaLnBrk="1" hangingPunct="1"/>
            <a:r>
              <a:rPr lang="tr-TR" altLang="tr-TR" sz="2400" b="1" dirty="0">
                <a:latin typeface="Arial" panose="020B0604020202020204" pitchFamily="34" charset="0"/>
                <a:cs typeface="Arial" panose="020B0604020202020204" pitchFamily="34" charset="0"/>
              </a:rPr>
              <a:t>ANADOLU ETNOGRAFYASINDA GÖÇERLER</a:t>
            </a:r>
            <a:r>
              <a:rPr lang="tr-TR" altLang="tr-TR" sz="2400" b="1" dirty="0"/>
              <a:t/>
            </a:r>
            <a:br>
              <a:rPr lang="tr-TR" altLang="tr-TR" sz="2400" b="1" dirty="0"/>
            </a:br>
            <a:endParaRPr lang="tr-TR" altLang="tr-TR" sz="2400" b="1" dirty="0"/>
          </a:p>
        </p:txBody>
      </p:sp>
      <p:sp>
        <p:nvSpPr>
          <p:cNvPr id="37891" name="Rectangle 3"/>
          <p:cNvSpPr>
            <a:spLocks noGrp="1" noChangeArrowheads="1"/>
          </p:cNvSpPr>
          <p:nvPr>
            <p:ph idx="1"/>
          </p:nvPr>
        </p:nvSpPr>
        <p:spPr>
          <a:xfrm>
            <a:off x="6720690" y="2532977"/>
            <a:ext cx="3836988" cy="3027363"/>
          </a:xfrm>
        </p:spPr>
        <p:txBody>
          <a:bodyPr/>
          <a:lstStyle/>
          <a:p>
            <a:pPr algn="ctr" eaLnBrk="1" hangingPunct="1">
              <a:buFontTx/>
              <a:buNone/>
            </a:pPr>
            <a:endParaRPr lang="tr-TR" altLang="tr-TR" sz="2000" dirty="0"/>
          </a:p>
          <a:p>
            <a:pPr algn="ctr" eaLnBrk="1" hangingPunct="1">
              <a:buFontTx/>
              <a:buNone/>
            </a:pPr>
            <a:r>
              <a:rPr lang="tr-TR" altLang="tr-TR" b="1" dirty="0" smtClean="0"/>
              <a:t>BARINMA</a:t>
            </a:r>
          </a:p>
          <a:p>
            <a:pPr algn="ctr" eaLnBrk="1" hangingPunct="1">
              <a:buFontTx/>
              <a:buNone/>
            </a:pPr>
            <a:r>
              <a:rPr lang="tr-TR" altLang="tr-TR" b="1" dirty="0" smtClean="0"/>
              <a:t>(Topak ev-Alacık-</a:t>
            </a:r>
            <a:r>
              <a:rPr lang="tr-TR" altLang="tr-TR" b="1" dirty="0" err="1" smtClean="0"/>
              <a:t>Karaçadır</a:t>
            </a:r>
            <a:r>
              <a:rPr lang="tr-TR" altLang="tr-TR" b="1" dirty="0" smtClean="0"/>
              <a:t>)</a:t>
            </a:r>
            <a:endParaRPr lang="tr-TR" altLang="tr-TR" b="1" dirty="0"/>
          </a:p>
          <a:p>
            <a:pPr algn="ctr" eaLnBrk="1" hangingPunct="1">
              <a:buFontTx/>
              <a:buNone/>
            </a:pPr>
            <a:endParaRPr lang="tr-TR" altLang="tr-TR" sz="2000" dirty="0"/>
          </a:p>
        </p:txBody>
      </p:sp>
      <p:pic>
        <p:nvPicPr>
          <p:cNvPr id="37892" name="Picture 5" descr="1241172845sarikecili01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9288" y="1628775"/>
            <a:ext cx="4572000" cy="4103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162577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90600" y="952501"/>
            <a:ext cx="10007600" cy="2862322"/>
          </a:xfrm>
          <a:prstGeom prst="rect">
            <a:avLst/>
          </a:prstGeom>
        </p:spPr>
        <p:txBody>
          <a:bodyPr wrap="square">
            <a:spAutoFit/>
          </a:bodyPr>
          <a:lstStyle/>
          <a:p>
            <a:pPr algn="ctr"/>
            <a:r>
              <a:rPr lang="tr-TR" sz="3600" b="1" dirty="0" smtClean="0"/>
              <a:t>BARINMA</a:t>
            </a:r>
          </a:p>
          <a:p>
            <a:pPr algn="ctr"/>
            <a:endParaRPr lang="tr-TR" b="1" dirty="0" smtClean="0"/>
          </a:p>
          <a:p>
            <a:pPr algn="ctr"/>
            <a:endParaRPr lang="tr-TR" b="1" dirty="0" smtClean="0"/>
          </a:p>
          <a:p>
            <a:pPr algn="ctr"/>
            <a:endParaRPr lang="tr-TR" dirty="0" smtClean="0"/>
          </a:p>
          <a:p>
            <a:pPr algn="just"/>
            <a:r>
              <a:rPr lang="tr-TR" dirty="0" smtClean="0"/>
              <a:t>Göçebe mimarisi, göçer toplulukların mekân düzenlerinde barınma kültürünün -yapı alanındaki- en önemli öğesi olan çadırlarla temsil edilmektedir. Anadolu’da başta Türkmen ve Yörükler olmak üzere diğer göçer toplulukların barınma pratikleri içinde;  “topak ev”, “alaçık” ve “</a:t>
            </a:r>
            <a:r>
              <a:rPr lang="tr-TR" dirty="0" err="1" smtClean="0"/>
              <a:t>karaçadır</a:t>
            </a:r>
            <a:r>
              <a:rPr lang="tr-TR" dirty="0" smtClean="0"/>
              <a:t>” gibi farklı göçer çadırlarına rastlanmaktadır. Kullanılan malzeme, yapım tekniği ve plan anlayışları bu farklılığın belirgin özellikleridir. </a:t>
            </a:r>
            <a:endParaRPr lang="tr-TR" altLang="tr-TR" dirty="0"/>
          </a:p>
        </p:txBody>
      </p:sp>
    </p:spTree>
    <p:extLst>
      <p:ext uri="{BB962C8B-B14F-4D97-AF65-F5344CB8AC3E}">
        <p14:creationId xmlns:p14="http://schemas.microsoft.com/office/powerpoint/2010/main" val="21692756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12433" y="2485016"/>
            <a:ext cx="9380669" cy="1200329"/>
          </a:xfrm>
          <a:prstGeom prst="rect">
            <a:avLst/>
          </a:prstGeom>
        </p:spPr>
        <p:txBody>
          <a:bodyPr wrap="square">
            <a:spAutoFit/>
          </a:bodyPr>
          <a:lstStyle/>
          <a:p>
            <a:pPr algn="just"/>
            <a:r>
              <a:rPr lang="tr-TR" dirty="0"/>
              <a:t>Kuşkusuz farklı çadır türlerinin (çadır tipolojisinin) oluşum ve dönüşüm süreçlerinde doğal çevre, iklim ve geçim/uyum stratejileri kadar geleneğin, kültürel etkileşim ve karışımların da belirleyici olduğu görülür. Anadolu’da giderek azalan ama kökenleriyle bağlantılarını hiçbir zaman koparmaksızın kullanımda kalan bu çadır tipleri içinde en yaygın olanı </a:t>
            </a:r>
            <a:r>
              <a:rPr lang="tr-TR" dirty="0" err="1"/>
              <a:t>karaçadır</a:t>
            </a:r>
            <a:r>
              <a:rPr lang="tr-TR" dirty="0"/>
              <a:t> olmuştur.</a:t>
            </a:r>
          </a:p>
        </p:txBody>
      </p:sp>
      <p:sp>
        <p:nvSpPr>
          <p:cNvPr id="3" name="Dikdörtgen 2"/>
          <p:cNvSpPr/>
          <p:nvPr/>
        </p:nvSpPr>
        <p:spPr>
          <a:xfrm>
            <a:off x="4792338" y="1340231"/>
            <a:ext cx="2090958" cy="646331"/>
          </a:xfrm>
          <a:prstGeom prst="rect">
            <a:avLst/>
          </a:prstGeom>
        </p:spPr>
        <p:txBody>
          <a:bodyPr wrap="none">
            <a:spAutoFit/>
          </a:bodyPr>
          <a:lstStyle/>
          <a:p>
            <a:pPr algn="ctr"/>
            <a:r>
              <a:rPr lang="tr-TR" sz="3600" b="1" dirty="0"/>
              <a:t>BARINMA</a:t>
            </a:r>
          </a:p>
        </p:txBody>
      </p:sp>
    </p:spTree>
    <p:extLst>
      <p:ext uri="{BB962C8B-B14F-4D97-AF65-F5344CB8AC3E}">
        <p14:creationId xmlns:p14="http://schemas.microsoft.com/office/powerpoint/2010/main" val="8668891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90600" y="952501"/>
            <a:ext cx="10007600" cy="3693319"/>
          </a:xfrm>
          <a:prstGeom prst="rect">
            <a:avLst/>
          </a:prstGeom>
        </p:spPr>
        <p:txBody>
          <a:bodyPr wrap="square">
            <a:spAutoFit/>
          </a:bodyPr>
          <a:lstStyle/>
          <a:p>
            <a:pPr algn="ctr"/>
            <a:r>
              <a:rPr lang="tr-TR" sz="3600" b="1" dirty="0" smtClean="0"/>
              <a:t>BARINMA</a:t>
            </a:r>
          </a:p>
          <a:p>
            <a:pPr algn="ctr"/>
            <a:endParaRPr lang="tr-TR" b="1" dirty="0" smtClean="0"/>
          </a:p>
          <a:p>
            <a:pPr algn="ctr"/>
            <a:endParaRPr lang="tr-TR" b="1" dirty="0" smtClean="0"/>
          </a:p>
          <a:p>
            <a:pPr algn="ctr"/>
            <a:endParaRPr lang="tr-TR" b="1" dirty="0" smtClean="0"/>
          </a:p>
          <a:p>
            <a:pPr algn="just"/>
            <a:r>
              <a:rPr lang="tr-TR" dirty="0" smtClean="0"/>
              <a:t>Anadolu’da hayvancılığa bağlı ekonominin belirlediği </a:t>
            </a:r>
            <a:r>
              <a:rPr lang="tr-TR" b="1" dirty="0" smtClean="0"/>
              <a:t>göçebe</a:t>
            </a:r>
            <a:r>
              <a:rPr lang="tr-TR" dirty="0" smtClean="0"/>
              <a:t> (göçebe çoban/konar-göçer), </a:t>
            </a:r>
            <a:r>
              <a:rPr lang="tr-TR" b="1" dirty="0" smtClean="0"/>
              <a:t>yarı göçebe</a:t>
            </a:r>
            <a:r>
              <a:rPr lang="tr-TR" dirty="0" smtClean="0"/>
              <a:t> (yarı yerleşik/göçebe hayvancı) ve </a:t>
            </a:r>
            <a:r>
              <a:rPr lang="tr-TR" b="1" dirty="0" smtClean="0"/>
              <a:t>yaylacı</a:t>
            </a:r>
            <a:r>
              <a:rPr lang="tr-TR" dirty="0" smtClean="0"/>
              <a:t> (yerleşik köylü) yaşam biçimlerini sürdüren başta Türkmen ve Yörükler olmak üzere göçer topluluklarda görülen “</a:t>
            </a:r>
            <a:r>
              <a:rPr lang="tr-TR" b="1" dirty="0" smtClean="0"/>
              <a:t>topak ev</a:t>
            </a:r>
            <a:r>
              <a:rPr lang="tr-TR" dirty="0" smtClean="0"/>
              <a:t>”, “</a:t>
            </a:r>
            <a:r>
              <a:rPr lang="tr-TR" b="1" dirty="0" smtClean="0"/>
              <a:t>alaçık</a:t>
            </a:r>
            <a:r>
              <a:rPr lang="tr-TR" dirty="0" smtClean="0"/>
              <a:t>” ve “</a:t>
            </a:r>
            <a:r>
              <a:rPr lang="tr-TR" b="1" dirty="0" err="1" smtClean="0"/>
              <a:t>karaçadır</a:t>
            </a:r>
            <a:r>
              <a:rPr lang="tr-TR" b="1" dirty="0" smtClean="0"/>
              <a:t> </a:t>
            </a:r>
            <a:r>
              <a:rPr lang="tr-TR" dirty="0" smtClean="0"/>
              <a:t>gibi farklı göçer çadırları belli başlı çadır türleridir. Kullanılan malzeme, yapım tekniği ve plan anlayışları bu faklılığın temel özellikleridir. </a:t>
            </a:r>
            <a:endParaRPr lang="tr-TR" b="1" dirty="0" smtClean="0"/>
          </a:p>
          <a:p>
            <a:pPr algn="ctr"/>
            <a:endParaRPr lang="tr-TR" b="1" dirty="0" smtClean="0"/>
          </a:p>
          <a:p>
            <a:pPr algn="ctr"/>
            <a:endParaRPr lang="tr-TR" dirty="0" smtClean="0"/>
          </a:p>
          <a:p>
            <a:pPr algn="ctr"/>
            <a:endParaRPr lang="tr-TR" altLang="tr-TR" dirty="0"/>
          </a:p>
        </p:txBody>
      </p:sp>
    </p:spTree>
    <p:extLst>
      <p:ext uri="{BB962C8B-B14F-4D97-AF65-F5344CB8AC3E}">
        <p14:creationId xmlns:p14="http://schemas.microsoft.com/office/powerpoint/2010/main" val="21692756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46673" y="1997839"/>
            <a:ext cx="9531275" cy="1754326"/>
          </a:xfrm>
          <a:prstGeom prst="rect">
            <a:avLst/>
          </a:prstGeom>
        </p:spPr>
        <p:txBody>
          <a:bodyPr wrap="square">
            <a:spAutoFit/>
          </a:bodyPr>
          <a:lstStyle/>
          <a:p>
            <a:pPr algn="just"/>
            <a:r>
              <a:rPr lang="tr-TR" dirty="0"/>
              <a:t>Kuşkusuz farklı çadır türlerinin (çadır tipolojisinin) oluşum ve dönüşüm süreçlerinde doğal çevre, iklim ve geçim/uyum stratejileri kadar geleneğin, kültürel etkileşim ve karışımların (senkretizmin) da belirleyici olduğu görülür. Anadolu’da giderek azalan ama kökenleriyle bağlantılarını hiçbir zaman koparmaksızın kullanımda kalan bu çadır tipleri içinde en yaygın olanı “kıl çadır” adıyla da bilinen </a:t>
            </a:r>
            <a:r>
              <a:rPr lang="tr-TR" dirty="0" err="1"/>
              <a:t>karaçadır</a:t>
            </a:r>
            <a:r>
              <a:rPr lang="tr-TR" dirty="0"/>
              <a:t> olmuştur. Uzun bir tarihsel evrimin sonucunda oluşan bu çadır tipi, Anadolu'da göçer toplulukların yaşadığı değişim ve dönüşümlere karşın günümüzde varlığını sürdürmektedir. </a:t>
            </a:r>
          </a:p>
        </p:txBody>
      </p:sp>
      <p:sp>
        <p:nvSpPr>
          <p:cNvPr id="3" name="Dikdörtgen 2"/>
          <p:cNvSpPr/>
          <p:nvPr/>
        </p:nvSpPr>
        <p:spPr>
          <a:xfrm>
            <a:off x="4666831" y="1028259"/>
            <a:ext cx="2090958" cy="646331"/>
          </a:xfrm>
          <a:prstGeom prst="rect">
            <a:avLst/>
          </a:prstGeom>
        </p:spPr>
        <p:txBody>
          <a:bodyPr wrap="none">
            <a:spAutoFit/>
          </a:bodyPr>
          <a:lstStyle/>
          <a:p>
            <a:pPr algn="ctr"/>
            <a:r>
              <a:rPr lang="tr-TR" sz="3600" b="1" dirty="0"/>
              <a:t>BARINMA</a:t>
            </a:r>
          </a:p>
        </p:txBody>
      </p:sp>
    </p:spTree>
    <p:extLst>
      <p:ext uri="{BB962C8B-B14F-4D97-AF65-F5344CB8AC3E}">
        <p14:creationId xmlns:p14="http://schemas.microsoft.com/office/powerpoint/2010/main" val="32738422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65007" y="952501"/>
            <a:ext cx="9514093" cy="5262979"/>
          </a:xfrm>
          <a:prstGeom prst="rect">
            <a:avLst/>
          </a:prstGeom>
        </p:spPr>
        <p:txBody>
          <a:bodyPr wrap="square">
            <a:spAutoFit/>
          </a:bodyPr>
          <a:lstStyle/>
          <a:p>
            <a:pPr algn="ctr"/>
            <a:r>
              <a:rPr lang="tr-TR" sz="3600" b="1" dirty="0" smtClean="0"/>
              <a:t>BARINMA</a:t>
            </a:r>
          </a:p>
          <a:p>
            <a:pPr algn="ctr"/>
            <a:endParaRPr lang="tr-TR" b="1" dirty="0" smtClean="0"/>
          </a:p>
          <a:p>
            <a:pPr algn="ctr"/>
            <a:endParaRPr lang="tr-TR" b="1" dirty="0" smtClean="0"/>
          </a:p>
          <a:p>
            <a:pPr algn="ctr"/>
            <a:endParaRPr lang="tr-TR" b="1" dirty="0" smtClean="0"/>
          </a:p>
          <a:p>
            <a:pPr algn="just"/>
            <a:r>
              <a:rPr lang="tr-TR" sz="2400" dirty="0" smtClean="0"/>
              <a:t>Günümüzün göçerleri incelendiğinde, geçmişteki çadır hayatı (kültürü) hakkında, en azından fiziki yapısı hakkında bir kanaate ulaşmanın mümkün olabileceğini görebiliriz, ama unutmayalım ki çadır, göçebeler için bundan çok daha fazla bir şeydir. </a:t>
            </a:r>
          </a:p>
          <a:p>
            <a:pPr algn="just"/>
            <a:endParaRPr lang="tr-TR" sz="2400" b="1" dirty="0" smtClean="0"/>
          </a:p>
          <a:p>
            <a:pPr algn="ctr"/>
            <a:endParaRPr lang="tr-TR" b="1" dirty="0" smtClean="0"/>
          </a:p>
          <a:p>
            <a:pPr algn="ctr"/>
            <a:endParaRPr lang="tr-TR" b="1" dirty="0" smtClean="0"/>
          </a:p>
          <a:p>
            <a:pPr algn="ctr"/>
            <a:endParaRPr lang="tr-TR" b="1" dirty="0" smtClean="0"/>
          </a:p>
          <a:p>
            <a:pPr algn="ctr"/>
            <a:endParaRPr lang="tr-TR" b="1" dirty="0" smtClean="0"/>
          </a:p>
          <a:p>
            <a:pPr algn="ctr"/>
            <a:endParaRPr lang="tr-TR" b="1" dirty="0" smtClean="0"/>
          </a:p>
          <a:p>
            <a:pPr algn="ctr"/>
            <a:endParaRPr lang="tr-TR" dirty="0" smtClean="0"/>
          </a:p>
          <a:p>
            <a:pPr algn="ctr"/>
            <a:endParaRPr lang="tr-TR" altLang="tr-TR" dirty="0"/>
          </a:p>
        </p:txBody>
      </p:sp>
    </p:spTree>
    <p:extLst>
      <p:ext uri="{BB962C8B-B14F-4D97-AF65-F5344CB8AC3E}">
        <p14:creationId xmlns:p14="http://schemas.microsoft.com/office/powerpoint/2010/main" val="216927564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TotalTime>
  <Words>342</Words>
  <Application>Microsoft Office PowerPoint</Application>
  <PresentationFormat>Geniş ekran</PresentationFormat>
  <Paragraphs>50</Paragraphs>
  <Slides>7</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7</vt:i4>
      </vt:variant>
    </vt:vector>
  </HeadingPairs>
  <TitlesOfParts>
    <vt:vector size="13" baseType="lpstr">
      <vt:lpstr>Arial</vt:lpstr>
      <vt:lpstr>Arial Rounded MT Bold</vt:lpstr>
      <vt:lpstr>Calibri</vt:lpstr>
      <vt:lpstr>Calibri Light</vt:lpstr>
      <vt:lpstr>Tahoma</vt:lpstr>
      <vt:lpstr>Office Teması</vt:lpstr>
      <vt:lpstr>PowerPoint Sunusu</vt:lpstr>
      <vt:lpstr>ANADOLU ETNOGRAFYASINDA GÖÇERLER </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Kullanıcı</dc:creator>
  <cp:lastModifiedBy>Kullanıcı</cp:lastModifiedBy>
  <cp:revision>25</cp:revision>
  <dcterms:created xsi:type="dcterms:W3CDTF">2017-11-29T13:26:08Z</dcterms:created>
  <dcterms:modified xsi:type="dcterms:W3CDTF">2017-11-30T07:05:20Z</dcterms:modified>
</cp:coreProperties>
</file>