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LİPİDLER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717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Lipidlerin</a:t>
            </a:r>
            <a:r>
              <a:rPr lang="en-US" dirty="0"/>
              <a:t>,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organizmasında</a:t>
            </a:r>
            <a:r>
              <a:rPr lang="en-US" dirty="0"/>
              <a:t>, </a:t>
            </a:r>
            <a:r>
              <a:rPr lang="en-US" dirty="0" err="1"/>
              <a:t>depo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yapısal</a:t>
            </a:r>
            <a:r>
              <a:rPr lang="en-US" dirty="0"/>
              <a:t> </a:t>
            </a:r>
            <a:r>
              <a:rPr lang="en-US" dirty="0" err="1"/>
              <a:t>fonksiyonu</a:t>
            </a:r>
            <a:r>
              <a:rPr lang="en-US" dirty="0"/>
              <a:t> </a:t>
            </a:r>
            <a:r>
              <a:rPr lang="en-US" dirty="0" err="1"/>
              <a:t>önemlidir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Trigliseridler</a:t>
            </a:r>
            <a:r>
              <a:rPr lang="en-US" dirty="0"/>
              <a:t>,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yedeğini</a:t>
            </a:r>
            <a:r>
              <a:rPr lang="en-US" dirty="0"/>
              <a:t> </a:t>
            </a:r>
            <a:r>
              <a:rPr lang="en-US" dirty="0" err="1"/>
              <a:t>oluşturmak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depolanırlar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depo</a:t>
            </a:r>
            <a:r>
              <a:rPr lang="en-US" dirty="0"/>
              <a:t> </a:t>
            </a:r>
            <a:r>
              <a:rPr lang="en-US" dirty="0" err="1"/>
              <a:t>lipidler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bilinirler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Membranların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steroid </a:t>
            </a:r>
            <a:r>
              <a:rPr lang="en-US" dirty="0" err="1"/>
              <a:t>hormonların</a:t>
            </a:r>
            <a:r>
              <a:rPr lang="en-US" dirty="0"/>
              <a:t>, vitamin D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yapısını</a:t>
            </a:r>
            <a:r>
              <a:rPr lang="en-US" dirty="0"/>
              <a:t> </a:t>
            </a:r>
            <a:r>
              <a:rPr lang="en-US" dirty="0" err="1"/>
              <a:t>oluşturan</a:t>
            </a:r>
            <a:r>
              <a:rPr lang="en-US" dirty="0"/>
              <a:t> </a:t>
            </a:r>
            <a:r>
              <a:rPr lang="en-US" dirty="0" err="1"/>
              <a:t>fosfolipidler</a:t>
            </a:r>
            <a:r>
              <a:rPr lang="en-US" dirty="0"/>
              <a:t>, </a:t>
            </a:r>
            <a:r>
              <a:rPr lang="en-US" dirty="0" err="1"/>
              <a:t>glikolipidler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kolesterol</a:t>
            </a:r>
            <a:r>
              <a:rPr lang="en-US" dirty="0"/>
              <a:t>, </a:t>
            </a:r>
            <a:r>
              <a:rPr lang="en-US" dirty="0" err="1"/>
              <a:t>yapısal</a:t>
            </a:r>
            <a:r>
              <a:rPr lang="en-US" dirty="0"/>
              <a:t> </a:t>
            </a:r>
            <a:r>
              <a:rPr lang="en-US" dirty="0" err="1"/>
              <a:t>lipidler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bilinirler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654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 smtClean="0"/>
              <a:t>Lipidlerin</a:t>
            </a:r>
            <a:r>
              <a:rPr lang="en-US" dirty="0" smtClean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 smtClean="0"/>
              <a:t>özellikleri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7001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90000"/>
              </a:lnSpc>
            </a:pPr>
            <a:r>
              <a:rPr lang="tr-TR" dirty="0" smtClean="0">
                <a:latin typeface="Calibri"/>
                <a:cs typeface="Calibri"/>
              </a:rPr>
              <a:t>Suda </a:t>
            </a:r>
            <a:r>
              <a:rPr lang="tr-TR" dirty="0">
                <a:latin typeface="Calibri"/>
                <a:cs typeface="Calibri"/>
              </a:rPr>
              <a:t>çözünmezler</a:t>
            </a:r>
          </a:p>
          <a:p>
            <a:pPr algn="just">
              <a:lnSpc>
                <a:spcPct val="90000"/>
              </a:lnSpc>
            </a:pPr>
            <a:r>
              <a:rPr lang="tr-TR" dirty="0">
                <a:latin typeface="Calibri"/>
                <a:cs typeface="Calibri"/>
              </a:rPr>
              <a:t>Kimyasal olarak farklı bileşiklerdirler; bu nedenle biyolojik fonksiyonları da çeşitlilik </a:t>
            </a:r>
            <a:r>
              <a:rPr lang="tr-TR" dirty="0" smtClean="0">
                <a:latin typeface="Calibri"/>
                <a:cs typeface="Calibri"/>
              </a:rPr>
              <a:t>gösterir.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tr-TR" dirty="0">
              <a:latin typeface="Calibri"/>
              <a:cs typeface="Calibri"/>
            </a:endParaRP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</a:t>
            </a:r>
            <a:r>
              <a:rPr lang="tr-TR" dirty="0" smtClean="0">
                <a:latin typeface="Calibri"/>
                <a:cs typeface="Calibri"/>
              </a:rPr>
              <a:t>1</a:t>
            </a:r>
            <a:r>
              <a:rPr lang="tr-TR" dirty="0">
                <a:latin typeface="Calibri"/>
                <a:cs typeface="Calibri"/>
              </a:rPr>
              <a:t>) </a:t>
            </a:r>
            <a:r>
              <a:rPr lang="tr-TR" dirty="0" err="1">
                <a:latin typeface="Calibri"/>
                <a:cs typeface="Calibri"/>
              </a:rPr>
              <a:t>Nötral</a:t>
            </a:r>
            <a:r>
              <a:rPr lang="tr-TR" dirty="0">
                <a:latin typeface="Calibri"/>
                <a:cs typeface="Calibri"/>
              </a:rPr>
              <a:t> yağlar olarak bilinen </a:t>
            </a:r>
            <a:r>
              <a:rPr lang="tr-TR" dirty="0" err="1">
                <a:latin typeface="Calibri"/>
                <a:cs typeface="Calibri"/>
              </a:rPr>
              <a:t>trigliseridler</a:t>
            </a:r>
            <a:r>
              <a:rPr lang="tr-TR" dirty="0">
                <a:latin typeface="Calibri"/>
                <a:cs typeface="Calibri"/>
              </a:rPr>
              <a:t>, birçok organizmada enerji için başlıca yakıt deposudur. </a:t>
            </a:r>
            <a:endParaRPr lang="tr-TR" dirty="0" smtClean="0">
              <a:latin typeface="Calibri"/>
              <a:cs typeface="Calibri"/>
            </a:endParaRPr>
          </a:p>
          <a:p>
            <a:pPr algn="just">
              <a:lnSpc>
                <a:spcPct val="90000"/>
              </a:lnSpc>
              <a:buNone/>
            </a:pPr>
            <a:endParaRPr lang="tr-TR" dirty="0">
              <a:latin typeface="Calibri"/>
              <a:cs typeface="Calibri"/>
            </a:endParaRP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</a:t>
            </a:r>
            <a:r>
              <a:rPr lang="tr-TR" dirty="0" smtClean="0">
                <a:latin typeface="Calibri"/>
                <a:cs typeface="Calibri"/>
              </a:rPr>
              <a:t>2</a:t>
            </a:r>
            <a:r>
              <a:rPr lang="tr-TR" dirty="0">
                <a:latin typeface="Calibri"/>
                <a:cs typeface="Calibri"/>
              </a:rPr>
              <a:t>) </a:t>
            </a:r>
            <a:r>
              <a:rPr lang="tr-TR" dirty="0" err="1">
                <a:latin typeface="Calibri"/>
                <a:cs typeface="Calibri"/>
              </a:rPr>
              <a:t>Fosfolipidler</a:t>
            </a:r>
            <a:r>
              <a:rPr lang="tr-TR" dirty="0">
                <a:latin typeface="Calibri"/>
                <a:cs typeface="Calibri"/>
              </a:rPr>
              <a:t> ve steroller biyolojik </a:t>
            </a:r>
            <a:r>
              <a:rPr lang="tr-TR" dirty="0" err="1">
                <a:latin typeface="Calibri"/>
                <a:cs typeface="Calibri"/>
              </a:rPr>
              <a:t>membranların</a:t>
            </a:r>
            <a:r>
              <a:rPr lang="tr-TR" dirty="0">
                <a:latin typeface="Calibri"/>
                <a:cs typeface="Calibri"/>
              </a:rPr>
              <a:t> yapı taşlarıdırlar. </a:t>
            </a:r>
            <a:endParaRPr lang="tr-TR" dirty="0" smtClean="0">
              <a:latin typeface="Calibri"/>
              <a:cs typeface="Calibri"/>
            </a:endParaRPr>
          </a:p>
          <a:p>
            <a:pPr algn="just">
              <a:lnSpc>
                <a:spcPct val="90000"/>
              </a:lnSpc>
              <a:buNone/>
            </a:pPr>
            <a:endParaRPr lang="tr-TR" dirty="0">
              <a:latin typeface="Calibri"/>
              <a:cs typeface="Calibri"/>
            </a:endParaRP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</a:t>
            </a:r>
            <a:r>
              <a:rPr lang="tr-TR" dirty="0" smtClean="0">
                <a:latin typeface="Calibri"/>
                <a:cs typeface="Calibri"/>
              </a:rPr>
              <a:t>3</a:t>
            </a:r>
            <a:r>
              <a:rPr lang="tr-TR" dirty="0">
                <a:latin typeface="Calibri"/>
                <a:cs typeface="Calibri"/>
              </a:rPr>
              <a:t>) Nispeten küçük miktarlarda bulunan bazı </a:t>
            </a:r>
            <a:r>
              <a:rPr lang="tr-TR" dirty="0" err="1">
                <a:latin typeface="Calibri"/>
                <a:cs typeface="Calibri"/>
              </a:rPr>
              <a:t>lipidler</a:t>
            </a:r>
            <a:r>
              <a:rPr lang="tr-TR" dirty="0">
                <a:latin typeface="Calibri"/>
                <a:cs typeface="Calibri"/>
              </a:rPr>
              <a:t>,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  </a:t>
            </a:r>
            <a:r>
              <a:rPr lang="tr-TR" dirty="0" smtClean="0">
                <a:latin typeface="Calibri"/>
                <a:cs typeface="Calibri"/>
              </a:rPr>
              <a:t>-</a:t>
            </a:r>
            <a:r>
              <a:rPr lang="tr-TR" dirty="0">
                <a:latin typeface="Calibri"/>
                <a:cs typeface="Calibri"/>
              </a:rPr>
              <a:t>enzim </a:t>
            </a:r>
            <a:r>
              <a:rPr lang="tr-TR" dirty="0" err="1">
                <a:latin typeface="Calibri"/>
                <a:cs typeface="Calibri"/>
              </a:rPr>
              <a:t>kofaktörleri</a:t>
            </a:r>
            <a:r>
              <a:rPr lang="tr-TR" dirty="0">
                <a:latin typeface="Calibri"/>
                <a:cs typeface="Calibri"/>
              </a:rPr>
              <a:t>,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  </a:t>
            </a:r>
            <a:r>
              <a:rPr lang="tr-TR" dirty="0" smtClean="0">
                <a:latin typeface="Calibri"/>
                <a:cs typeface="Calibri"/>
              </a:rPr>
              <a:t>-</a:t>
            </a:r>
            <a:r>
              <a:rPr lang="tr-TR" dirty="0">
                <a:latin typeface="Calibri"/>
                <a:cs typeface="Calibri"/>
              </a:rPr>
              <a:t>elektron taşıyıcıları,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  </a:t>
            </a:r>
            <a:r>
              <a:rPr lang="tr-TR" dirty="0" smtClean="0">
                <a:latin typeface="Calibri"/>
                <a:cs typeface="Calibri"/>
              </a:rPr>
              <a:t>-</a:t>
            </a:r>
            <a:r>
              <a:rPr lang="tr-TR" dirty="0">
                <a:latin typeface="Calibri"/>
                <a:cs typeface="Calibri"/>
              </a:rPr>
              <a:t>ışık </a:t>
            </a:r>
            <a:r>
              <a:rPr lang="tr-TR" dirty="0" err="1">
                <a:latin typeface="Calibri"/>
                <a:cs typeface="Calibri"/>
              </a:rPr>
              <a:t>absorbe</a:t>
            </a:r>
            <a:r>
              <a:rPr lang="tr-TR" dirty="0">
                <a:latin typeface="Calibri"/>
                <a:cs typeface="Calibri"/>
              </a:rPr>
              <a:t> eden pigmentler,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  </a:t>
            </a:r>
            <a:r>
              <a:rPr lang="tr-TR" dirty="0" smtClean="0">
                <a:latin typeface="Calibri"/>
                <a:cs typeface="Calibri"/>
              </a:rPr>
              <a:t>-</a:t>
            </a:r>
            <a:r>
              <a:rPr lang="tr-TR" dirty="0" err="1">
                <a:latin typeface="Calibri"/>
                <a:cs typeface="Calibri"/>
              </a:rPr>
              <a:t>emülsifiye</a:t>
            </a:r>
            <a:r>
              <a:rPr lang="tr-TR" dirty="0">
                <a:latin typeface="Calibri"/>
                <a:cs typeface="Calibri"/>
              </a:rPr>
              <a:t> edici ajanlar,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  </a:t>
            </a:r>
            <a:r>
              <a:rPr lang="tr-TR" dirty="0" smtClean="0">
                <a:latin typeface="Calibri"/>
                <a:cs typeface="Calibri"/>
              </a:rPr>
              <a:t>-</a:t>
            </a:r>
            <a:r>
              <a:rPr lang="tr-TR" dirty="0">
                <a:latin typeface="Calibri"/>
                <a:cs typeface="Calibri"/>
              </a:rPr>
              <a:t>hormonlar </a:t>
            </a:r>
            <a:endParaRPr lang="tr-TR" dirty="0" smtClean="0">
              <a:latin typeface="Calibri"/>
              <a:cs typeface="Calibri"/>
            </a:endParaRP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	 </a:t>
            </a:r>
            <a:r>
              <a:rPr lang="tr-TR" dirty="0" smtClean="0">
                <a:latin typeface="Calibri"/>
                <a:cs typeface="Calibri"/>
              </a:rPr>
              <a:t>-</a:t>
            </a:r>
            <a:r>
              <a:rPr lang="tr-TR" dirty="0" err="1">
                <a:latin typeface="Calibri"/>
                <a:cs typeface="Calibri"/>
              </a:rPr>
              <a:t>intrasellüler</a:t>
            </a:r>
            <a:r>
              <a:rPr lang="tr-TR" dirty="0">
                <a:latin typeface="Calibri"/>
                <a:cs typeface="Calibri"/>
              </a:rPr>
              <a:t> haberciler olarak çok önemli fonksiyonlara sahiptirler. 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9674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Lipidlerin</a:t>
            </a:r>
            <a:r>
              <a:rPr lang="en-US" dirty="0" smtClean="0"/>
              <a:t> </a:t>
            </a:r>
            <a:r>
              <a:rPr lang="en-US" dirty="0" err="1" smtClean="0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lipidler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Bileşik</a:t>
            </a:r>
            <a:r>
              <a:rPr lang="en-US" dirty="0"/>
              <a:t> </a:t>
            </a:r>
            <a:r>
              <a:rPr lang="en-US" dirty="0" err="1"/>
              <a:t>lipidler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3) Lipid </a:t>
            </a:r>
            <a:r>
              <a:rPr lang="en-US" dirty="0" err="1"/>
              <a:t>türevleri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Lipidlerle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maddeler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673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Yağ</a:t>
            </a:r>
            <a:r>
              <a:rPr lang="en-US" dirty="0" smtClean="0"/>
              <a:t> </a:t>
            </a:r>
            <a:r>
              <a:rPr lang="en-US" dirty="0" err="1" smtClean="0"/>
              <a:t>Asitleri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asitleri</a:t>
            </a:r>
            <a:r>
              <a:rPr lang="en-US" dirty="0"/>
              <a:t>, </a:t>
            </a:r>
            <a:r>
              <a:rPr lang="en-US" dirty="0" err="1"/>
              <a:t>hidrokarbon</a:t>
            </a:r>
            <a:r>
              <a:rPr lang="en-US" dirty="0"/>
              <a:t> </a:t>
            </a:r>
            <a:r>
              <a:rPr lang="en-US" dirty="0" err="1"/>
              <a:t>zincirli</a:t>
            </a:r>
            <a:r>
              <a:rPr lang="en-US" dirty="0"/>
              <a:t> </a:t>
            </a:r>
            <a:r>
              <a:rPr lang="en-US" dirty="0" err="1"/>
              <a:t>monokarboksilik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asitlerdir</a:t>
            </a:r>
            <a:r>
              <a:rPr lang="en-US" dirty="0"/>
              <a:t>; </a:t>
            </a:r>
            <a:r>
              <a:rPr lang="en-US" dirty="0" err="1"/>
              <a:t>yapılarında</a:t>
            </a:r>
            <a:r>
              <a:rPr lang="en-US" dirty="0"/>
              <a:t>, 4-36 </a:t>
            </a:r>
            <a:r>
              <a:rPr lang="en-US" dirty="0" err="1"/>
              <a:t>karbonlu</a:t>
            </a:r>
            <a:r>
              <a:rPr lang="en-US" dirty="0"/>
              <a:t> </a:t>
            </a:r>
            <a:r>
              <a:rPr lang="en-US" dirty="0" err="1"/>
              <a:t>hidrokarbon</a:t>
            </a:r>
            <a:r>
              <a:rPr lang="en-US" dirty="0"/>
              <a:t> </a:t>
            </a:r>
            <a:r>
              <a:rPr lang="en-US" dirty="0" err="1"/>
              <a:t>zincirinin</a:t>
            </a:r>
            <a:r>
              <a:rPr lang="en-US" dirty="0"/>
              <a:t> </a:t>
            </a:r>
            <a:r>
              <a:rPr lang="en-US" dirty="0" err="1"/>
              <a:t>ucunda</a:t>
            </a:r>
            <a:r>
              <a:rPr lang="en-US" dirty="0"/>
              <a:t> </a:t>
            </a:r>
            <a:r>
              <a:rPr lang="en-US" dirty="0" err="1"/>
              <a:t>karboksil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Doğal</a:t>
            </a:r>
            <a:r>
              <a:rPr lang="en-US" dirty="0"/>
              <a:t> </a:t>
            </a:r>
            <a:r>
              <a:rPr lang="en-US" dirty="0" err="1"/>
              <a:t>yağlarda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asitlerinin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atomu</a:t>
            </a:r>
            <a:r>
              <a:rPr lang="en-US" dirty="0"/>
              <a:t> </a:t>
            </a:r>
            <a:r>
              <a:rPr lang="en-US" dirty="0" err="1"/>
              <a:t>sayısı</a:t>
            </a:r>
            <a:r>
              <a:rPr lang="en-US" dirty="0"/>
              <a:t> </a:t>
            </a:r>
            <a:r>
              <a:rPr lang="en-US" dirty="0" err="1"/>
              <a:t>çifttir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855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200</Words>
  <Application>Microsoft Macintosh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LİPİDLER</vt:lpstr>
      <vt:lpstr>PowerPoint Presentation</vt:lpstr>
      <vt:lpstr>Lipidlerin genel özellikleri</vt:lpstr>
      <vt:lpstr>Lipidlerin Sınıflandırılması</vt:lpstr>
      <vt:lpstr>Yağ Asitleri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7</cp:revision>
  <dcterms:created xsi:type="dcterms:W3CDTF">2018-05-08T12:08:33Z</dcterms:created>
  <dcterms:modified xsi:type="dcterms:W3CDTF">2018-05-09T10:09:03Z</dcterms:modified>
</cp:coreProperties>
</file>