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0510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21898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6275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58120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3086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6809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066680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036462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959492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1403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14044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5735848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1D5623E-A290-488D-AC25-D100611A57BD}"/>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2E1D74CC-16EF-4795-A766-CBFE7667EE0B}"/>
              </a:ext>
            </a:extLst>
          </p:cNvPr>
          <p:cNvSpPr>
            <a:spLocks noGrp="1"/>
          </p:cNvSpPr>
          <p:nvPr>
            <p:ph type="subTitle" idx="1"/>
          </p:nvPr>
        </p:nvSpPr>
        <p:spPr/>
        <p:txBody>
          <a:bodyPr/>
          <a:lstStyle/>
          <a:p>
            <a:r>
              <a:rPr lang="tr-TR" b="1" dirty="0"/>
              <a:t>Yazınsal Türler ve Yaratıcı Drama (Masal, Öykü, Şiir, Anı)</a:t>
            </a:r>
            <a:endParaRPr lang="tr-TR" dirty="0"/>
          </a:p>
          <a:p>
            <a:endParaRPr lang="tr-TR" dirty="0"/>
          </a:p>
        </p:txBody>
      </p:sp>
    </p:spTree>
    <p:extLst>
      <p:ext uri="{BB962C8B-B14F-4D97-AF65-F5344CB8AC3E}">
        <p14:creationId xmlns:p14="http://schemas.microsoft.com/office/powerpoint/2010/main" val="37835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CF825B-2D23-44D4-9B8F-93AE2BD876F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D2176C6-105C-41EE-BE99-85823980617B}"/>
              </a:ext>
            </a:extLst>
          </p:cNvPr>
          <p:cNvSpPr>
            <a:spLocks noGrp="1"/>
          </p:cNvSpPr>
          <p:nvPr>
            <p:ph idx="1"/>
          </p:nvPr>
        </p:nvSpPr>
        <p:spPr/>
        <p:txBody>
          <a:bodyPr>
            <a:normAutofit lnSpcReduction="10000"/>
          </a:bodyPr>
          <a:lstStyle/>
          <a:p>
            <a:r>
              <a:rPr lang="tr-TR" dirty="0"/>
              <a:t>Katılımcılar “Tilki ve Anne Tavuk” oyununu oynamak üzere tek sıra halinde arka arkaya dizilirler ve önündeki katılımcının beline sarılırlar. En öndeki katılımcı anne tavuk, sıradaki diğer katılımcılar ise civciv rolündedir. İçlerinden biri tilki olur. Grubun karşısına geçer. Tilki, anne tavuğun savunmasındaki civcivlere dokunmaya çalışmaktadır. Dokunduğu civcivi yemek amacıyla anne tavuğun arkasındaki sıralanan civcivlere dokunmaya çalışır. Sırada kopma olursa kopan sıra komple elenir. Tüm civcivler elenene kadar oyun devam eder. </a:t>
            </a:r>
          </a:p>
          <a:p>
            <a:endParaRPr lang="tr-TR" dirty="0"/>
          </a:p>
        </p:txBody>
      </p:sp>
    </p:spTree>
    <p:extLst>
      <p:ext uri="{BB962C8B-B14F-4D97-AF65-F5344CB8AC3E}">
        <p14:creationId xmlns:p14="http://schemas.microsoft.com/office/powerpoint/2010/main" val="4226618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6B77F06-CF08-43C5-BA7D-EF1575EFF67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B65A48C-26A5-4808-85ED-DBAC888A09E2}"/>
              </a:ext>
            </a:extLst>
          </p:cNvPr>
          <p:cNvSpPr>
            <a:spLocks noGrp="1"/>
          </p:cNvSpPr>
          <p:nvPr>
            <p:ph idx="1"/>
          </p:nvPr>
        </p:nvSpPr>
        <p:spPr/>
        <p:txBody>
          <a:bodyPr/>
          <a:lstStyle/>
          <a:p>
            <a:r>
              <a:rPr lang="tr-TR" dirty="0"/>
              <a:t>Katılımcılar “Sarılmalı Ebelemece” oyununu oynamak üzere sınıfın içinde dağınık bir halde dururlar. İçlerinden biri ebe olur. Klasik ebelemece oyunundan farklı olarak ebenin yaklaştığı kişi eğer bir başkasına kısa süreli sarılır halde kalmayı başarırsa ebelenmekten kurtulur. Ebenin yalnız kalan katılımcıyı elemeye hakkı vardır. Tüm katılımcılar ebelenene kadar oyun devam eder.</a:t>
            </a:r>
          </a:p>
          <a:p>
            <a:endParaRPr lang="tr-TR" dirty="0"/>
          </a:p>
        </p:txBody>
      </p:sp>
    </p:spTree>
    <p:extLst>
      <p:ext uri="{BB962C8B-B14F-4D97-AF65-F5344CB8AC3E}">
        <p14:creationId xmlns:p14="http://schemas.microsoft.com/office/powerpoint/2010/main" val="47882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F8E5DCC-89F0-42E8-B1C2-24D5B921034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90C6B90-8D97-4351-A364-2C436DFEEB4D}"/>
              </a:ext>
            </a:extLst>
          </p:cNvPr>
          <p:cNvSpPr>
            <a:spLocks noGrp="1"/>
          </p:cNvSpPr>
          <p:nvPr>
            <p:ph idx="1"/>
          </p:nvPr>
        </p:nvSpPr>
        <p:spPr/>
        <p:txBody>
          <a:bodyPr>
            <a:normAutofit fontScale="77500" lnSpcReduction="20000"/>
          </a:bodyPr>
          <a:lstStyle/>
          <a:p>
            <a:r>
              <a:rPr lang="tr-TR" dirty="0"/>
              <a:t>Katılımcılar bu kez “İmgesel Yürüyüş” yapmak üzere sınıfın içinde rastgele yürümeye başlar. Eğitmen, önce katılımcılardan bir masal seçmesini ister, sonraki aşamada masal içinde seçtikleri bir kahramanmış gibi yürüyüşe devam etmelerini ister. Daha sonra ise kahramanla özdeşleşen bir cümle bulmalarını hem bu cümleyi söyleyerek hem kahramanı canlandırarak yürümeye devam etmelerini ister. Eğitmen katılımcıları dondurur ve birbirine en yakın konumdaki katılımcı ile eş olmalarını ister. Katılımcılar yere oturur ve birbirlerine masallarını anlatır. Daha sonra eğitmen, eşlerin yan yana olması kuralını bozmadan çember şeklinde oturmalarını ister. Gruplar sırayla masallarını anlatır. Burada her katılımcı eş olduğu diğer katılımcının masalını anlatır ve mümkün olduğunca eşinin ifadeleriyle anlatmaya çalışır. Aynı masalı birden fazla grup tercih etse bile kuralı bozmadan anlatırlar. </a:t>
            </a:r>
          </a:p>
          <a:p>
            <a:endParaRPr lang="tr-TR" dirty="0"/>
          </a:p>
        </p:txBody>
      </p:sp>
    </p:spTree>
    <p:extLst>
      <p:ext uri="{BB962C8B-B14F-4D97-AF65-F5344CB8AC3E}">
        <p14:creationId xmlns:p14="http://schemas.microsoft.com/office/powerpoint/2010/main" val="1952232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A2849E3-C234-409E-8977-A639F118209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118188B-9394-4789-8AD3-40B5F3018331}"/>
              </a:ext>
            </a:extLst>
          </p:cNvPr>
          <p:cNvSpPr>
            <a:spLocks noGrp="1"/>
          </p:cNvSpPr>
          <p:nvPr>
            <p:ph idx="1"/>
          </p:nvPr>
        </p:nvSpPr>
        <p:spPr/>
        <p:txBody>
          <a:bodyPr>
            <a:normAutofit fontScale="85000" lnSpcReduction="10000"/>
          </a:bodyPr>
          <a:lstStyle/>
          <a:p>
            <a:r>
              <a:rPr lang="tr-TR" dirty="0"/>
              <a:t>Eğitmen, kurgusal bir metin okur. </a:t>
            </a:r>
            <a:r>
              <a:rPr lang="tr-TR" i="1" dirty="0"/>
              <a:t>(Biz, Buket Çetin’in “Kulaklarıma İnanamıyorum” isimli kitabından bir parça üzerinde çalıştık.)</a:t>
            </a:r>
            <a:r>
              <a:rPr lang="tr-TR" dirty="0"/>
              <a:t> Eğitmen, metindeki karakterin daha iyi anlaşılabilmesi için seçmiş olduğu -karakteri tanıtmaya yönelik- uygun bir parçanın canlandırılmasını ister. Gruplar kendi yorumlarını katarak önce eşzamanlı olarak toplu halde çalışır. İlk aşamada seçilen karakterler katılımcılar kendi tercihiyle canlandırır, daha sonra katılımcılar rol değiştirerek tekrar canlandırır. Toplu çalışmalar oturtulduktan sonra gruplar, -kendi tercihleri olan rol dağılımıyla- sahne gerekmeden bulundukları yerde diğer katılımcılar önünde canlandırırlar. </a:t>
            </a:r>
            <a:r>
              <a:rPr lang="tr-TR" i="1" dirty="0"/>
              <a:t>(Biz, kitapta geçen bir sahnedeki çınar ağacı ve Ozan isimli kahramanın dostluğu üzerine canlandırma çalışmaları yaptık.)</a:t>
            </a:r>
            <a:endParaRPr lang="tr-TR" dirty="0"/>
          </a:p>
          <a:p>
            <a:endParaRPr lang="tr-TR" dirty="0"/>
          </a:p>
        </p:txBody>
      </p:sp>
    </p:spTree>
    <p:extLst>
      <p:ext uri="{BB962C8B-B14F-4D97-AF65-F5344CB8AC3E}">
        <p14:creationId xmlns:p14="http://schemas.microsoft.com/office/powerpoint/2010/main" val="1536481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B291D96-AD44-4A56-B37A-7A408F6B588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1D90BA8-F5A3-4BAA-B711-35B9D7DF5DCC}"/>
              </a:ext>
            </a:extLst>
          </p:cNvPr>
          <p:cNvSpPr>
            <a:spLocks noGrp="1"/>
          </p:cNvSpPr>
          <p:nvPr>
            <p:ph idx="1"/>
          </p:nvPr>
        </p:nvSpPr>
        <p:spPr/>
        <p:txBody>
          <a:bodyPr>
            <a:normAutofit fontScale="70000" lnSpcReduction="20000"/>
          </a:bodyPr>
          <a:lstStyle/>
          <a:p>
            <a:r>
              <a:rPr lang="tr-TR" dirty="0"/>
              <a:t>“Katil Kim” isimli oyunu oynamak üzere katılımcılar sınıf içinde rastgele dolaşmaya başlarlar. (Oyunun diğer adı </a:t>
            </a:r>
            <a:r>
              <a:rPr lang="tr-TR" dirty="0" err="1"/>
              <a:t>Köpekbalığı’dır</a:t>
            </a:r>
            <a:r>
              <a:rPr lang="tr-TR" dirty="0"/>
              <a:t>.) Eğitmen katılımcıları dondurur ve katılımcılar gözlerini kapatırlar. Eğitmen, katılımcılardan birine dokunur ve oyunu başlatır. Dokunduğu katılımcı katil rolünde oynayacaktır. Tüm katılımcılar gözleri açık ve rastgele sınıfın içinde yürümeye başlarlar. Katil, yürüyüş esnasında katılımcılardan biriyle -diğer katılımcıların anlamayacağı biçimde- göz teması kurar ve belirgin biçimde göz kırpar. Katilin göz kırptığı katılımcı birkaç adım attıktan sonra “Ben öldüm” diyerek olduğu yerde diz çökerek kıpırdamadan oturur. Oyunda eğer katil yedi kişiyi öldürmeyi başarırsa oyunu kazanır. Eğer katil yedi kişiyi öldürmeden diğer katılımcılardan biri eğitmenin kulağına şüphelendiği kişinin adını fısıldar ve doğru tahminde bulunursa oyunu katil kaybeder. Katılımcıların üç tahmin hakkı vardır. Oyunun ikinci aşamasında katil sayısı ikiye çıkarılır. </a:t>
            </a:r>
          </a:p>
          <a:p>
            <a:endParaRPr lang="tr-TR" dirty="0"/>
          </a:p>
        </p:txBody>
      </p:sp>
    </p:spTree>
    <p:extLst>
      <p:ext uri="{BB962C8B-B14F-4D97-AF65-F5344CB8AC3E}">
        <p14:creationId xmlns:p14="http://schemas.microsoft.com/office/powerpoint/2010/main" val="3052802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138F50-10D7-4DA4-8D56-DD5C5B060AE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1D4DF1A-8095-4B6E-8BCB-E5B666B46B90}"/>
              </a:ext>
            </a:extLst>
          </p:cNvPr>
          <p:cNvSpPr>
            <a:spLocks noGrp="1"/>
          </p:cNvSpPr>
          <p:nvPr>
            <p:ph idx="1"/>
          </p:nvPr>
        </p:nvSpPr>
        <p:spPr/>
        <p:txBody>
          <a:bodyPr>
            <a:normAutofit fontScale="85000" lnSpcReduction="10000"/>
          </a:bodyPr>
          <a:lstStyle/>
          <a:p>
            <a:r>
              <a:rPr lang="tr-TR" dirty="0"/>
              <a:t>Eğitmen 3. maddede geçen eşlerin tekrar bir araya gelmesini ister.  Eşler yan yana oturması koşuluyla tüm katılımcılar çember şeklinde otururlar. Eğitmen, kurgusal bir metin okur. Olayın düğüm kısmına geldiğinde okumayı bırakır ve gruplardan kurguyu devam ettirmesini ister. </a:t>
            </a:r>
            <a:r>
              <a:rPr lang="tr-TR" i="1" dirty="0"/>
              <a:t>(Biz, Buket Çetin’in “Kulaklarıma İnanamıyorum” isimli kitabından bir parça üzerinde çalıştık.) </a:t>
            </a:r>
            <a:r>
              <a:rPr lang="tr-TR" dirty="0"/>
              <a:t>Gruplar kendi aralarında fikirlerini paylaşarak kurguyu devam ettirir ve olay akışını bir noktaya bağlamaya çalışırlar. Eğitmen, yeterli süreyi verdikten sonra tüm gruplardan kurgunun devamına yönelik kendi kurgularını sırayla anlatmalarını isterler.  </a:t>
            </a:r>
            <a:r>
              <a:rPr lang="tr-TR" i="1" dirty="0"/>
              <a:t>(Bizim çalıştığımız kurguda evrensel bir sorun vurgulandı: Çevre kirliliği ve buna bağlı olarak gelişen sağlık sorunları vb.)</a:t>
            </a:r>
            <a:endParaRPr lang="tr-TR" dirty="0"/>
          </a:p>
          <a:p>
            <a:endParaRPr lang="tr-TR" dirty="0"/>
          </a:p>
        </p:txBody>
      </p:sp>
    </p:spTree>
    <p:extLst>
      <p:ext uri="{BB962C8B-B14F-4D97-AF65-F5344CB8AC3E}">
        <p14:creationId xmlns:p14="http://schemas.microsoft.com/office/powerpoint/2010/main" val="787441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C9271FF-6E5D-47EA-9046-A2968A12EE2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B2D02ED-B6F0-4FC9-9FB1-594AA7F48C87}"/>
              </a:ext>
            </a:extLst>
          </p:cNvPr>
          <p:cNvSpPr>
            <a:spLocks noGrp="1"/>
          </p:cNvSpPr>
          <p:nvPr>
            <p:ph idx="1"/>
          </p:nvPr>
        </p:nvSpPr>
        <p:spPr/>
        <p:txBody>
          <a:bodyPr/>
          <a:lstStyle/>
          <a:p>
            <a:r>
              <a:rPr lang="tr-TR" dirty="0"/>
              <a:t>Eğitmen, ikişerli grupları birleştirerek eşit sayıda katılımcı bulunan yeni gruplar oluşturur. Gruplar kendi masallarını birbiriyle paylaşır ve belirledikleri bir masal üzerinde doğaçlama kurgusu oluşturur. Burada evrensel bir soruna gönderme yapılması istenir. (Örneğin çevre kirliliği, zayıflayan insan ilişkileri, insan hakları vb.) Bu şekilde tekrar yorumlanan ve kurgulanan masallar sahnede canlandırılır. </a:t>
            </a:r>
          </a:p>
          <a:p>
            <a:endParaRPr lang="tr-TR" dirty="0"/>
          </a:p>
        </p:txBody>
      </p:sp>
    </p:spTree>
    <p:extLst>
      <p:ext uri="{BB962C8B-B14F-4D97-AF65-F5344CB8AC3E}">
        <p14:creationId xmlns:p14="http://schemas.microsoft.com/office/powerpoint/2010/main" val="400435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E47F57-144F-4A05-A008-BAF39A2F50F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9EA8A0E-F6A8-47A0-93CC-BAA96983AAAE}"/>
              </a:ext>
            </a:extLst>
          </p:cNvPr>
          <p:cNvSpPr>
            <a:spLocks noGrp="1"/>
          </p:cNvSpPr>
          <p:nvPr>
            <p:ph idx="1"/>
          </p:nvPr>
        </p:nvSpPr>
        <p:spPr/>
        <p:txBody>
          <a:bodyPr/>
          <a:lstStyle/>
          <a:p>
            <a:r>
              <a:rPr lang="tr-TR" dirty="0"/>
              <a:t>Katılımcılar çember şeklinde otururlar. Eğitmen “Çemberdeki Masal” oyununu oynamak üzere masalsı bir giriş cümlesi söyler. Sırası gelen her katılımcı kurgunun uyumunu bozmadan yalnızca bir cümle ekleyerek kurguyu geliştirmeye çalışır. Çemberin sonuna gelindiğinde masalın sonuca bağlanması esası gözetilerek masal bitirilir. Oyun, iki farklı masal kurgulanmak üzere iki tur oynanır. </a:t>
            </a:r>
          </a:p>
          <a:p>
            <a:endParaRPr lang="tr-TR" dirty="0"/>
          </a:p>
        </p:txBody>
      </p:sp>
    </p:spTree>
    <p:extLst>
      <p:ext uri="{BB962C8B-B14F-4D97-AF65-F5344CB8AC3E}">
        <p14:creationId xmlns:p14="http://schemas.microsoft.com/office/powerpoint/2010/main" val="2753299122"/>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759</Words>
  <Application>Microsoft Office PowerPoint</Application>
  <PresentationFormat>Ekran Gösterisi (4:3)</PresentationFormat>
  <Paragraphs>10</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YARATICI DRAMA</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1</cp:revision>
  <dcterms:created xsi:type="dcterms:W3CDTF">2019-04-04T13:13:31Z</dcterms:created>
  <dcterms:modified xsi:type="dcterms:W3CDTF">2019-04-04T13:42:10Z</dcterms:modified>
</cp:coreProperties>
</file>