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8" r:id="rId3"/>
    <p:sldId id="260" r:id="rId4"/>
    <p:sldId id="261" r:id="rId5"/>
    <p:sldId id="262" r:id="rId6"/>
    <p:sldId id="270" r:id="rId7"/>
    <p:sldId id="271" r:id="rId8"/>
    <p:sldId id="272" r:id="rId9"/>
    <p:sldId id="263" r:id="rId10"/>
    <p:sldId id="273" r:id="rId11"/>
    <p:sldId id="264" r:id="rId12"/>
    <p:sldId id="266" r:id="rId13"/>
    <p:sldId id="267" r:id="rId14"/>
    <p:sldId id="275" r:id="rId15"/>
    <p:sldId id="276" r:id="rId16"/>
    <p:sldId id="277" r:id="rId17"/>
    <p:sldId id="278" r:id="rId18"/>
    <p:sldId id="280" r:id="rId19"/>
    <p:sldId id="281" r:id="rId20"/>
    <p:sldId id="282" r:id="rId21"/>
    <p:sldId id="283" r:id="rId22"/>
    <p:sldId id="284" r:id="rId23"/>
    <p:sldId id="279" r:id="rId24"/>
    <p:sldId id="285" r:id="rId25"/>
    <p:sldId id="286" r:id="rId26"/>
    <p:sldId id="287" r:id="rId27"/>
    <p:sldId id="274" r:id="rId28"/>
    <p:sldId id="290" r:id="rId29"/>
    <p:sldId id="291" r:id="rId30"/>
    <p:sldId id="292" r:id="rId31"/>
    <p:sldId id="298" r:id="rId32"/>
    <p:sldId id="293" r:id="rId33"/>
    <p:sldId id="294" r:id="rId34"/>
    <p:sldId id="295" r:id="rId35"/>
    <p:sldId id="296" r:id="rId36"/>
    <p:sldId id="297"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10" autoAdjust="0"/>
    <p:restoredTop sz="94660" autoAdjust="0"/>
  </p:normalViewPr>
  <p:slideViewPr>
    <p:cSldViewPr>
      <p:cViewPr varScale="1">
        <p:scale>
          <a:sx n="87" d="100"/>
          <a:sy n="87"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D0684B-F5A8-40DB-8DEF-D7359E3F48DE}" type="datetimeFigureOut">
              <a:rPr lang="en-US" smtClean="0"/>
              <a:pPr/>
              <a:t>3/20/2017</a:t>
            </a:fld>
            <a:endParaRPr lang="en-US"/>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0D42C-C6F0-40BB-B844-B483A3ABB5A8}" type="slidenum">
              <a:rPr lang="en-US" smtClean="0"/>
              <a:pPr/>
              <a:t>‹#›</a:t>
            </a:fld>
            <a:endParaRPr lang="en-US"/>
          </a:p>
        </p:txBody>
      </p:sp>
    </p:spTree>
    <p:extLst>
      <p:ext uri="{BB962C8B-B14F-4D97-AF65-F5344CB8AC3E}">
        <p14:creationId xmlns:p14="http://schemas.microsoft.com/office/powerpoint/2010/main" val="331128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AD90D42C-C6F0-40BB-B844-B483A3ABB5A8}" type="slidenum">
              <a:rPr lang="en-US" smtClean="0"/>
              <a:pPr/>
              <a:t>14</a:t>
            </a:fld>
            <a:endParaRPr lang="en-US"/>
          </a:p>
        </p:txBody>
      </p:sp>
    </p:spTree>
    <p:extLst>
      <p:ext uri="{BB962C8B-B14F-4D97-AF65-F5344CB8AC3E}">
        <p14:creationId xmlns:p14="http://schemas.microsoft.com/office/powerpoint/2010/main" val="260683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en-US" dirty="0"/>
          </a:p>
        </p:txBody>
      </p:sp>
      <p:sp>
        <p:nvSpPr>
          <p:cNvPr id="4" name="3 Slayt Numarası Yer Tutucusu"/>
          <p:cNvSpPr>
            <a:spLocks noGrp="1"/>
          </p:cNvSpPr>
          <p:nvPr>
            <p:ph type="sldNum" sz="quarter" idx="10"/>
          </p:nvPr>
        </p:nvSpPr>
        <p:spPr/>
        <p:txBody>
          <a:bodyPr/>
          <a:lstStyle/>
          <a:p>
            <a:fld id="{AD90D42C-C6F0-40BB-B844-B483A3ABB5A8}" type="slidenum">
              <a:rPr lang="en-US" smtClean="0"/>
              <a:pPr/>
              <a:t>18</a:t>
            </a:fld>
            <a:endParaRPr lang="en-US"/>
          </a:p>
        </p:txBody>
      </p:sp>
    </p:spTree>
    <p:extLst>
      <p:ext uri="{BB962C8B-B14F-4D97-AF65-F5344CB8AC3E}">
        <p14:creationId xmlns:p14="http://schemas.microsoft.com/office/powerpoint/2010/main" val="1822465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BED28FB-6992-4F79-865B-766FCC3F9915}" type="datetimeFigureOut">
              <a:rPr lang="tr-TR" smtClean="0"/>
              <a:pPr/>
              <a:t>20.03.2017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A4BB802-550A-477F-BD77-2936B0248B9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D28FB-6992-4F79-865B-766FCC3F9915}" type="datetimeFigureOut">
              <a:rPr lang="tr-TR" smtClean="0"/>
              <a:pPr/>
              <a:t>20.03.2017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BB802-550A-477F-BD77-2936B0248B9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agri.ankara.edu.tr/download/logo/webrenkli.jp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upload.wikimedia.org/wikipedia/commons/9/92/Podzol.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Fluvisols" TargetMode="External"/><Relationship Id="rId13" Type="http://schemas.openxmlformats.org/officeDocument/2006/relationships/hyperlink" Target="http://en.wikipedia.org/w/index.php?title=Kastanozems&amp;action=edit&amp;redlink=1" TargetMode="External"/><Relationship Id="rId18" Type="http://schemas.openxmlformats.org/officeDocument/2006/relationships/hyperlink" Target="http://en.wikipedia.org/wiki/Planosols" TargetMode="External"/><Relationship Id="rId26" Type="http://schemas.openxmlformats.org/officeDocument/2006/relationships/hyperlink" Target="http://en.wikipedia.org/wiki/Vertisols" TargetMode="External"/><Relationship Id="rId3" Type="http://schemas.openxmlformats.org/officeDocument/2006/relationships/hyperlink" Target="http://en.wikipedia.org/wiki/Andosols" TargetMode="External"/><Relationship Id="rId21" Type="http://schemas.openxmlformats.org/officeDocument/2006/relationships/hyperlink" Target="http://en.wikipedia.org/wiki/Rankers" TargetMode="External"/><Relationship Id="rId7" Type="http://schemas.openxmlformats.org/officeDocument/2006/relationships/hyperlink" Target="http://en.wikipedia.org/wiki/Ferralsols" TargetMode="External"/><Relationship Id="rId12" Type="http://schemas.openxmlformats.org/officeDocument/2006/relationships/hyperlink" Target="http://en.wikipedia.org/wiki/Histosols" TargetMode="External"/><Relationship Id="rId17" Type="http://schemas.openxmlformats.org/officeDocument/2006/relationships/hyperlink" Target="http://en.wikipedia.org/w/index.php?title=Phaeozems&amp;action=edit&amp;redlink=1" TargetMode="External"/><Relationship Id="rId25" Type="http://schemas.openxmlformats.org/officeDocument/2006/relationships/hyperlink" Target="http://en.wikipedia.org/wiki/Solonetz" TargetMode="External"/><Relationship Id="rId2" Type="http://schemas.openxmlformats.org/officeDocument/2006/relationships/hyperlink" Target="http://en.wikipedia.org/wiki/Acrisols" TargetMode="External"/><Relationship Id="rId16" Type="http://schemas.openxmlformats.org/officeDocument/2006/relationships/hyperlink" Target="http://en.wikipedia.org/w/index.php?title=Nitosols&amp;action=edit&amp;redlink=1" TargetMode="External"/><Relationship Id="rId20" Type="http://schemas.openxmlformats.org/officeDocument/2006/relationships/hyperlink" Target="http://en.wikipedia.org/w/index.php?title=Podzoluvisols&amp;action=edit&amp;redlink=1" TargetMode="External"/><Relationship Id="rId1" Type="http://schemas.openxmlformats.org/officeDocument/2006/relationships/slideLayout" Target="../slideLayouts/slideLayout2.xml"/><Relationship Id="rId6" Type="http://schemas.openxmlformats.org/officeDocument/2006/relationships/hyperlink" Target="http://en.wikipedia.org/wiki/Chernozems" TargetMode="External"/><Relationship Id="rId11" Type="http://schemas.openxmlformats.org/officeDocument/2006/relationships/hyperlink" Target="http://en.wikipedia.org/wiki/Gypsisols" TargetMode="External"/><Relationship Id="rId24" Type="http://schemas.openxmlformats.org/officeDocument/2006/relationships/hyperlink" Target="http://en.wikipedia.org/wiki/Solonchaks" TargetMode="External"/><Relationship Id="rId5" Type="http://schemas.openxmlformats.org/officeDocument/2006/relationships/hyperlink" Target="http://en.wikipedia.org/wiki/Cambisols" TargetMode="External"/><Relationship Id="rId15" Type="http://schemas.openxmlformats.org/officeDocument/2006/relationships/hyperlink" Target="http://en.wikipedia.org/w/index.php?title=Luvisols&amp;action=edit&amp;redlink=1" TargetMode="External"/><Relationship Id="rId23" Type="http://schemas.openxmlformats.org/officeDocument/2006/relationships/hyperlink" Target="http://en.wikipedia.org/wiki/Rendzina" TargetMode="External"/><Relationship Id="rId10" Type="http://schemas.openxmlformats.org/officeDocument/2006/relationships/hyperlink" Target="http://en.wikipedia.org/w/index.php?title=Greyzems&amp;action=edit&amp;redlink=1" TargetMode="External"/><Relationship Id="rId19" Type="http://schemas.openxmlformats.org/officeDocument/2006/relationships/hyperlink" Target="http://en.wikipedia.org/wiki/Podzols" TargetMode="External"/><Relationship Id="rId4" Type="http://schemas.openxmlformats.org/officeDocument/2006/relationships/hyperlink" Target="http://en.wikipedia.org/wiki/Arenosols" TargetMode="External"/><Relationship Id="rId9" Type="http://schemas.openxmlformats.org/officeDocument/2006/relationships/hyperlink" Target="http://en.wikipedia.org/wiki/Gleysols" TargetMode="External"/><Relationship Id="rId14" Type="http://schemas.openxmlformats.org/officeDocument/2006/relationships/hyperlink" Target="http://en.wikipedia.org/wiki/Lithosols" TargetMode="External"/><Relationship Id="rId22" Type="http://schemas.openxmlformats.org/officeDocument/2006/relationships/hyperlink" Target="http://en.wikipedia.org/wiki/Regosols" TargetMode="External"/><Relationship Id="rId27" Type="http://schemas.openxmlformats.org/officeDocument/2006/relationships/hyperlink" Target="http://en.wikipedia.org/w/index.php?title=Yermosols&amp;action=edit&amp;redlink=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hyperlink" Target="http://en.wikipedia.org/wiki/Aluminium" TargetMode="External"/><Relationship Id="rId18" Type="http://schemas.openxmlformats.org/officeDocument/2006/relationships/hyperlink" Target="http://en.wikipedia.org/wiki/Clay_minerals" TargetMode="External"/><Relationship Id="rId26" Type="http://schemas.openxmlformats.org/officeDocument/2006/relationships/hyperlink" Target="http://en.wikipedia.org/wiki/Africa" TargetMode="External"/><Relationship Id="rId39" Type="http://schemas.openxmlformats.org/officeDocument/2006/relationships/hyperlink" Target="http://en.wikipedia.org/wiki/Alfisols" TargetMode="External"/><Relationship Id="rId21" Type="http://schemas.openxmlformats.org/officeDocument/2006/relationships/hyperlink" Target="http://en.wikipedia.org/wiki/FAO_soil_classification" TargetMode="External"/><Relationship Id="rId34" Type="http://schemas.openxmlformats.org/officeDocument/2006/relationships/hyperlink" Target="http://en.wikipedia.org/wiki/Mesozoic" TargetMode="External"/><Relationship Id="rId42" Type="http://schemas.openxmlformats.org/officeDocument/2006/relationships/hyperlink" Target="http://en.wikipedia.org/wiki/Rice" TargetMode="External"/><Relationship Id="rId47" Type="http://schemas.openxmlformats.org/officeDocument/2006/relationships/hyperlink" Target="http://en.wikipedia.org/wiki/Fertilizer" TargetMode="External"/><Relationship Id="rId50" Type="http://schemas.openxmlformats.org/officeDocument/2006/relationships/hyperlink" Target="http://en.wikipedia.org/wiki/Paleosols" TargetMode="External"/><Relationship Id="rId7" Type="http://schemas.openxmlformats.org/officeDocument/2006/relationships/hyperlink" Target="http://en.wikipedia.org/wiki/Weathering" TargetMode="External"/><Relationship Id="rId2" Type="http://schemas.openxmlformats.org/officeDocument/2006/relationships/hyperlink" Target="http://en.wikipedia.org/wiki/USDA_soil_taxonomy" TargetMode="External"/><Relationship Id="rId16" Type="http://schemas.openxmlformats.org/officeDocument/2006/relationships/hyperlink" Target="http://en.wikipedia.org/wiki/Quartz" TargetMode="External"/><Relationship Id="rId29" Type="http://schemas.openxmlformats.org/officeDocument/2006/relationships/hyperlink" Target="http://en.wikipedia.org/wiki/Ironstone" TargetMode="External"/><Relationship Id="rId11" Type="http://schemas.openxmlformats.org/officeDocument/2006/relationships/hyperlink" Target="http://en.wikipedia.org/wiki/Cation_exchange_capacity" TargetMode="External"/><Relationship Id="rId24" Type="http://schemas.openxmlformats.org/officeDocument/2006/relationships/hyperlink" Target="http://en.wikipedia.org/wiki/Climate" TargetMode="External"/><Relationship Id="rId32" Type="http://schemas.openxmlformats.org/officeDocument/2006/relationships/hyperlink" Target="http://en.wikipedia.org/wiki/Oxygen" TargetMode="External"/><Relationship Id="rId37" Type="http://schemas.openxmlformats.org/officeDocument/2006/relationships/hyperlink" Target="http://en.wikipedia.org/wiki/Europe" TargetMode="External"/><Relationship Id="rId40" Type="http://schemas.openxmlformats.org/officeDocument/2006/relationships/hyperlink" Target="http://en.wikipedia.org/wiki/Cocoa_bean" TargetMode="External"/><Relationship Id="rId45" Type="http://schemas.openxmlformats.org/officeDocument/2006/relationships/hyperlink" Target="http://en.wikipedia.org/wiki/Inner_sphere_complex" TargetMode="External"/><Relationship Id="rId5" Type="http://schemas.openxmlformats.org/officeDocument/2006/relationships/hyperlink" Target="http://en.wikipedia.org/wiki/Equator" TargetMode="External"/><Relationship Id="rId15" Type="http://schemas.openxmlformats.org/officeDocument/2006/relationships/hyperlink" Target="http://en.wikipedia.org/wiki/Hydroxide" TargetMode="External"/><Relationship Id="rId23" Type="http://schemas.openxmlformats.org/officeDocument/2006/relationships/hyperlink" Target="http://en.wikipedia.org/wiki/Leaching_(chemical_science)" TargetMode="External"/><Relationship Id="rId28" Type="http://schemas.openxmlformats.org/officeDocument/2006/relationships/hyperlink" Target="http://en.wikipedia.org/wiki/Australia" TargetMode="External"/><Relationship Id="rId36" Type="http://schemas.openxmlformats.org/officeDocument/2006/relationships/hyperlink" Target="http://en.wikipedia.org/wiki/North_America" TargetMode="External"/><Relationship Id="rId49" Type="http://schemas.openxmlformats.org/officeDocument/2006/relationships/hyperlink" Target="http://en.wikipedia.org/wiki/Brazil" TargetMode="External"/><Relationship Id="rId10" Type="http://schemas.openxmlformats.org/officeDocument/2006/relationships/hyperlink" Target="http://en.wikipedia.org/wiki/Minerals" TargetMode="External"/><Relationship Id="rId19" Type="http://schemas.openxmlformats.org/officeDocument/2006/relationships/hyperlink" Target="http://en.wikipedia.org/wiki/Organic_matter" TargetMode="External"/><Relationship Id="rId31" Type="http://schemas.openxmlformats.org/officeDocument/2006/relationships/hyperlink" Target="http://en.wikipedia.org/wiki/Fossil" TargetMode="External"/><Relationship Id="rId44" Type="http://schemas.openxmlformats.org/officeDocument/2006/relationships/hyperlink" Target="http://en.wikipedia.org/wiki/Phosphorus" TargetMode="External"/><Relationship Id="rId4" Type="http://schemas.openxmlformats.org/officeDocument/2006/relationships/hyperlink" Target="http://en.wikipedia.org/wiki/Rain_forest" TargetMode="External"/><Relationship Id="rId9" Type="http://schemas.openxmlformats.org/officeDocument/2006/relationships/hyperlink" Target="http://en.wikipedia.org/wiki/Soil_profile" TargetMode="External"/><Relationship Id="rId14" Type="http://schemas.openxmlformats.org/officeDocument/2006/relationships/hyperlink" Target="http://en.wikipedia.org/wiki/Oxides" TargetMode="External"/><Relationship Id="rId22" Type="http://schemas.openxmlformats.org/officeDocument/2006/relationships/hyperlink" Target="http://en.wikipedia.org/wiki/Acid" TargetMode="External"/><Relationship Id="rId27" Type="http://schemas.openxmlformats.org/officeDocument/2006/relationships/hyperlink" Target="http://en.wikipedia.org/wiki/Craton" TargetMode="External"/><Relationship Id="rId30" Type="http://schemas.openxmlformats.org/officeDocument/2006/relationships/hyperlink" Target="http://en.wikipedia.org/wiki/Orthents" TargetMode="External"/><Relationship Id="rId35" Type="http://schemas.openxmlformats.org/officeDocument/2006/relationships/hyperlink" Target="http://en.wikipedia.org/wiki/Paleocene" TargetMode="External"/><Relationship Id="rId43" Type="http://schemas.openxmlformats.org/officeDocument/2006/relationships/hyperlink" Target="http://en.wikipedia.org/wiki/Cation_exchange" TargetMode="External"/><Relationship Id="rId48" Type="http://schemas.openxmlformats.org/officeDocument/2006/relationships/hyperlink" Target="http://en.wikipedia.org/wiki/Soybeans" TargetMode="External"/><Relationship Id="rId8" Type="http://schemas.openxmlformats.org/officeDocument/2006/relationships/hyperlink" Target="http://en.wikipedia.org/wiki/Pedoturbation" TargetMode="External"/><Relationship Id="rId51" Type="http://schemas.openxmlformats.org/officeDocument/2006/relationships/hyperlink" Target="http://en.wikipedia.org/wiki/Southern_Africa" TargetMode="External"/><Relationship Id="rId3" Type="http://schemas.openxmlformats.org/officeDocument/2006/relationships/hyperlink" Target="http://en.wikipedia.org/wiki/Tropical" TargetMode="External"/><Relationship Id="rId12" Type="http://schemas.openxmlformats.org/officeDocument/2006/relationships/hyperlink" Target="http://en.wikipedia.org/wiki/Iron" TargetMode="External"/><Relationship Id="rId17" Type="http://schemas.openxmlformats.org/officeDocument/2006/relationships/hyperlink" Target="http://en.wikipedia.org/wiki/Kaolin" TargetMode="External"/><Relationship Id="rId25" Type="http://schemas.openxmlformats.org/officeDocument/2006/relationships/hyperlink" Target="http://en.wikipedia.org/wiki/South_America" TargetMode="External"/><Relationship Id="rId33" Type="http://schemas.openxmlformats.org/officeDocument/2006/relationships/hyperlink" Target="http://en.wikipedia.org/wiki/Earth's_atmosphere" TargetMode="External"/><Relationship Id="rId38" Type="http://schemas.openxmlformats.org/officeDocument/2006/relationships/hyperlink" Target="http://en.wikipedia.org/wiki/Ultisols" TargetMode="External"/><Relationship Id="rId46" Type="http://schemas.openxmlformats.org/officeDocument/2006/relationships/hyperlink" Target="http://en.wikipedia.org/wiki/Lime_(mineral)" TargetMode="External"/><Relationship Id="rId20" Type="http://schemas.openxmlformats.org/officeDocument/2006/relationships/hyperlink" Target="http://en.wikipedia.org/wiki/Bauxite" TargetMode="External"/><Relationship Id="rId41" Type="http://schemas.openxmlformats.org/officeDocument/2006/relationships/hyperlink" Target="http://en.wikipedia.org/wiki/Rubber" TargetMode="External"/><Relationship Id="rId1" Type="http://schemas.openxmlformats.org/officeDocument/2006/relationships/slideLayout" Target="../slideLayouts/slideLayout2.xml"/><Relationship Id="rId6" Type="http://schemas.openxmlformats.org/officeDocument/2006/relationships/hyperlink" Target="http://en.wikipedia.org/wiki/Laterite" TargetMode="External"/></Relationships>
</file>

<file path=ppt/slides/_rels/slide34.xml.rels><?xml version="1.0" encoding="UTF-8" standalone="yes"?>
<Relationships xmlns="http://schemas.openxmlformats.org/package/2006/relationships"><Relationship Id="rId13" Type="http://schemas.openxmlformats.org/officeDocument/2006/relationships/hyperlink" Target="http://en.wikipedia.org/wiki/Florida" TargetMode="External"/><Relationship Id="rId18" Type="http://schemas.openxmlformats.org/officeDocument/2006/relationships/hyperlink" Target="http://en.wikipedia.org/wiki/Granite" TargetMode="External"/><Relationship Id="rId26" Type="http://schemas.openxmlformats.org/officeDocument/2006/relationships/hyperlink" Target="http://en.wikipedia.org/wiki/Subsoil" TargetMode="External"/><Relationship Id="rId21" Type="http://schemas.openxmlformats.org/officeDocument/2006/relationships/hyperlink" Target="http://en.wikipedia.org/wiki/Organic_material" TargetMode="External"/><Relationship Id="rId34" Type="http://schemas.openxmlformats.org/officeDocument/2006/relationships/hyperlink" Target="http://en.wikipedia.org/wiki/Podzolization" TargetMode="External"/><Relationship Id="rId7" Type="http://schemas.openxmlformats.org/officeDocument/2006/relationships/hyperlink" Target="http://en.wikipedia.org/wiki/Heathland" TargetMode="External"/><Relationship Id="rId12" Type="http://schemas.openxmlformats.org/officeDocument/2006/relationships/hyperlink" Target="http://en.wikipedia.org/wiki/Russia" TargetMode="External"/><Relationship Id="rId17" Type="http://schemas.openxmlformats.org/officeDocument/2006/relationships/hyperlink" Target="http://en.wikipedia.org/wiki/Fertilizer" TargetMode="External"/><Relationship Id="rId25" Type="http://schemas.openxmlformats.org/officeDocument/2006/relationships/hyperlink" Target="http://en.wiktionary.org/wiki/eluviation" TargetMode="External"/><Relationship Id="rId33" Type="http://schemas.openxmlformats.org/officeDocument/2006/relationships/hyperlink" Target="http://en.wikipedia.org/w/index.php?title=Placic_horizon&amp;action=edit&amp;redlink=1" TargetMode="External"/><Relationship Id="rId38" Type="http://schemas.openxmlformats.org/officeDocument/2006/relationships/hyperlink" Target="http://en.wikipedia.org/wiki/Sesquioxide" TargetMode="External"/><Relationship Id="rId2" Type="http://schemas.openxmlformats.org/officeDocument/2006/relationships/hyperlink" Target="http://en.wikipedia.org/wiki/Soil_science" TargetMode="External"/><Relationship Id="rId16" Type="http://schemas.openxmlformats.org/officeDocument/2006/relationships/hyperlink" Target="http://en.wikipedia.org/wiki/Agricultural_lime" TargetMode="External"/><Relationship Id="rId20" Type="http://schemas.openxmlformats.org/officeDocument/2006/relationships/hyperlink" Target="http://en.wikipedia.org/wiki/Quartz" TargetMode="External"/><Relationship Id="rId29" Type="http://schemas.openxmlformats.org/officeDocument/2006/relationships/hyperlink" Target="http://en.wikipedia.org/wiki/Clay" TargetMode="External"/><Relationship Id="rId1" Type="http://schemas.openxmlformats.org/officeDocument/2006/relationships/slideLayout" Target="../slideLayouts/slideLayout2.xml"/><Relationship Id="rId6" Type="http://schemas.openxmlformats.org/officeDocument/2006/relationships/hyperlink" Target="http://en.wikipedia.org/wiki/Eucalypt" TargetMode="External"/><Relationship Id="rId11" Type="http://schemas.openxmlformats.org/officeDocument/2006/relationships/hyperlink" Target="http://en.wikipedia.org/wiki/Ontario" TargetMode="External"/><Relationship Id="rId24" Type="http://schemas.openxmlformats.org/officeDocument/2006/relationships/hyperlink" Target="http://en.wikipedia.org/wiki/Topsoil" TargetMode="External"/><Relationship Id="rId32" Type="http://schemas.openxmlformats.org/officeDocument/2006/relationships/hyperlink" Target="http://en.wikipedia.org/wiki/Illuvial" TargetMode="External"/><Relationship Id="rId37" Type="http://schemas.openxmlformats.org/officeDocument/2006/relationships/hyperlink" Target="http://en.wikipedia.org/wiki/Humus" TargetMode="External"/><Relationship Id="rId5" Type="http://schemas.openxmlformats.org/officeDocument/2006/relationships/hyperlink" Target="http://en.wikipedia.org/wiki/Boreal_forest" TargetMode="External"/><Relationship Id="rId15" Type="http://schemas.openxmlformats.org/officeDocument/2006/relationships/hyperlink" Target="http://en.wikipedia.org/wiki/Loam" TargetMode="External"/><Relationship Id="rId23" Type="http://schemas.openxmlformats.org/officeDocument/2006/relationships/hyperlink" Target="http://en.wikipedia.org/wiki/Soil_profile" TargetMode="External"/><Relationship Id="rId28" Type="http://schemas.openxmlformats.org/officeDocument/2006/relationships/hyperlink" Target="http://en.wikipedia.org/wiki/Translocation" TargetMode="External"/><Relationship Id="rId36" Type="http://schemas.openxmlformats.org/officeDocument/2006/relationships/hyperlink" Target="http://en.wikipedia.org/wiki/Horizon_soil" TargetMode="External"/><Relationship Id="rId10" Type="http://schemas.openxmlformats.org/officeDocument/2006/relationships/hyperlink" Target="http://en.wikipedia.org/wiki/Soil_horizon" TargetMode="External"/><Relationship Id="rId19" Type="http://schemas.openxmlformats.org/officeDocument/2006/relationships/hyperlink" Target="http://en.wikipedia.org/wiki/Sandstone" TargetMode="External"/><Relationship Id="rId31" Type="http://schemas.openxmlformats.org/officeDocument/2006/relationships/hyperlink" Target="http://en.wikipedia.org/w/index.php?title=Spodic&amp;action=edit&amp;redlink=1" TargetMode="External"/><Relationship Id="rId4" Type="http://schemas.openxmlformats.org/officeDocument/2006/relationships/hyperlink" Target="http://en.wikipedia.org/wiki/Coniferous" TargetMode="External"/><Relationship Id="rId9" Type="http://schemas.openxmlformats.org/officeDocument/2006/relationships/hyperlink" Target="http://en.wikipedia.org/wiki/Russian_language" TargetMode="External"/><Relationship Id="rId14" Type="http://schemas.openxmlformats.org/officeDocument/2006/relationships/hyperlink" Target="http://en.wikipedia.org/wiki/Agriculture" TargetMode="External"/><Relationship Id="rId22" Type="http://schemas.openxmlformats.org/officeDocument/2006/relationships/hyperlink" Target="http://en.wikipedia.org/wiki/Decomposition" TargetMode="External"/><Relationship Id="rId27" Type="http://schemas.openxmlformats.org/officeDocument/2006/relationships/hyperlink" Target="http://en.wikipedia.org/wiki/Parent_material" TargetMode="External"/><Relationship Id="rId30" Type="http://schemas.openxmlformats.org/officeDocument/2006/relationships/hyperlink" Target="http://en.wikipedia.org/wiki/Humic_acids" TargetMode="External"/><Relationship Id="rId35" Type="http://schemas.openxmlformats.org/officeDocument/2006/relationships/hyperlink" Target="http://en.wikipedia.org/wiki/Leaching_(pedology)" TargetMode="External"/><Relationship Id="rId8" Type="http://schemas.openxmlformats.org/officeDocument/2006/relationships/hyperlink" Target="http://en.wikipedia.org/wiki/Australia" TargetMode="External"/><Relationship Id="rId3" Type="http://schemas.openxmlformats.org/officeDocument/2006/relationships/hyperlink" Target="http://en.wikipedia.org/wiki/Soils" TargetMode="External"/></Relationships>
</file>

<file path=ppt/slides/_rels/slide35.xml.rels><?xml version="1.0" encoding="UTF-8" standalone="yes"?>
<Relationships xmlns="http://schemas.openxmlformats.org/package/2006/relationships"><Relationship Id="rId13" Type="http://schemas.openxmlformats.org/officeDocument/2006/relationships/hyperlink" Target="http://en.wikipedia.org/wiki/Calcium" TargetMode="External"/><Relationship Id="rId18" Type="http://schemas.openxmlformats.org/officeDocument/2006/relationships/hyperlink" Target="http://en.wikipedia.org/wiki/Alfisols" TargetMode="External"/><Relationship Id="rId26" Type="http://schemas.openxmlformats.org/officeDocument/2006/relationships/hyperlink" Target="http://en.wikipedia.org/wiki/Fossil" TargetMode="External"/><Relationship Id="rId3" Type="http://schemas.openxmlformats.org/officeDocument/2006/relationships/hyperlink" Target="http://en.wikipedia.org/wiki/USDA_soil_taxonomy" TargetMode="External"/><Relationship Id="rId21" Type="http://schemas.openxmlformats.org/officeDocument/2006/relationships/hyperlink" Target="http://en.wikipedia.org/wiki/Bearing_capacity" TargetMode="External"/><Relationship Id="rId34" Type="http://schemas.openxmlformats.org/officeDocument/2006/relationships/hyperlink" Target="http://en.wikipedia.org/w/index.php?title=Ultisols&amp;action=edit&amp;section=1" TargetMode="External"/><Relationship Id="rId7" Type="http://schemas.openxmlformats.org/officeDocument/2006/relationships/hyperlink" Target="http://en.wikipedia.org/wiki/Weathering" TargetMode="External"/><Relationship Id="rId12" Type="http://schemas.openxmlformats.org/officeDocument/2006/relationships/hyperlink" Target="http://en.wikipedia.org/wiki/Nutrients" TargetMode="External"/><Relationship Id="rId17" Type="http://schemas.openxmlformats.org/officeDocument/2006/relationships/hyperlink" Target="http://en.wikipedia.org/wiki/Superphosphate" TargetMode="External"/><Relationship Id="rId25" Type="http://schemas.openxmlformats.org/officeDocument/2006/relationships/hyperlink" Target="http://en.wikipedia.org/wiki/Southeast_Asia" TargetMode="External"/><Relationship Id="rId33" Type="http://schemas.openxmlformats.org/officeDocument/2006/relationships/hyperlink" Target="http://en.wikipedia.org/wiki/Tertiary" TargetMode="External"/><Relationship Id="rId2" Type="http://schemas.openxmlformats.org/officeDocument/2006/relationships/hyperlink" Target="http://en.wikipedia.org/wiki/American_South" TargetMode="External"/><Relationship Id="rId16" Type="http://schemas.openxmlformats.org/officeDocument/2006/relationships/hyperlink" Target="http://en.wikipedia.org/wiki/Fertilizer" TargetMode="External"/><Relationship Id="rId20" Type="http://schemas.openxmlformats.org/officeDocument/2006/relationships/hyperlink" Target="http://en.wikipedia.org/wiki/Kaolinite" TargetMode="External"/><Relationship Id="rId29" Type="http://schemas.openxmlformats.org/officeDocument/2006/relationships/hyperlink" Target="http://en.wikipedia.org/wiki/Interglacial" TargetMode="External"/><Relationship Id="rId1" Type="http://schemas.openxmlformats.org/officeDocument/2006/relationships/slideLayout" Target="../slideLayouts/slideLayout2.xml"/><Relationship Id="rId6" Type="http://schemas.openxmlformats.org/officeDocument/2006/relationships/hyperlink" Target="http://en.wikipedia.org/wiki/FAO_soil_classification" TargetMode="External"/><Relationship Id="rId11" Type="http://schemas.openxmlformats.org/officeDocument/2006/relationships/hyperlink" Target="http://en.wikipedia.org/wiki/Iron_oxide" TargetMode="External"/><Relationship Id="rId24" Type="http://schemas.openxmlformats.org/officeDocument/2006/relationships/hyperlink" Target="http://en.wikipedia.org/wiki/China" TargetMode="External"/><Relationship Id="rId32" Type="http://schemas.openxmlformats.org/officeDocument/2006/relationships/hyperlink" Target="http://en.wikipedia.org/wiki/Mesozoic" TargetMode="External"/><Relationship Id="rId5" Type="http://schemas.openxmlformats.org/officeDocument/2006/relationships/hyperlink" Target="http://en.wikipedia.org/wiki/Base_(chemistry)" TargetMode="External"/><Relationship Id="rId15" Type="http://schemas.openxmlformats.org/officeDocument/2006/relationships/hyperlink" Target="http://en.wikipedia.org/wiki/Agricultural_lime" TargetMode="External"/><Relationship Id="rId23" Type="http://schemas.openxmlformats.org/officeDocument/2006/relationships/hyperlink" Target="http://en.wikipedia.org/wiki/Cecil_(soil)" TargetMode="External"/><Relationship Id="rId28" Type="http://schemas.openxmlformats.org/officeDocument/2006/relationships/hyperlink" Target="http://en.wikipedia.org/wiki/Pleistocene" TargetMode="External"/><Relationship Id="rId10" Type="http://schemas.openxmlformats.org/officeDocument/2006/relationships/hyperlink" Target="http://en.wikipedia.org/wiki/Soil_pH" TargetMode="External"/><Relationship Id="rId19" Type="http://schemas.openxmlformats.org/officeDocument/2006/relationships/hyperlink" Target="http://en.wikipedia.org/wiki/Mollisols" TargetMode="External"/><Relationship Id="rId31" Type="http://schemas.openxmlformats.org/officeDocument/2006/relationships/hyperlink" Target="http://en.wikipedia.org/wiki/Miocene" TargetMode="External"/><Relationship Id="rId4" Type="http://schemas.openxmlformats.org/officeDocument/2006/relationships/hyperlink" Target="http://en.wikipedia.org/wiki/Calcareous" TargetMode="External"/><Relationship Id="rId9" Type="http://schemas.openxmlformats.org/officeDocument/2006/relationships/hyperlink" Target="http://en.wikipedia.org/wiki/Acid" TargetMode="External"/><Relationship Id="rId14" Type="http://schemas.openxmlformats.org/officeDocument/2006/relationships/hyperlink" Target="http://en.wikipedia.org/wiki/Potassium" TargetMode="External"/><Relationship Id="rId22" Type="http://schemas.openxmlformats.org/officeDocument/2006/relationships/hyperlink" Target="http://en.wikipedia.org/wiki/Shrink-swell_capacity" TargetMode="External"/><Relationship Id="rId27" Type="http://schemas.openxmlformats.org/officeDocument/2006/relationships/hyperlink" Target="http://en.wikipedia.org/wiki/North_America" TargetMode="External"/><Relationship Id="rId30" Type="http://schemas.openxmlformats.org/officeDocument/2006/relationships/hyperlink" Target="http://en.wikipedia.org/wiki/Carboniferous" TargetMode="External"/><Relationship Id="rId8" Type="http://schemas.openxmlformats.org/officeDocument/2006/relationships/hyperlink" Target="http://en.wikipedia.org/wiki/Glaciation" TargetMode="External"/></Relationships>
</file>

<file path=ppt/slides/_rels/slide36.xml.rels><?xml version="1.0" encoding="UTF-8" standalone="yes"?>
<Relationships xmlns="http://schemas.openxmlformats.org/package/2006/relationships"><Relationship Id="rId13" Type="http://schemas.openxmlformats.org/officeDocument/2006/relationships/hyperlink" Target="http://en.wikipedia.org/wiki/Australia" TargetMode="External"/><Relationship Id="rId18" Type="http://schemas.openxmlformats.org/officeDocument/2006/relationships/hyperlink" Target="http://en.wikipedia.org/wiki/Sudan" TargetMode="External"/><Relationship Id="rId26" Type="http://schemas.openxmlformats.org/officeDocument/2006/relationships/hyperlink" Target="http://en.wikipedia.org/wiki/Thrace" TargetMode="External"/><Relationship Id="rId39" Type="http://schemas.openxmlformats.org/officeDocument/2006/relationships/hyperlink" Target="http://en.wikipedia.org/wiki/Phosphorus" TargetMode="External"/><Relationship Id="rId21" Type="http://schemas.openxmlformats.org/officeDocument/2006/relationships/hyperlink" Target="http://en.wikipedia.org/wiki/Chad" TargetMode="External"/><Relationship Id="rId34" Type="http://schemas.openxmlformats.org/officeDocument/2006/relationships/hyperlink" Target="http://en.wikipedia.org/wiki/Irrigation" TargetMode="External"/><Relationship Id="rId42" Type="http://schemas.openxmlformats.org/officeDocument/2006/relationships/hyperlink" Target="http://en.wikipedia.org/wiki/Mississippi" TargetMode="External"/><Relationship Id="rId7" Type="http://schemas.openxmlformats.org/officeDocument/2006/relationships/hyperlink" Target="http://en.wikipedia.org/wiki/B_horizon" TargetMode="External"/><Relationship Id="rId2" Type="http://schemas.openxmlformats.org/officeDocument/2006/relationships/hyperlink" Target="http://en.wikipedia.org/wiki/FAO" TargetMode="External"/><Relationship Id="rId16" Type="http://schemas.openxmlformats.org/officeDocument/2006/relationships/hyperlink" Target="http://en.wikipedia.org/wiki/New_South_Wales" TargetMode="External"/><Relationship Id="rId20" Type="http://schemas.openxmlformats.org/officeDocument/2006/relationships/hyperlink" Target="http://en.wikipedia.org/wiki/Kenya" TargetMode="External"/><Relationship Id="rId29" Type="http://schemas.openxmlformats.org/officeDocument/2006/relationships/hyperlink" Target="http://en.wikipedia.org/wiki/Savanna" TargetMode="External"/><Relationship Id="rId41" Type="http://schemas.openxmlformats.org/officeDocument/2006/relationships/hyperlink" Target="http://en.wikipedia.org/wiki/Argentina" TargetMode="External"/><Relationship Id="rId1" Type="http://schemas.openxmlformats.org/officeDocument/2006/relationships/slideLayout" Target="../slideLayouts/slideLayout2.xml"/><Relationship Id="rId6" Type="http://schemas.openxmlformats.org/officeDocument/2006/relationships/hyperlink" Target="http://en.wikipedia.org/wiki/A_horizon" TargetMode="External"/><Relationship Id="rId11" Type="http://schemas.openxmlformats.org/officeDocument/2006/relationships/hyperlink" Target="http://en.wikipedia.org/wiki/Droughts" TargetMode="External"/><Relationship Id="rId24" Type="http://schemas.openxmlformats.org/officeDocument/2006/relationships/hyperlink" Target="http://en.wikipedia.org/wiki/Mexico" TargetMode="External"/><Relationship Id="rId32" Type="http://schemas.openxmlformats.org/officeDocument/2006/relationships/hyperlink" Target="http://en.wikipedia.org/wiki/Cattle" TargetMode="External"/><Relationship Id="rId37" Type="http://schemas.openxmlformats.org/officeDocument/2006/relationships/hyperlink" Target="http://en.wikipedia.org/wiki/Sorghum" TargetMode="External"/><Relationship Id="rId40" Type="http://schemas.openxmlformats.org/officeDocument/2006/relationships/hyperlink" Target="http://en.wikipedia.org/wiki/Uruguay" TargetMode="External"/><Relationship Id="rId5" Type="http://schemas.openxmlformats.org/officeDocument/2006/relationships/hyperlink" Target="http://en.wikipedia.org/wiki/Montmorillonite" TargetMode="External"/><Relationship Id="rId15" Type="http://schemas.openxmlformats.org/officeDocument/2006/relationships/hyperlink" Target="http://en.wikipedia.org/wiki/Queensland" TargetMode="External"/><Relationship Id="rId23" Type="http://schemas.openxmlformats.org/officeDocument/2006/relationships/hyperlink" Target="http://en.wikipedia.org/wiki/Texas" TargetMode="External"/><Relationship Id="rId28" Type="http://schemas.openxmlformats.org/officeDocument/2006/relationships/hyperlink" Target="http://en.wikipedia.org/wiki/Grassland" TargetMode="External"/><Relationship Id="rId36" Type="http://schemas.openxmlformats.org/officeDocument/2006/relationships/hyperlink" Target="http://en.wikipedia.org/wiki/Wheat" TargetMode="External"/><Relationship Id="rId10" Type="http://schemas.openxmlformats.org/officeDocument/2006/relationships/hyperlink" Target="http://en.wikipedia.org/wiki/Basalt" TargetMode="External"/><Relationship Id="rId19" Type="http://schemas.openxmlformats.org/officeDocument/2006/relationships/hyperlink" Target="http://en.wikipedia.org/wiki/Ethiopia" TargetMode="External"/><Relationship Id="rId31" Type="http://schemas.openxmlformats.org/officeDocument/2006/relationships/hyperlink" Target="http://en.wikipedia.org/wiki/Forest" TargetMode="External"/><Relationship Id="rId4" Type="http://schemas.openxmlformats.org/officeDocument/2006/relationships/hyperlink" Target="http://en.wikipedia.org/wiki/Expansive_clay" TargetMode="External"/><Relationship Id="rId9" Type="http://schemas.openxmlformats.org/officeDocument/2006/relationships/hyperlink" Target="http://en.wikipedia.org/wiki/Base_(chemistry)" TargetMode="External"/><Relationship Id="rId14" Type="http://schemas.openxmlformats.org/officeDocument/2006/relationships/hyperlink" Target="http://en.wikipedia.org/wiki/Equator" TargetMode="External"/><Relationship Id="rId22" Type="http://schemas.openxmlformats.org/officeDocument/2006/relationships/hyperlink" Target="http://en.wikipedia.org/wiki/Parana_River" TargetMode="External"/><Relationship Id="rId27" Type="http://schemas.openxmlformats.org/officeDocument/2006/relationships/hyperlink" Target="http://en.wikipedia.org/wiki/China" TargetMode="External"/><Relationship Id="rId30" Type="http://schemas.openxmlformats.org/officeDocument/2006/relationships/hyperlink" Target="http://en.wikipedia.org/wiki/Woodland" TargetMode="External"/><Relationship Id="rId35" Type="http://schemas.openxmlformats.org/officeDocument/2006/relationships/hyperlink" Target="http://en.wikipedia.org/wiki/Cotton" TargetMode="External"/><Relationship Id="rId43" Type="http://schemas.openxmlformats.org/officeDocument/2006/relationships/hyperlink" Target="http://en.wikipedia.org/wiki/Alabama" TargetMode="External"/><Relationship Id="rId8" Type="http://schemas.openxmlformats.org/officeDocument/2006/relationships/hyperlink" Target="http://en.wikipedia.org/wiki/Gilgai" TargetMode="External"/><Relationship Id="rId3" Type="http://schemas.openxmlformats.org/officeDocument/2006/relationships/hyperlink" Target="http://en.wikipedia.org/wiki/USA_soil_taxonomy" TargetMode="External"/><Relationship Id="rId12" Type="http://schemas.openxmlformats.org/officeDocument/2006/relationships/hyperlink" Target="http://en.wikipedia.org/wiki/Floods" TargetMode="External"/><Relationship Id="rId17" Type="http://schemas.openxmlformats.org/officeDocument/2006/relationships/hyperlink" Target="http://en.wikipedia.org/wiki/Deccan_Plateau" TargetMode="External"/><Relationship Id="rId25" Type="http://schemas.openxmlformats.org/officeDocument/2006/relationships/hyperlink" Target="http://en.wikipedia.org/wiki/Nigeria" TargetMode="External"/><Relationship Id="rId33" Type="http://schemas.openxmlformats.org/officeDocument/2006/relationships/hyperlink" Target="http://en.wikipedia.org/wiki/Sheep" TargetMode="External"/><Relationship Id="rId38" Type="http://schemas.openxmlformats.org/officeDocument/2006/relationships/hyperlink" Target="http://en.wikipedia.org/wiki/Ric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Toprakların Sınıflandırılması</a:t>
            </a:r>
            <a:endParaRPr lang="tr-TR" dirty="0"/>
          </a:p>
        </p:txBody>
      </p:sp>
      <p:sp>
        <p:nvSpPr>
          <p:cNvPr id="3" name="2 Alt Başlık"/>
          <p:cNvSpPr>
            <a:spLocks noGrp="1"/>
          </p:cNvSpPr>
          <p:nvPr>
            <p:ph type="subTitle" idx="1"/>
          </p:nvPr>
        </p:nvSpPr>
        <p:spPr>
          <a:xfrm>
            <a:off x="1331640" y="4293096"/>
            <a:ext cx="6400800" cy="1752600"/>
          </a:xfrm>
        </p:spPr>
        <p:txBody>
          <a:bodyPr>
            <a:normAutofit/>
          </a:bodyPr>
          <a:lstStyle/>
          <a:p>
            <a:r>
              <a:rPr lang="tr-TR" dirty="0" smtClean="0"/>
              <a:t>TOPRAK BİLGİSİ DERSİ </a:t>
            </a:r>
          </a:p>
          <a:p>
            <a:r>
              <a:rPr lang="tr-TR" dirty="0" err="1" smtClean="0"/>
              <a:t>Prof.Dr</a:t>
            </a:r>
            <a:r>
              <a:rPr lang="tr-TR" dirty="0" smtClean="0"/>
              <a:t>. Hasan Sabri </a:t>
            </a:r>
            <a:r>
              <a:rPr lang="tr-TR" dirty="0" err="1" smtClean="0"/>
              <a:t>Öztürk</a:t>
            </a:r>
            <a:endParaRPr lang="tr-TR" dirty="0" smtClean="0"/>
          </a:p>
          <a:p>
            <a:r>
              <a:rPr lang="tr-TR" dirty="0" err="1" smtClean="0"/>
              <a:t>hozturk</a:t>
            </a:r>
            <a:r>
              <a:rPr lang="tr-TR" dirty="0" smtClean="0"/>
              <a:t>@</a:t>
            </a:r>
            <a:r>
              <a:rPr lang="tr-TR" dirty="0" err="1" smtClean="0"/>
              <a:t>agri</a:t>
            </a:r>
            <a:r>
              <a:rPr lang="tr-TR" dirty="0" smtClean="0"/>
              <a:t>.</a:t>
            </a:r>
            <a:r>
              <a:rPr lang="tr-TR" dirty="0" err="1" smtClean="0"/>
              <a:t>ankara</a:t>
            </a:r>
            <a:r>
              <a:rPr lang="tr-TR" dirty="0" smtClean="0"/>
              <a:t>.edu.tr</a:t>
            </a:r>
          </a:p>
          <a:p>
            <a:endParaRPr lang="tr-TR" dirty="0"/>
          </a:p>
        </p:txBody>
      </p:sp>
      <p:pic>
        <p:nvPicPr>
          <p:cNvPr id="4" name="Picture 11" descr="renkli">
            <a:hlinkClick r:id="rId2"/>
          </p:cNvPr>
          <p:cNvPicPr>
            <a:picLocks noChangeAspect="1" noChangeArrowheads="1"/>
          </p:cNvPicPr>
          <p:nvPr/>
        </p:nvPicPr>
        <p:blipFill>
          <a:blip r:embed="rId3" cstate="print"/>
          <a:srcRect/>
          <a:stretch>
            <a:fillRect/>
          </a:stretch>
        </p:blipFill>
        <p:spPr bwMode="auto">
          <a:xfrm>
            <a:off x="7596336" y="332656"/>
            <a:ext cx="1219200" cy="1219200"/>
          </a:xfrm>
          <a:prstGeom prst="rect">
            <a:avLst/>
          </a:prstGeom>
          <a:noFill/>
        </p:spPr>
      </p:pic>
      <p:pic>
        <p:nvPicPr>
          <p:cNvPr id="5" name="Picture 5" descr="amblem"/>
          <p:cNvPicPr>
            <a:picLocks noChangeAspect="1" noChangeArrowheads="1"/>
          </p:cNvPicPr>
          <p:nvPr/>
        </p:nvPicPr>
        <p:blipFill>
          <a:blip r:embed="rId4" cstate="print"/>
          <a:srcRect/>
          <a:stretch>
            <a:fillRect/>
          </a:stretch>
        </p:blipFill>
        <p:spPr bwMode="auto">
          <a:xfrm>
            <a:off x="323528" y="260648"/>
            <a:ext cx="1295400" cy="1295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Vertisoller</a:t>
            </a:r>
            <a:endParaRPr lang="tr-TR" dirty="0"/>
          </a:p>
        </p:txBody>
      </p:sp>
      <p:sp>
        <p:nvSpPr>
          <p:cNvPr id="3" name="2 İçerik Yer Tutucusu"/>
          <p:cNvSpPr>
            <a:spLocks noGrp="1"/>
          </p:cNvSpPr>
          <p:nvPr>
            <p:ph idx="1"/>
          </p:nvPr>
        </p:nvSpPr>
        <p:spPr>
          <a:xfrm>
            <a:off x="457200" y="1285860"/>
            <a:ext cx="5472122" cy="4840303"/>
          </a:xfrm>
        </p:spPr>
        <p:txBody>
          <a:bodyPr>
            <a:normAutofit/>
          </a:bodyPr>
          <a:lstStyle/>
          <a:p>
            <a:r>
              <a:rPr lang="tr-TR" dirty="0" smtClean="0"/>
              <a:t>Tüm </a:t>
            </a:r>
            <a:r>
              <a:rPr lang="tr-TR" dirty="0" err="1" smtClean="0"/>
              <a:t>horizonları</a:t>
            </a:r>
            <a:r>
              <a:rPr lang="tr-TR" dirty="0" smtClean="0"/>
              <a:t> killidir</a:t>
            </a:r>
          </a:p>
          <a:p>
            <a:r>
              <a:rPr lang="tr-TR" dirty="0" smtClean="0"/>
              <a:t>Yıkanma ve birikme </a:t>
            </a:r>
            <a:r>
              <a:rPr lang="tr-TR" dirty="0" err="1" smtClean="0"/>
              <a:t>horizonları</a:t>
            </a:r>
            <a:r>
              <a:rPr lang="tr-TR" dirty="0" smtClean="0"/>
              <a:t> yoktur</a:t>
            </a:r>
          </a:p>
          <a:p>
            <a:r>
              <a:rPr lang="tr-TR" dirty="0" smtClean="0"/>
              <a:t>Blok strüktür başattır</a:t>
            </a:r>
          </a:p>
          <a:p>
            <a:r>
              <a:rPr lang="tr-TR" dirty="0" err="1" smtClean="0"/>
              <a:t>Montrorillonit</a:t>
            </a:r>
            <a:r>
              <a:rPr lang="tr-TR" dirty="0" smtClean="0"/>
              <a:t> tipi (2:1) şişebilen kil hakimdir</a:t>
            </a:r>
          </a:p>
          <a:p>
            <a:r>
              <a:rPr lang="tr-TR" dirty="0" smtClean="0"/>
              <a:t>Siyah, koyu gri renklidir</a:t>
            </a:r>
          </a:p>
          <a:p>
            <a:r>
              <a:rPr lang="tr-TR" dirty="0" smtClean="0"/>
              <a:t>Genç topraklardır</a:t>
            </a:r>
            <a:endParaRPr lang="tr-TR" dirty="0"/>
          </a:p>
        </p:txBody>
      </p:sp>
      <p:pic>
        <p:nvPicPr>
          <p:cNvPr id="30724" name="Picture 4" descr="http://soils.usda.gov/technical/classification/orders/images/vertisol.jpg"/>
          <p:cNvPicPr>
            <a:picLocks noChangeAspect="1" noChangeArrowheads="1"/>
          </p:cNvPicPr>
          <p:nvPr/>
        </p:nvPicPr>
        <p:blipFill>
          <a:blip r:embed="rId2" cstate="print"/>
          <a:srcRect/>
          <a:stretch>
            <a:fillRect/>
          </a:stretch>
        </p:blipFill>
        <p:spPr bwMode="auto">
          <a:xfrm>
            <a:off x="6072198" y="1000108"/>
            <a:ext cx="2784085" cy="54229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AZONAL TOPRAKLAR ORDOSU</a:t>
            </a:r>
            <a:endParaRPr lang="tr-TR" dirty="0"/>
          </a:p>
        </p:txBody>
      </p:sp>
      <p:sp>
        <p:nvSpPr>
          <p:cNvPr id="3" name="2 İçerik Yer Tutucusu"/>
          <p:cNvSpPr>
            <a:spLocks noGrp="1"/>
          </p:cNvSpPr>
          <p:nvPr>
            <p:ph idx="1"/>
          </p:nvPr>
        </p:nvSpPr>
        <p:spPr>
          <a:xfrm>
            <a:off x="457200" y="1600200"/>
            <a:ext cx="5900750" cy="4525963"/>
          </a:xfrm>
        </p:spPr>
        <p:txBody>
          <a:bodyPr/>
          <a:lstStyle/>
          <a:p>
            <a:r>
              <a:rPr lang="tr-TR" dirty="0" smtClean="0"/>
              <a:t>Taşlı olgunlaşmamış topraklar (</a:t>
            </a:r>
            <a:r>
              <a:rPr lang="tr-TR" dirty="0" err="1" smtClean="0"/>
              <a:t>lithosol</a:t>
            </a:r>
            <a:r>
              <a:rPr lang="tr-TR" dirty="0" smtClean="0"/>
              <a:t>)</a:t>
            </a:r>
          </a:p>
          <a:p>
            <a:r>
              <a:rPr lang="tr-TR" dirty="0" smtClean="0"/>
              <a:t>Taşsız olgunlaşmamış topraklar (</a:t>
            </a:r>
            <a:r>
              <a:rPr lang="tr-TR" dirty="0" err="1" smtClean="0"/>
              <a:t>Regasol</a:t>
            </a:r>
            <a:r>
              <a:rPr lang="tr-TR" dirty="0" smtClean="0"/>
              <a:t>)</a:t>
            </a:r>
          </a:p>
          <a:p>
            <a:r>
              <a:rPr lang="tr-TR" dirty="0" smtClean="0"/>
              <a:t>Silisli Kayalar üzerinde oluşan olgunlaşmamış topraklar (</a:t>
            </a:r>
            <a:r>
              <a:rPr lang="tr-TR" dirty="0" err="1" smtClean="0"/>
              <a:t>Ranker</a:t>
            </a:r>
            <a:r>
              <a:rPr lang="tr-TR" dirty="0" smtClean="0"/>
              <a:t>)</a:t>
            </a:r>
          </a:p>
          <a:p>
            <a:r>
              <a:rPr lang="tr-TR" dirty="0" err="1" smtClean="0"/>
              <a:t>Alüviyal</a:t>
            </a:r>
            <a:r>
              <a:rPr lang="tr-TR" dirty="0" smtClean="0"/>
              <a:t> topraklar</a:t>
            </a:r>
            <a:endParaRPr lang="tr-TR" dirty="0"/>
          </a:p>
        </p:txBody>
      </p:sp>
      <p:pic>
        <p:nvPicPr>
          <p:cNvPr id="7170" name="Picture 2" descr="http://sis.agr.gc.ca/cansis/taxa/genesis/pmdep/alluvial_bcs.jpg"/>
          <p:cNvPicPr>
            <a:picLocks noChangeAspect="1" noChangeArrowheads="1"/>
          </p:cNvPicPr>
          <p:nvPr/>
        </p:nvPicPr>
        <p:blipFill>
          <a:blip r:embed="rId2" cstate="print"/>
          <a:srcRect/>
          <a:stretch>
            <a:fillRect/>
          </a:stretch>
        </p:blipFill>
        <p:spPr bwMode="auto">
          <a:xfrm>
            <a:off x="6500826" y="2285992"/>
            <a:ext cx="2542352" cy="3929089"/>
          </a:xfrm>
          <a:prstGeom prst="rect">
            <a:avLst/>
          </a:prstGeom>
          <a:noFill/>
        </p:spPr>
      </p:pic>
      <p:sp>
        <p:nvSpPr>
          <p:cNvPr id="6" name="2 İçerik Yer Tutucusu"/>
          <p:cNvSpPr txBox="1">
            <a:spLocks/>
          </p:cNvSpPr>
          <p:nvPr/>
        </p:nvSpPr>
        <p:spPr>
          <a:xfrm>
            <a:off x="6643702" y="1857364"/>
            <a:ext cx="2143140" cy="35719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Allüvial</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toprak profili</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011354"/>
          </a:xfrm>
        </p:spPr>
        <p:txBody>
          <a:bodyPr>
            <a:normAutofit fontScale="90000"/>
          </a:bodyPr>
          <a:lstStyle/>
          <a:p>
            <a:r>
              <a:rPr lang="tr-TR" dirty="0" smtClean="0"/>
              <a:t>YENİ AMERİKAN TOPRAK SINIFLANDIRMA SİSİTEMİ</a:t>
            </a:r>
            <a:br>
              <a:rPr lang="tr-TR" dirty="0" smtClean="0"/>
            </a:br>
            <a:r>
              <a:rPr lang="tr-TR" dirty="0" smtClean="0"/>
              <a:t>Toprak Taksonomisi</a:t>
            </a:r>
            <a:endParaRPr lang="tr-TR" dirty="0"/>
          </a:p>
        </p:txBody>
      </p:sp>
      <p:sp>
        <p:nvSpPr>
          <p:cNvPr id="3" name="2 İçerik Yer Tutucusu"/>
          <p:cNvSpPr>
            <a:spLocks noGrp="1"/>
          </p:cNvSpPr>
          <p:nvPr>
            <p:ph idx="1"/>
          </p:nvPr>
        </p:nvSpPr>
        <p:spPr>
          <a:xfrm>
            <a:off x="457200" y="2428868"/>
            <a:ext cx="8229600" cy="3697295"/>
          </a:xfrm>
        </p:spPr>
        <p:txBody>
          <a:bodyPr>
            <a:normAutofit fontScale="92500" lnSpcReduction="20000"/>
          </a:bodyPr>
          <a:lstStyle/>
          <a:p>
            <a:r>
              <a:rPr lang="tr-TR" dirty="0" smtClean="0"/>
              <a:t>Daha fazla bilgi birikim ürünü</a:t>
            </a:r>
          </a:p>
          <a:p>
            <a:r>
              <a:rPr lang="tr-TR" dirty="0" smtClean="0"/>
              <a:t>Daha çok </a:t>
            </a:r>
            <a:r>
              <a:rPr lang="tr-TR" dirty="0" err="1" smtClean="0"/>
              <a:t>katogori</a:t>
            </a:r>
            <a:r>
              <a:rPr lang="tr-TR" dirty="0" smtClean="0"/>
              <a:t> ( 12 </a:t>
            </a:r>
            <a:r>
              <a:rPr lang="tr-TR" dirty="0" err="1" smtClean="0"/>
              <a:t>ordo</a:t>
            </a:r>
            <a:r>
              <a:rPr lang="tr-TR" dirty="0" smtClean="0"/>
              <a:t>, 54 alt </a:t>
            </a:r>
            <a:r>
              <a:rPr lang="tr-TR" dirty="0" err="1" smtClean="0"/>
              <a:t>ordo</a:t>
            </a:r>
            <a:r>
              <a:rPr lang="tr-TR" dirty="0" smtClean="0"/>
              <a:t>, 250 büyük toprak grubu)</a:t>
            </a:r>
          </a:p>
          <a:p>
            <a:r>
              <a:rPr lang="tr-TR" dirty="0" smtClean="0"/>
              <a:t>Ayırıcı karakteristikler arazi veya </a:t>
            </a:r>
            <a:r>
              <a:rPr lang="tr-TR" dirty="0" err="1" smtClean="0"/>
              <a:t>labaratuvarda</a:t>
            </a:r>
            <a:r>
              <a:rPr lang="tr-TR" dirty="0" smtClean="0"/>
              <a:t> ölçülebilir veya görülebilir özelliklere dayanmaktadır.</a:t>
            </a:r>
          </a:p>
          <a:p>
            <a:r>
              <a:rPr lang="tr-TR" dirty="0" smtClean="0"/>
              <a:t>Toprak profili yerine </a:t>
            </a:r>
            <a:r>
              <a:rPr lang="tr-TR" dirty="0" err="1" smtClean="0"/>
              <a:t>Pedon</a:t>
            </a:r>
            <a:endParaRPr lang="tr-TR" dirty="0" smtClean="0"/>
          </a:p>
          <a:p>
            <a:r>
              <a:rPr lang="tr-TR" dirty="0" err="1" smtClean="0"/>
              <a:t>Ordo</a:t>
            </a:r>
            <a:r>
              <a:rPr lang="tr-TR" dirty="0" smtClean="0"/>
              <a:t> adları ‘</a:t>
            </a:r>
            <a:r>
              <a:rPr lang="tr-TR" dirty="0" err="1" smtClean="0"/>
              <a:t>sol’ile</a:t>
            </a:r>
            <a:r>
              <a:rPr lang="tr-TR" dirty="0" smtClean="0"/>
              <a:t> biter</a:t>
            </a:r>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ORDOLAR</a:t>
            </a:r>
            <a:endParaRPr lang="tr-TR" dirty="0"/>
          </a:p>
        </p:txBody>
      </p:sp>
      <p:sp>
        <p:nvSpPr>
          <p:cNvPr id="3" name="2 İçerik Yer Tutucusu"/>
          <p:cNvSpPr>
            <a:spLocks noGrp="1"/>
          </p:cNvSpPr>
          <p:nvPr>
            <p:ph idx="1"/>
          </p:nvPr>
        </p:nvSpPr>
        <p:spPr>
          <a:xfrm>
            <a:off x="857224" y="1357298"/>
            <a:ext cx="3257544" cy="4911741"/>
          </a:xfrm>
        </p:spPr>
        <p:txBody>
          <a:bodyPr>
            <a:normAutofit/>
          </a:bodyPr>
          <a:lstStyle/>
          <a:p>
            <a:r>
              <a:rPr lang="tr-TR" dirty="0" smtClean="0"/>
              <a:t>1. </a:t>
            </a:r>
            <a:r>
              <a:rPr lang="tr-TR" dirty="0" err="1" smtClean="0"/>
              <a:t>Alfisol</a:t>
            </a:r>
            <a:endParaRPr lang="tr-TR" dirty="0" smtClean="0"/>
          </a:p>
          <a:p>
            <a:r>
              <a:rPr lang="tr-TR" dirty="0" smtClean="0"/>
              <a:t>2. </a:t>
            </a:r>
            <a:r>
              <a:rPr lang="tr-TR" dirty="0" err="1" smtClean="0"/>
              <a:t>Andisol</a:t>
            </a:r>
            <a:endParaRPr lang="tr-TR" dirty="0" smtClean="0"/>
          </a:p>
          <a:p>
            <a:r>
              <a:rPr lang="tr-TR" dirty="0" smtClean="0"/>
              <a:t>3. </a:t>
            </a:r>
            <a:r>
              <a:rPr lang="tr-TR" dirty="0" err="1" smtClean="0"/>
              <a:t>Aridisol</a:t>
            </a:r>
            <a:endParaRPr lang="tr-TR" dirty="0" smtClean="0"/>
          </a:p>
          <a:p>
            <a:r>
              <a:rPr lang="tr-TR" dirty="0" smtClean="0"/>
              <a:t>4. </a:t>
            </a:r>
            <a:r>
              <a:rPr lang="tr-TR" dirty="0" err="1" smtClean="0"/>
              <a:t>Entisol</a:t>
            </a:r>
            <a:endParaRPr lang="tr-TR" dirty="0" smtClean="0"/>
          </a:p>
          <a:p>
            <a:r>
              <a:rPr lang="tr-TR" dirty="0" smtClean="0"/>
              <a:t>5. </a:t>
            </a:r>
            <a:r>
              <a:rPr lang="tr-TR" dirty="0" err="1" smtClean="0"/>
              <a:t>Gelisol</a:t>
            </a:r>
            <a:endParaRPr lang="tr-TR" dirty="0" smtClean="0"/>
          </a:p>
          <a:p>
            <a:r>
              <a:rPr lang="tr-TR" dirty="0" smtClean="0"/>
              <a:t>6. </a:t>
            </a:r>
            <a:r>
              <a:rPr lang="tr-TR" dirty="0" err="1" smtClean="0"/>
              <a:t>Histosol</a:t>
            </a:r>
            <a:r>
              <a:rPr lang="tr-TR" dirty="0" smtClean="0"/>
              <a:t> </a:t>
            </a:r>
          </a:p>
          <a:p>
            <a:endParaRPr lang="tr-TR" dirty="0" smtClean="0"/>
          </a:p>
        </p:txBody>
      </p:sp>
      <p:sp>
        <p:nvSpPr>
          <p:cNvPr id="5" name="2 İçerik Yer Tutucusu"/>
          <p:cNvSpPr txBox="1">
            <a:spLocks/>
          </p:cNvSpPr>
          <p:nvPr/>
        </p:nvSpPr>
        <p:spPr>
          <a:xfrm>
            <a:off x="4857752" y="1357298"/>
            <a:ext cx="3257544" cy="4911741"/>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tr-TR" sz="3200" dirty="0" smtClean="0"/>
              <a:t>7. </a:t>
            </a:r>
            <a:r>
              <a:rPr lang="tr-TR" sz="3200" dirty="0" err="1" smtClean="0"/>
              <a:t>Inceptisol</a:t>
            </a:r>
            <a:endParaRPr lang="tr-TR" sz="3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8.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Mollisol</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9.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Oxisol</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10.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Spodosol</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11.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Ultisol</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12. </a:t>
            </a:r>
            <a:r>
              <a:rPr kumimoji="0" lang="tr-TR" sz="3200" b="0" i="0" u="none" strike="noStrike" kern="1200" cap="none" spc="0" normalizeH="0" baseline="0" noProof="0" dirty="0" err="1" smtClean="0">
                <a:ln>
                  <a:noFill/>
                </a:ln>
                <a:solidFill>
                  <a:schemeClr val="tx1"/>
                </a:solidFill>
                <a:effectLst/>
                <a:uLnTx/>
                <a:uFillTx/>
                <a:latin typeface="+mn-lt"/>
                <a:ea typeface="+mn-ea"/>
                <a:cs typeface="+mn-cs"/>
              </a:rPr>
              <a:t>Vertisol</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6059016" cy="792088"/>
          </a:xfrm>
        </p:spPr>
        <p:txBody>
          <a:bodyPr>
            <a:normAutofit/>
          </a:bodyPr>
          <a:lstStyle/>
          <a:p>
            <a:pPr marL="457200" marR="0" lvl="1" indent="0" algn="l" defTabSz="914400" rtl="0" eaLnBrk="0" fontAlgn="base" latinLnBrk="0" hangingPunct="0">
              <a:lnSpc>
                <a:spcPct val="100000"/>
              </a:lnSpc>
              <a:spcBef>
                <a:spcPct val="0"/>
              </a:spcBef>
              <a:spcAft>
                <a:spcPct val="0"/>
              </a:spcAft>
              <a:buClrTx/>
              <a:buSzTx/>
              <a:buFontTx/>
              <a:buNone/>
              <a:tabLst/>
            </a:pPr>
            <a:r>
              <a:rPr lang="tr-TR" sz="4000" dirty="0" smtClean="0"/>
              <a:t>ALFISOLLER</a:t>
            </a:r>
            <a:endParaRPr lang="en-US" sz="4000" dirty="0"/>
          </a:p>
        </p:txBody>
      </p:sp>
      <p:sp>
        <p:nvSpPr>
          <p:cNvPr id="3" name="2 İçerik Yer Tutucusu"/>
          <p:cNvSpPr>
            <a:spLocks noGrp="1"/>
          </p:cNvSpPr>
          <p:nvPr>
            <p:ph idx="1"/>
          </p:nvPr>
        </p:nvSpPr>
        <p:spPr>
          <a:xfrm>
            <a:off x="251520" y="1052736"/>
            <a:ext cx="6408712" cy="2808311"/>
          </a:xfrm>
        </p:spPr>
        <p:txBody>
          <a:bodyPr>
            <a:noAutofit/>
          </a:bodyPr>
          <a:lstStyle/>
          <a:p>
            <a:r>
              <a:rPr lang="tr-TR" sz="2000" dirty="0" smtClean="0">
                <a:solidFill>
                  <a:srgbClr val="FF0000"/>
                </a:solidFill>
                <a:latin typeface="Arial" pitchFamily="34" charset="0"/>
                <a:cs typeface="Arial" pitchFamily="34" charset="0"/>
              </a:rPr>
              <a:t>Yarı kurak  ile </a:t>
            </a:r>
            <a:r>
              <a:rPr lang="tr-TR" sz="2000" dirty="0" err="1" smtClean="0">
                <a:solidFill>
                  <a:srgbClr val="FF0000"/>
                </a:solidFill>
                <a:latin typeface="Arial" pitchFamily="34" charset="0"/>
                <a:cs typeface="Arial" pitchFamily="34" charset="0"/>
              </a:rPr>
              <a:t>humid</a:t>
            </a:r>
            <a:r>
              <a:rPr lang="tr-TR" sz="2000" dirty="0" smtClean="0">
                <a:latin typeface="Arial" pitchFamily="34" charset="0"/>
                <a:cs typeface="Arial" pitchFamily="34" charset="0"/>
              </a:rPr>
              <a:t> alanlar arasında oluşur</a:t>
            </a:r>
            <a:r>
              <a:rPr lang="en-US" sz="2000" dirty="0" smtClean="0">
                <a:latin typeface="Arial" pitchFamily="34" charset="0"/>
                <a:cs typeface="Arial" pitchFamily="34" charset="0"/>
              </a:rPr>
              <a:t>.</a:t>
            </a:r>
            <a:endParaRPr lang="tr-TR" sz="2000" dirty="0" smtClean="0">
              <a:latin typeface="Arial" pitchFamily="34" charset="0"/>
              <a:cs typeface="Arial" pitchFamily="34" charset="0"/>
            </a:endParaRPr>
          </a:p>
          <a:p>
            <a:r>
              <a:rPr lang="tr-TR" sz="2000" dirty="0" smtClean="0">
                <a:solidFill>
                  <a:srgbClr val="FF0000"/>
                </a:solidFill>
                <a:latin typeface="Arial" pitchFamily="34" charset="0"/>
                <a:cs typeface="Arial" pitchFamily="34" charset="0"/>
              </a:rPr>
              <a:t>Kilce zengin </a:t>
            </a:r>
            <a:r>
              <a:rPr lang="tr-TR" sz="2000" dirty="0" smtClean="0">
                <a:latin typeface="Arial" pitchFamily="34" charset="0"/>
                <a:cs typeface="Arial" pitchFamily="34" charset="0"/>
              </a:rPr>
              <a:t>yüzey </a:t>
            </a:r>
            <a:r>
              <a:rPr lang="tr-TR" sz="2000" dirty="0" err="1" smtClean="0">
                <a:latin typeface="Arial" pitchFamily="34" charset="0"/>
                <a:cs typeface="Arial" pitchFamily="34" charset="0"/>
              </a:rPr>
              <a:t>horizonu</a:t>
            </a:r>
            <a:r>
              <a:rPr lang="tr-TR" sz="2000" dirty="0" smtClean="0">
                <a:latin typeface="Arial" pitchFamily="34" charset="0"/>
                <a:cs typeface="Arial" pitchFamily="34" charset="0"/>
              </a:rPr>
              <a:t> olan yüksek verimli topraklardır. </a:t>
            </a:r>
          </a:p>
          <a:p>
            <a:r>
              <a:rPr lang="en-US" sz="2000" dirty="0" smtClean="0">
                <a:latin typeface="Arial" pitchFamily="34" charset="0"/>
                <a:cs typeface="Arial" pitchFamily="34" charset="0"/>
              </a:rPr>
              <a:t> "Alf“  </a:t>
            </a:r>
            <a:r>
              <a:rPr lang="en-US" sz="2000" dirty="0" smtClean="0">
                <a:solidFill>
                  <a:srgbClr val="FF0000"/>
                </a:solidFill>
                <a:latin typeface="Arial" pitchFamily="34" charset="0"/>
                <a:cs typeface="Arial" pitchFamily="34" charset="0"/>
              </a:rPr>
              <a:t>Al</a:t>
            </a:r>
            <a:r>
              <a:rPr lang="tr-TR" sz="2000" dirty="0" smtClean="0">
                <a:solidFill>
                  <a:srgbClr val="FF0000"/>
                </a:solidFill>
                <a:latin typeface="Arial" pitchFamily="34" charset="0"/>
                <a:cs typeface="Arial" pitchFamily="34" charset="0"/>
              </a:rPr>
              <a:t>ü</a:t>
            </a:r>
            <a:r>
              <a:rPr lang="en-US" sz="2000" dirty="0" smtClean="0">
                <a:solidFill>
                  <a:srgbClr val="FF0000"/>
                </a:solidFill>
                <a:latin typeface="Arial" pitchFamily="34" charset="0"/>
                <a:cs typeface="Arial" pitchFamily="34" charset="0"/>
              </a:rPr>
              <a:t>min</a:t>
            </a:r>
            <a:r>
              <a:rPr lang="tr-TR" sz="2000" dirty="0" smtClean="0">
                <a:solidFill>
                  <a:srgbClr val="FF0000"/>
                </a:solidFill>
                <a:latin typeface="Arial" pitchFamily="34" charset="0"/>
                <a:cs typeface="Arial" pitchFamily="34" charset="0"/>
              </a:rPr>
              <a:t>yum</a:t>
            </a:r>
            <a:r>
              <a:rPr lang="en-US" sz="2000"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(Al) </a:t>
            </a:r>
            <a:r>
              <a:rPr lang="tr-TR" sz="2000" dirty="0" smtClean="0">
                <a:latin typeface="Arial" pitchFamily="34" charset="0"/>
                <a:cs typeface="Arial" pitchFamily="34" charset="0"/>
              </a:rPr>
              <a:t> ve </a:t>
            </a:r>
            <a:r>
              <a:rPr lang="tr-TR" sz="2000" dirty="0" smtClean="0">
                <a:solidFill>
                  <a:srgbClr val="FF0000"/>
                </a:solidFill>
                <a:latin typeface="Arial" pitchFamily="34" charset="0"/>
                <a:cs typeface="Arial" pitchFamily="34" charset="0"/>
              </a:rPr>
              <a:t>demiri </a:t>
            </a:r>
            <a:r>
              <a:rPr lang="en-US" sz="2000" dirty="0" smtClean="0">
                <a:latin typeface="Arial" pitchFamily="34" charset="0"/>
                <a:cs typeface="Arial" pitchFamily="34" charset="0"/>
              </a:rPr>
              <a:t>(Fe)</a:t>
            </a:r>
            <a:r>
              <a:rPr lang="tr-TR" sz="2000" dirty="0" smtClean="0">
                <a:latin typeface="Arial" pitchFamily="34" charset="0"/>
                <a:cs typeface="Arial" pitchFamily="34" charset="0"/>
              </a:rPr>
              <a:t> simgeler</a:t>
            </a:r>
            <a:r>
              <a:rPr lang="en-US" sz="2000" dirty="0" smtClean="0">
                <a:latin typeface="Arial" pitchFamily="34" charset="0"/>
                <a:cs typeface="Arial" pitchFamily="34" charset="0"/>
              </a:rPr>
              <a:t>.</a:t>
            </a:r>
            <a:endParaRPr lang="tr-TR" sz="2000" dirty="0" smtClean="0">
              <a:latin typeface="Arial" pitchFamily="34" charset="0"/>
              <a:cs typeface="Arial" pitchFamily="34" charset="0"/>
            </a:endParaRPr>
          </a:p>
          <a:p>
            <a:r>
              <a:rPr lang="en-US" sz="2000" dirty="0" err="1" smtClean="0">
                <a:latin typeface="Arial" pitchFamily="34" charset="0"/>
                <a:cs typeface="Arial" pitchFamily="34" charset="0"/>
              </a:rPr>
              <a:t>Alfisols</a:t>
            </a:r>
            <a:r>
              <a:rPr lang="en-US" sz="2000" dirty="0" smtClean="0">
                <a:latin typeface="Arial" pitchFamily="34" charset="0"/>
                <a:cs typeface="Arial" pitchFamily="34" charset="0"/>
              </a:rPr>
              <a:t> </a:t>
            </a:r>
            <a:r>
              <a:rPr lang="tr-TR" sz="2000" dirty="0" smtClean="0">
                <a:latin typeface="Arial" pitchFamily="34" charset="0"/>
                <a:cs typeface="Arial" pitchFamily="34" charset="0"/>
              </a:rPr>
              <a:t>orta derecede yıkanmıştır.  </a:t>
            </a:r>
          </a:p>
          <a:p>
            <a:r>
              <a:rPr lang="tr-TR" sz="2000" dirty="0" smtClean="0">
                <a:solidFill>
                  <a:srgbClr val="FF0000"/>
                </a:solidFill>
                <a:latin typeface="Arial" pitchFamily="34" charset="0"/>
                <a:cs typeface="Arial" pitchFamily="34" charset="0"/>
              </a:rPr>
              <a:t>Bazla doygunluk </a:t>
            </a:r>
            <a:r>
              <a:rPr lang="tr-TR" sz="2000" dirty="0" smtClean="0">
                <a:latin typeface="Arial" pitchFamily="34" charset="0"/>
                <a:cs typeface="Arial" pitchFamily="34" charset="0"/>
              </a:rPr>
              <a:t>oranı en az %35 </a:t>
            </a:r>
            <a:r>
              <a:rPr lang="tr-TR" sz="2000" dirty="0" err="1" smtClean="0">
                <a:latin typeface="Arial" pitchFamily="34" charset="0"/>
                <a:cs typeface="Arial" pitchFamily="34" charset="0"/>
              </a:rPr>
              <a:t>dir</a:t>
            </a:r>
            <a:r>
              <a:rPr lang="tr-TR" sz="2000" dirty="0" smtClean="0">
                <a:latin typeface="Arial" pitchFamily="34" charset="0"/>
                <a:cs typeface="Arial" pitchFamily="34" charset="0"/>
              </a:rPr>
              <a:t> </a:t>
            </a:r>
          </a:p>
          <a:p>
            <a:pPr>
              <a:buNone/>
            </a:pPr>
            <a:r>
              <a:rPr lang="tr-TR" sz="2000" dirty="0" smtClean="0">
                <a:latin typeface="Arial" pitchFamily="34" charset="0"/>
                <a:cs typeface="Arial" pitchFamily="34" charset="0"/>
              </a:rPr>
              <a:t>	(K</a:t>
            </a:r>
            <a:r>
              <a:rPr lang="en-US" sz="2000" dirty="0" smtClean="0">
                <a:latin typeface="Arial" pitchFamily="34" charset="0"/>
                <a:cs typeface="Arial" pitchFamily="34" charset="0"/>
              </a:rPr>
              <a:t>al</a:t>
            </a:r>
            <a:r>
              <a:rPr lang="tr-TR" sz="2000" dirty="0" smtClean="0">
                <a:latin typeface="Arial" pitchFamily="34" charset="0"/>
                <a:cs typeface="Arial" pitchFamily="34" charset="0"/>
              </a:rPr>
              <a:t>s</a:t>
            </a:r>
            <a:r>
              <a:rPr lang="en-US" sz="2000" dirty="0" err="1" smtClean="0">
                <a:latin typeface="Arial" pitchFamily="34" charset="0"/>
                <a:cs typeface="Arial" pitchFamily="34" charset="0"/>
              </a:rPr>
              <a:t>i</a:t>
            </a:r>
            <a:r>
              <a:rPr lang="tr-TR" sz="2000" dirty="0" smtClean="0">
                <a:latin typeface="Arial" pitchFamily="34" charset="0"/>
                <a:cs typeface="Arial" pitchFamily="34" charset="0"/>
              </a:rPr>
              <a:t>y</a:t>
            </a:r>
            <a:r>
              <a:rPr lang="en-US" sz="2000" dirty="0" smtClean="0">
                <a:latin typeface="Arial" pitchFamily="34" charset="0"/>
                <a:cs typeface="Arial" pitchFamily="34" charset="0"/>
              </a:rPr>
              <a:t>um, Ma</a:t>
            </a:r>
            <a:r>
              <a:rPr lang="tr-TR" sz="2000" dirty="0" smtClean="0">
                <a:latin typeface="Arial" pitchFamily="34" charset="0"/>
                <a:cs typeface="Arial" pitchFamily="34" charset="0"/>
              </a:rPr>
              <a:t>ğ</a:t>
            </a:r>
            <a:r>
              <a:rPr lang="en-US" sz="2000" dirty="0" smtClean="0">
                <a:latin typeface="Arial" pitchFamily="34" charset="0"/>
                <a:cs typeface="Arial" pitchFamily="34" charset="0"/>
              </a:rPr>
              <a:t>ne</a:t>
            </a:r>
            <a:r>
              <a:rPr lang="tr-TR" sz="2000" dirty="0" err="1" smtClean="0">
                <a:latin typeface="Arial" pitchFamily="34" charset="0"/>
                <a:cs typeface="Arial" pitchFamily="34" charset="0"/>
              </a:rPr>
              <a:t>zyum</a:t>
            </a:r>
            <a:r>
              <a:rPr lang="en-US" sz="2000" dirty="0" smtClean="0">
                <a:latin typeface="Arial" pitchFamily="34" charset="0"/>
                <a:cs typeface="Arial" pitchFamily="34" charset="0"/>
              </a:rPr>
              <a:t>, and </a:t>
            </a:r>
            <a:r>
              <a:rPr lang="en-US" sz="2000" dirty="0" err="1" smtClean="0">
                <a:latin typeface="Arial" pitchFamily="34" charset="0"/>
                <a:cs typeface="Arial" pitchFamily="34" charset="0"/>
              </a:rPr>
              <a:t>Potas</a:t>
            </a:r>
            <a:r>
              <a:rPr lang="tr-TR" sz="2000" dirty="0" err="1" smtClean="0">
                <a:latin typeface="Arial" pitchFamily="34" charset="0"/>
                <a:cs typeface="Arial" pitchFamily="34" charset="0"/>
              </a:rPr>
              <a:t>yumca</a:t>
            </a:r>
            <a:r>
              <a:rPr lang="tr-TR" sz="2000" dirty="0" smtClean="0">
                <a:latin typeface="Arial" pitchFamily="34" charset="0"/>
                <a:cs typeface="Arial" pitchFamily="34" charset="0"/>
              </a:rPr>
              <a:t> zengin)</a:t>
            </a:r>
          </a:p>
          <a:p>
            <a:endParaRPr lang="tr-TR" sz="2000" dirty="0" smtClean="0">
              <a:latin typeface="Arial" pitchFamily="34" charset="0"/>
              <a:cs typeface="Arial" pitchFamily="34" charset="0"/>
            </a:endParaRPr>
          </a:p>
          <a:p>
            <a:endParaRPr lang="tr-TR" sz="2000" dirty="0" smtClean="0">
              <a:latin typeface="Arial" pitchFamily="34" charset="0"/>
              <a:cs typeface="Arial" pitchFamily="34" charset="0"/>
            </a:endParaRPr>
          </a:p>
        </p:txBody>
      </p:sp>
      <p:pic>
        <p:nvPicPr>
          <p:cNvPr id="5122" name="Picture 2" descr="http://upload.wikimedia.org/wikipedia/commons/0/0e/Alfisol_profile.jpg"/>
          <p:cNvPicPr>
            <a:picLocks noChangeAspect="1" noChangeArrowheads="1"/>
          </p:cNvPicPr>
          <p:nvPr/>
        </p:nvPicPr>
        <p:blipFill>
          <a:blip r:embed="rId3" cstate="print"/>
          <a:srcRect/>
          <a:stretch>
            <a:fillRect/>
          </a:stretch>
        </p:blipFill>
        <p:spPr bwMode="auto">
          <a:xfrm>
            <a:off x="6948264" y="116632"/>
            <a:ext cx="2050260" cy="3657600"/>
          </a:xfrm>
          <a:prstGeom prst="rect">
            <a:avLst/>
          </a:prstGeom>
          <a:noFill/>
        </p:spPr>
      </p:pic>
      <p:sp>
        <p:nvSpPr>
          <p:cNvPr id="5124" name="Rectangle 4"/>
          <p:cNvSpPr>
            <a:spLocks noChangeArrowheads="1"/>
          </p:cNvSpPr>
          <p:nvPr/>
        </p:nvSpPr>
        <p:spPr bwMode="auto">
          <a:xfrm>
            <a:off x="0" y="-323165"/>
            <a:ext cx="18473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7" name="6 Dikdörtgen"/>
          <p:cNvSpPr/>
          <p:nvPr/>
        </p:nvSpPr>
        <p:spPr>
          <a:xfrm>
            <a:off x="323528" y="3789040"/>
            <a:ext cx="8568952" cy="923330"/>
          </a:xfrm>
          <a:prstGeom prst="rect">
            <a:avLst/>
          </a:prstGeom>
        </p:spPr>
        <p:txBody>
          <a:bodyPr wrap="square">
            <a:spAutoFit/>
          </a:bodyPr>
          <a:lstStyle/>
          <a:p>
            <a:r>
              <a:rPr lang="en-US" dirty="0" err="1" smtClean="0">
                <a:latin typeface="Arial" pitchFamily="34" charset="0"/>
                <a:cs typeface="Arial" pitchFamily="34" charset="0"/>
              </a:rPr>
              <a:t>Alfisols</a:t>
            </a:r>
            <a:r>
              <a:rPr lang="en-US" dirty="0" smtClean="0">
                <a:latin typeface="Arial" pitchFamily="34" charset="0"/>
                <a:cs typeface="Arial" pitchFamily="34" charset="0"/>
              </a:rPr>
              <a:t> </a:t>
            </a:r>
            <a:r>
              <a:rPr lang="tr-TR" dirty="0" smtClean="0">
                <a:latin typeface="Arial" pitchFamily="34" charset="0"/>
                <a:cs typeface="Arial" pitchFamily="34" charset="0"/>
              </a:rPr>
              <a:t>buz altında kalan toprakların dışındaki toprakların </a:t>
            </a:r>
            <a:r>
              <a:rPr lang="tr-TR" dirty="0" smtClean="0">
                <a:solidFill>
                  <a:srgbClr val="FF0000"/>
                </a:solidFill>
                <a:latin typeface="Arial" pitchFamily="34" charset="0"/>
                <a:cs typeface="Arial" pitchFamily="34" charset="0"/>
              </a:rPr>
              <a:t>1/10</a:t>
            </a:r>
            <a:r>
              <a:rPr lang="tr-TR" dirty="0" smtClean="0">
                <a:latin typeface="Arial" pitchFamily="34" charset="0"/>
                <a:cs typeface="Arial" pitchFamily="34" charset="0"/>
              </a:rPr>
              <a:t>’u kaplar</a:t>
            </a:r>
            <a:r>
              <a:rPr lang="en-US" dirty="0" smtClean="0">
                <a:latin typeface="Arial" pitchFamily="34" charset="0"/>
                <a:cs typeface="Arial" pitchFamily="34" charset="0"/>
              </a:rPr>
              <a:t>. </a:t>
            </a:r>
            <a:r>
              <a:rPr lang="tr-TR" dirty="0" smtClean="0">
                <a:latin typeface="Arial" pitchFamily="34" charset="0"/>
                <a:cs typeface="Arial" pitchFamily="34" charset="0"/>
              </a:rPr>
              <a:t>En çok bulunduğu alanlar</a:t>
            </a:r>
            <a:r>
              <a:rPr lang="en-US" dirty="0" smtClean="0">
                <a:latin typeface="Arial" pitchFamily="34" charset="0"/>
                <a:cs typeface="Arial" pitchFamily="34" charset="0"/>
              </a:rPr>
              <a:t>, </a:t>
            </a:r>
            <a:r>
              <a:rPr lang="tr-TR" dirty="0" smtClean="0">
                <a:latin typeface="Arial" pitchFamily="34" charset="0"/>
                <a:cs typeface="Arial" pitchFamily="34" charset="0"/>
              </a:rPr>
              <a:t> ABD’nin doğusu, </a:t>
            </a:r>
            <a:r>
              <a:rPr lang="tr-TR" dirty="0" err="1" smtClean="0">
                <a:latin typeface="Arial" pitchFamily="34" charset="0"/>
                <a:cs typeface="Arial" pitchFamily="34" charset="0"/>
              </a:rPr>
              <a:t>Avrupanın</a:t>
            </a:r>
            <a:r>
              <a:rPr lang="tr-TR" dirty="0" smtClean="0">
                <a:latin typeface="Arial" pitchFamily="34" charset="0"/>
                <a:cs typeface="Arial" pitchFamily="34" charset="0"/>
              </a:rPr>
              <a:t>  güneyi ve  batısı, </a:t>
            </a:r>
            <a:r>
              <a:rPr lang="en-US" dirty="0" err="1" smtClean="0">
                <a:latin typeface="Arial" pitchFamily="34" charset="0"/>
                <a:cs typeface="Arial" pitchFamily="34" charset="0"/>
              </a:rPr>
              <a:t>Balt</a:t>
            </a:r>
            <a:r>
              <a:rPr lang="tr-TR" dirty="0" err="1" smtClean="0">
                <a:latin typeface="Arial" pitchFamily="34" charset="0"/>
                <a:cs typeface="Arial" pitchFamily="34" charset="0"/>
              </a:rPr>
              <a:t>ık</a:t>
            </a:r>
            <a:endParaRPr lang="tr-TR" dirty="0" smtClean="0">
              <a:latin typeface="Arial" pitchFamily="34" charset="0"/>
              <a:cs typeface="Arial" pitchFamily="34" charset="0"/>
            </a:endParaRPr>
          </a:p>
          <a:p>
            <a:pPr>
              <a:buNone/>
            </a:pPr>
            <a:r>
              <a:rPr lang="tr-TR" dirty="0" smtClean="0">
                <a:latin typeface="Arial" pitchFamily="34" charset="0"/>
                <a:cs typeface="Arial" pitchFamily="34" charset="0"/>
              </a:rPr>
              <a:t>bölgesi,  </a:t>
            </a:r>
            <a:r>
              <a:rPr lang="tr-TR" dirty="0" err="1" smtClean="0">
                <a:latin typeface="Arial" pitchFamily="34" charset="0"/>
                <a:cs typeface="Arial" pitchFamily="34" charset="0"/>
              </a:rPr>
              <a:t>Hindistanın</a:t>
            </a:r>
            <a:r>
              <a:rPr lang="tr-TR" dirty="0" smtClean="0">
                <a:latin typeface="Arial" pitchFamily="34" charset="0"/>
                <a:cs typeface="Arial" pitchFamily="34" charset="0"/>
              </a:rPr>
              <a:t> kurak bölgeleri, Sudan, Güney </a:t>
            </a:r>
            <a:r>
              <a:rPr lang="tr-TR" dirty="0" err="1" smtClean="0">
                <a:latin typeface="Arial" pitchFamily="34" charset="0"/>
                <a:cs typeface="Arial" pitchFamily="34" charset="0"/>
              </a:rPr>
              <a:t>Amerikanın</a:t>
            </a:r>
            <a:r>
              <a:rPr lang="tr-TR" dirty="0" smtClean="0">
                <a:latin typeface="Arial" pitchFamily="34" charset="0"/>
                <a:cs typeface="Arial" pitchFamily="34" charset="0"/>
              </a:rPr>
              <a:t> bir çok yeridir.</a:t>
            </a:r>
          </a:p>
        </p:txBody>
      </p:sp>
      <p:sp>
        <p:nvSpPr>
          <p:cNvPr id="8" name="7 Dikdörtgen"/>
          <p:cNvSpPr/>
          <p:nvPr/>
        </p:nvSpPr>
        <p:spPr>
          <a:xfrm>
            <a:off x="539552" y="4826675"/>
            <a:ext cx="7488832" cy="1754326"/>
          </a:xfrm>
          <a:prstGeom prst="rect">
            <a:avLst/>
          </a:prstGeom>
        </p:spPr>
        <p:txBody>
          <a:bodyPr wrap="square">
            <a:spAutoFit/>
          </a:bodyPr>
          <a:lstStyle/>
          <a:p>
            <a:r>
              <a:rPr lang="tr-TR" dirty="0" smtClean="0">
                <a:latin typeface="Arial" pitchFamily="34" charset="0"/>
                <a:cs typeface="Arial" pitchFamily="34" charset="0"/>
              </a:rPr>
              <a:t>SUBORDERLARI</a:t>
            </a:r>
          </a:p>
          <a:p>
            <a:pPr>
              <a:buNone/>
            </a:pPr>
            <a:r>
              <a:rPr lang="en-US" dirty="0" err="1" smtClean="0">
                <a:latin typeface="Arial" pitchFamily="34" charset="0"/>
                <a:cs typeface="Arial" pitchFamily="34" charset="0"/>
              </a:rPr>
              <a:t>Aqualfs</a:t>
            </a:r>
            <a:r>
              <a:rPr lang="en-US" dirty="0" smtClean="0">
                <a:latin typeface="Arial" pitchFamily="34" charset="0"/>
                <a:cs typeface="Arial" pitchFamily="34" charset="0"/>
              </a:rPr>
              <a:t> — </a:t>
            </a:r>
            <a:r>
              <a:rPr lang="tr-TR" dirty="0" smtClean="0">
                <a:latin typeface="Arial" pitchFamily="34" charset="0"/>
                <a:cs typeface="Arial" pitchFamily="34" charset="0"/>
              </a:rPr>
              <a:t>Islak topraklardır,</a:t>
            </a:r>
            <a:r>
              <a:rPr lang="en-US" dirty="0" smtClean="0">
                <a:latin typeface="Arial" pitchFamily="34" charset="0"/>
                <a:cs typeface="Arial" pitchFamily="34" charset="0"/>
              </a:rPr>
              <a:t> </a:t>
            </a:r>
            <a:r>
              <a:rPr lang="en-US" dirty="0" err="1" smtClean="0">
                <a:latin typeface="Arial" pitchFamily="34" charset="0"/>
                <a:cs typeface="Arial" pitchFamily="34" charset="0"/>
              </a:rPr>
              <a:t>aquic</a:t>
            </a:r>
            <a:r>
              <a:rPr lang="en-US" dirty="0" smtClean="0">
                <a:latin typeface="Arial" pitchFamily="34" charset="0"/>
                <a:cs typeface="Arial" pitchFamily="34" charset="0"/>
              </a:rPr>
              <a:t> </a:t>
            </a:r>
            <a:r>
              <a:rPr lang="tr-TR" dirty="0" smtClean="0">
                <a:latin typeface="Arial" pitchFamily="34" charset="0"/>
                <a:cs typeface="Arial" pitchFamily="34" charset="0"/>
              </a:rPr>
              <a:t>toprak nem rejimi</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err="1" smtClean="0">
                <a:latin typeface="Arial" pitchFamily="34" charset="0"/>
                <a:cs typeface="Arial" pitchFamily="34" charset="0"/>
              </a:rPr>
              <a:t>Cryalfs</a:t>
            </a:r>
            <a:r>
              <a:rPr lang="en-US" dirty="0" smtClean="0">
                <a:latin typeface="Arial" pitchFamily="34" charset="0"/>
                <a:cs typeface="Arial" pitchFamily="34" charset="0"/>
              </a:rPr>
              <a:t> — </a:t>
            </a:r>
            <a:r>
              <a:rPr lang="tr-TR" dirty="0" smtClean="0">
                <a:latin typeface="Arial" pitchFamily="34" charset="0"/>
                <a:cs typeface="Arial" pitchFamily="34" charset="0"/>
              </a:rPr>
              <a:t>Soğuk iklim,</a:t>
            </a:r>
            <a:r>
              <a:rPr lang="en-US" dirty="0" smtClean="0">
                <a:latin typeface="Arial" pitchFamily="34" charset="0"/>
                <a:cs typeface="Arial" pitchFamily="34" charset="0"/>
              </a:rPr>
              <a:t> </a:t>
            </a:r>
            <a:r>
              <a:rPr lang="en-US" dirty="0" err="1" smtClean="0">
                <a:latin typeface="Arial" pitchFamily="34" charset="0"/>
                <a:cs typeface="Arial" pitchFamily="34" charset="0"/>
              </a:rPr>
              <a:t>fri</a:t>
            </a:r>
            <a:r>
              <a:rPr lang="tr-TR" dirty="0" smtClean="0">
                <a:latin typeface="Arial" pitchFamily="34" charset="0"/>
                <a:cs typeface="Arial" pitchFamily="34" charset="0"/>
              </a:rPr>
              <a:t>g</a:t>
            </a:r>
            <a:r>
              <a:rPr lang="en-US" dirty="0" smtClean="0">
                <a:latin typeface="Arial" pitchFamily="34" charset="0"/>
                <a:cs typeface="Arial" pitchFamily="34" charset="0"/>
              </a:rPr>
              <a:t>id or </a:t>
            </a:r>
            <a:r>
              <a:rPr lang="en-US" dirty="0" err="1" smtClean="0">
                <a:latin typeface="Arial" pitchFamily="34" charset="0"/>
                <a:cs typeface="Arial" pitchFamily="34" charset="0"/>
              </a:rPr>
              <a:t>cryic</a:t>
            </a:r>
            <a:r>
              <a:rPr lang="en-US" dirty="0" smtClean="0">
                <a:latin typeface="Arial" pitchFamily="34" charset="0"/>
                <a:cs typeface="Arial" pitchFamily="34" charset="0"/>
              </a:rPr>
              <a:t> </a:t>
            </a:r>
            <a:r>
              <a:rPr lang="tr-TR" dirty="0" smtClean="0">
                <a:latin typeface="Arial" pitchFamily="34" charset="0"/>
                <a:cs typeface="Arial" pitchFamily="34" charset="0"/>
              </a:rPr>
              <a:t>toprak sıcaklık rejimi</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err="1" smtClean="0">
                <a:latin typeface="Arial" pitchFamily="34" charset="0"/>
                <a:cs typeface="Arial" pitchFamily="34" charset="0"/>
              </a:rPr>
              <a:t>Udalfs</a:t>
            </a:r>
            <a:r>
              <a:rPr lang="en-US" dirty="0" smtClean="0">
                <a:latin typeface="Arial" pitchFamily="34" charset="0"/>
                <a:cs typeface="Arial" pitchFamily="34" charset="0"/>
              </a:rPr>
              <a:t> — </a:t>
            </a:r>
            <a:r>
              <a:rPr lang="tr-TR" dirty="0" err="1" smtClean="0">
                <a:latin typeface="Arial" pitchFamily="34" charset="0"/>
                <a:cs typeface="Arial" pitchFamily="34" charset="0"/>
              </a:rPr>
              <a:t>humid</a:t>
            </a:r>
            <a:r>
              <a:rPr lang="tr-TR" dirty="0" smtClean="0">
                <a:latin typeface="Arial" pitchFamily="34" charset="0"/>
                <a:cs typeface="Arial" pitchFamily="34" charset="0"/>
              </a:rPr>
              <a:t> iklim, </a:t>
            </a:r>
            <a:r>
              <a:rPr lang="tr-TR" dirty="0" err="1" smtClean="0">
                <a:latin typeface="Arial" pitchFamily="34" charset="0"/>
                <a:cs typeface="Arial" pitchFamily="34" charset="0"/>
              </a:rPr>
              <a:t>Udic</a:t>
            </a:r>
            <a:r>
              <a:rPr lang="tr-TR" dirty="0" smtClean="0">
                <a:latin typeface="Arial" pitchFamily="34" charset="0"/>
                <a:cs typeface="Arial" pitchFamily="34" charset="0"/>
              </a:rPr>
              <a:t> nem rejimi</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err="1" smtClean="0">
                <a:latin typeface="Arial" pitchFamily="34" charset="0"/>
                <a:cs typeface="Arial" pitchFamily="34" charset="0"/>
              </a:rPr>
              <a:t>Ustalfs</a:t>
            </a:r>
            <a:r>
              <a:rPr lang="en-US" dirty="0" smtClean="0">
                <a:latin typeface="Arial" pitchFamily="34" charset="0"/>
                <a:cs typeface="Arial" pitchFamily="34" charset="0"/>
              </a:rPr>
              <a:t> — </a:t>
            </a:r>
            <a:r>
              <a:rPr lang="tr-TR" dirty="0" smtClean="0">
                <a:latin typeface="Arial" pitchFamily="34" charset="0"/>
                <a:cs typeface="Arial" pitchFamily="34" charset="0"/>
              </a:rPr>
              <a:t>yarı</a:t>
            </a:r>
            <a:r>
              <a:rPr lang="en-US" dirty="0" smtClean="0">
                <a:latin typeface="Arial" pitchFamily="34" charset="0"/>
                <a:cs typeface="Arial" pitchFamily="34" charset="0"/>
              </a:rPr>
              <a:t>humid </a:t>
            </a:r>
            <a:r>
              <a:rPr lang="tr-TR" dirty="0" smtClean="0">
                <a:latin typeface="Arial" pitchFamily="34" charset="0"/>
                <a:cs typeface="Arial" pitchFamily="34" charset="0"/>
              </a:rPr>
              <a:t>iklim,</a:t>
            </a:r>
            <a:r>
              <a:rPr lang="en-US" dirty="0" smtClean="0">
                <a:latin typeface="Arial" pitchFamily="34" charset="0"/>
                <a:cs typeface="Arial" pitchFamily="34" charset="0"/>
              </a:rPr>
              <a:t> </a:t>
            </a:r>
            <a:r>
              <a:rPr lang="en-US" dirty="0" err="1" smtClean="0">
                <a:latin typeface="Arial" pitchFamily="34" charset="0"/>
                <a:cs typeface="Arial" pitchFamily="34" charset="0"/>
              </a:rPr>
              <a:t>ustic</a:t>
            </a:r>
            <a:r>
              <a:rPr lang="tr-TR" dirty="0" smtClean="0">
                <a:latin typeface="Arial" pitchFamily="34" charset="0"/>
                <a:cs typeface="Arial" pitchFamily="34" charset="0"/>
              </a:rPr>
              <a:t> nem rejimi</a:t>
            </a:r>
            <a:r>
              <a:rPr lang="en-US" dirty="0" smtClean="0">
                <a:latin typeface="Arial" pitchFamily="34" charset="0"/>
                <a:cs typeface="Arial" pitchFamily="34" charset="0"/>
              </a:rPr>
              <a:t> </a:t>
            </a:r>
            <a:br>
              <a:rPr lang="en-US" dirty="0" smtClean="0">
                <a:latin typeface="Arial" pitchFamily="34" charset="0"/>
                <a:cs typeface="Arial" pitchFamily="34" charset="0"/>
              </a:rPr>
            </a:br>
            <a:r>
              <a:rPr lang="en-US" dirty="0" err="1" smtClean="0">
                <a:latin typeface="Arial" pitchFamily="34" charset="0"/>
                <a:cs typeface="Arial" pitchFamily="34" charset="0"/>
              </a:rPr>
              <a:t>Xeralfs</a:t>
            </a:r>
            <a:r>
              <a:rPr lang="en-US" dirty="0" smtClean="0">
                <a:latin typeface="Arial" pitchFamily="34" charset="0"/>
                <a:cs typeface="Arial" pitchFamily="34" charset="0"/>
              </a:rPr>
              <a:t> — </a:t>
            </a:r>
            <a:r>
              <a:rPr lang="tr-TR" dirty="0" smtClean="0">
                <a:latin typeface="Arial" pitchFamily="34" charset="0"/>
                <a:cs typeface="Arial" pitchFamily="34" charset="0"/>
              </a:rPr>
              <a:t>Akdeniz iklimi,</a:t>
            </a:r>
            <a:r>
              <a:rPr lang="en-US" dirty="0" smtClean="0">
                <a:latin typeface="Arial" pitchFamily="34" charset="0"/>
                <a:cs typeface="Arial" pitchFamily="34" charset="0"/>
              </a:rPr>
              <a:t> xeric</a:t>
            </a:r>
            <a:r>
              <a:rPr lang="tr-TR" dirty="0" smtClean="0">
                <a:latin typeface="Arial" pitchFamily="34" charset="0"/>
                <a:cs typeface="Arial" pitchFamily="34" charset="0"/>
              </a:rPr>
              <a:t> nem rejimi</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5987008" cy="648072"/>
          </a:xfrm>
        </p:spPr>
        <p:txBody>
          <a:bodyPr>
            <a:normAutofit fontScale="90000"/>
          </a:bodyPr>
          <a:lstStyle/>
          <a:p>
            <a:r>
              <a:rPr lang="tr-TR" dirty="0" smtClean="0">
                <a:latin typeface="Arial" pitchFamily="34" charset="0"/>
                <a:cs typeface="Arial" pitchFamily="34" charset="0"/>
              </a:rPr>
              <a:t>ANDISOLLER</a:t>
            </a:r>
            <a:endParaRPr lang="en-US" dirty="0">
              <a:latin typeface="Arial" pitchFamily="34" charset="0"/>
              <a:cs typeface="Arial" pitchFamily="34" charset="0"/>
            </a:endParaRPr>
          </a:p>
        </p:txBody>
      </p:sp>
      <p:sp>
        <p:nvSpPr>
          <p:cNvPr id="3" name="2 İçerik Yer Tutucusu"/>
          <p:cNvSpPr>
            <a:spLocks noGrp="1"/>
          </p:cNvSpPr>
          <p:nvPr>
            <p:ph idx="1"/>
          </p:nvPr>
        </p:nvSpPr>
        <p:spPr>
          <a:xfrm>
            <a:off x="179512" y="836712"/>
            <a:ext cx="8229600" cy="5256584"/>
          </a:xfrm>
        </p:spPr>
        <p:txBody>
          <a:bodyPr>
            <a:noAutofit/>
          </a:bodyPr>
          <a:lstStyle/>
          <a:p>
            <a:r>
              <a:rPr lang="tr-TR" sz="2000" dirty="0" smtClean="0">
                <a:solidFill>
                  <a:srgbClr val="FF0000"/>
                </a:solidFill>
                <a:latin typeface="Arial" pitchFamily="34" charset="0"/>
                <a:cs typeface="Arial" pitchFamily="34" charset="0"/>
              </a:rPr>
              <a:t>Volkanik küllerden </a:t>
            </a:r>
            <a:r>
              <a:rPr lang="tr-TR" sz="2000" dirty="0" smtClean="0">
                <a:latin typeface="Arial" pitchFamily="34" charset="0"/>
                <a:cs typeface="Arial" pitchFamily="34" charset="0"/>
              </a:rPr>
              <a:t>oluşmuştur ve yüksek oranda cam ve amorf </a:t>
            </a:r>
            <a:r>
              <a:rPr lang="tr-TR" sz="2000" dirty="0" err="1" smtClean="0">
                <a:latin typeface="Arial" pitchFamily="34" charset="0"/>
                <a:cs typeface="Arial" pitchFamily="34" charset="0"/>
              </a:rPr>
              <a:t>kolloidal</a:t>
            </a:r>
            <a:r>
              <a:rPr lang="tr-TR" sz="2000" dirty="0" smtClean="0">
                <a:latin typeface="Arial" pitchFamily="34" charset="0"/>
                <a:cs typeface="Arial" pitchFamily="34" charset="0"/>
              </a:rPr>
              <a:t> materyalden içerir, </a:t>
            </a:r>
            <a:endParaRPr lang="en-US" sz="2000" dirty="0" smtClean="0">
              <a:latin typeface="Arial" pitchFamily="34" charset="0"/>
              <a:cs typeface="Arial" pitchFamily="34" charset="0"/>
            </a:endParaRPr>
          </a:p>
          <a:p>
            <a:r>
              <a:rPr lang="tr-TR" sz="2000" dirty="0" smtClean="0">
                <a:solidFill>
                  <a:srgbClr val="FF0000"/>
                </a:solidFill>
                <a:latin typeface="Arial" pitchFamily="34" charset="0"/>
                <a:cs typeface="Arial" pitchFamily="34" charset="0"/>
              </a:rPr>
              <a:t>Genç ve çok verimli </a:t>
            </a:r>
            <a:r>
              <a:rPr lang="tr-TR" sz="2000" dirty="0" smtClean="0">
                <a:latin typeface="Arial" pitchFamily="34" charset="0"/>
                <a:cs typeface="Arial" pitchFamily="34" charset="0"/>
              </a:rPr>
              <a:t>topraklardır</a:t>
            </a:r>
            <a:endParaRPr lang="en-US" sz="2000" dirty="0" smtClean="0">
              <a:latin typeface="Arial" pitchFamily="34" charset="0"/>
              <a:cs typeface="Arial" pitchFamily="34" charset="0"/>
            </a:endParaRPr>
          </a:p>
          <a:p>
            <a:r>
              <a:rPr lang="en-US" sz="2000" dirty="0" err="1" smtClean="0">
                <a:latin typeface="Arial" pitchFamily="34" charset="0"/>
                <a:cs typeface="Arial" pitchFamily="34" charset="0"/>
              </a:rPr>
              <a:t>Andisol</a:t>
            </a:r>
            <a:r>
              <a:rPr lang="tr-TR" sz="2000" dirty="0" err="1" smtClean="0">
                <a:latin typeface="Arial" pitchFamily="34" charset="0"/>
                <a:cs typeface="Arial" pitchFamily="34" charset="0"/>
              </a:rPr>
              <a:t>lar</a:t>
            </a:r>
            <a:r>
              <a:rPr lang="en-US" sz="2000" dirty="0" smtClean="0">
                <a:latin typeface="Arial" pitchFamily="34" charset="0"/>
                <a:cs typeface="Arial" pitchFamily="34" charset="0"/>
              </a:rPr>
              <a:t> </a:t>
            </a:r>
            <a:r>
              <a:rPr lang="tr-TR" sz="2000" dirty="0" smtClean="0">
                <a:latin typeface="Arial" pitchFamily="34" charset="0"/>
                <a:cs typeface="Arial" pitchFamily="34" charset="0"/>
              </a:rPr>
              <a:t>buz altında kalan toprakların dışındaki toprakların %1’ini kaplar. En çok Şili, </a:t>
            </a:r>
            <a:r>
              <a:rPr lang="tr-TR" sz="2000" dirty="0" err="1" smtClean="0">
                <a:latin typeface="Arial" pitchFamily="34" charset="0"/>
                <a:cs typeface="Arial" pitchFamily="34" charset="0"/>
              </a:rPr>
              <a:t>Ekvador</a:t>
            </a:r>
            <a:r>
              <a:rPr lang="tr-TR" sz="2000" dirty="0" smtClean="0">
                <a:latin typeface="Arial" pitchFamily="34" charset="0"/>
                <a:cs typeface="Arial" pitchFamily="34" charset="0"/>
              </a:rPr>
              <a:t>, Kolombiya, Meksika,  ABD’nin kuzeybatısı, Japonya, Java, Yeni </a:t>
            </a:r>
            <a:r>
              <a:rPr lang="tr-TR" sz="2000" dirty="0" err="1" smtClean="0">
                <a:latin typeface="Arial" pitchFamily="34" charset="0"/>
                <a:cs typeface="Arial" pitchFamily="34" charset="0"/>
              </a:rPr>
              <a:t>Zellanda</a:t>
            </a:r>
            <a:r>
              <a:rPr lang="tr-TR" sz="2000" dirty="0" smtClean="0">
                <a:latin typeface="Arial" pitchFamily="34" charset="0"/>
                <a:cs typeface="Arial" pitchFamily="34" charset="0"/>
              </a:rPr>
              <a:t> , İtalya,</a:t>
            </a:r>
          </a:p>
          <a:p>
            <a:pPr>
              <a:buNone/>
            </a:pPr>
            <a:r>
              <a:rPr lang="tr-TR" sz="2000" dirty="0" smtClean="0">
                <a:latin typeface="Arial" pitchFamily="34" charset="0"/>
                <a:cs typeface="Arial" pitchFamily="34" charset="0"/>
              </a:rPr>
              <a:t>	İrlanda, Havai de bulunur.</a:t>
            </a:r>
            <a:endParaRPr lang="tr-TR" sz="2000" baseline="30000" dirty="0" smtClean="0">
              <a:latin typeface="Arial" pitchFamily="34" charset="0"/>
              <a:cs typeface="Arial" pitchFamily="34" charset="0"/>
            </a:endParaRPr>
          </a:p>
          <a:p>
            <a:pPr>
              <a:buNone/>
            </a:pPr>
            <a:r>
              <a:rPr lang="tr-TR" sz="2400" baseline="30000" dirty="0" smtClean="0">
                <a:latin typeface="Arial" pitchFamily="34" charset="0"/>
                <a:cs typeface="Arial" pitchFamily="34" charset="0"/>
              </a:rPr>
              <a:t>SUBORDERLAR</a:t>
            </a:r>
            <a:endParaRPr lang="en-US" sz="2400" dirty="0" smtClean="0">
              <a:latin typeface="Arial" pitchFamily="34" charset="0"/>
              <a:cs typeface="Arial" pitchFamily="34" charset="0"/>
            </a:endParaRPr>
          </a:p>
          <a:p>
            <a:r>
              <a:rPr lang="en-US" sz="1600" dirty="0" err="1" smtClean="0">
                <a:latin typeface="Arial" pitchFamily="34" charset="0"/>
                <a:cs typeface="Arial" pitchFamily="34" charset="0"/>
              </a:rPr>
              <a:t>Aquands</a:t>
            </a:r>
            <a:r>
              <a:rPr lang="en-US" sz="1600" dirty="0" smtClean="0">
                <a:latin typeface="Arial" pitchFamily="34" charset="0"/>
                <a:cs typeface="Arial" pitchFamily="34" charset="0"/>
              </a:rPr>
              <a:t> – </a:t>
            </a:r>
            <a:r>
              <a:rPr lang="tr-TR" sz="1600" dirty="0" smtClean="0">
                <a:latin typeface="Arial" pitchFamily="34" charset="0"/>
                <a:cs typeface="Arial" pitchFamily="34" charset="0"/>
              </a:rPr>
              <a:t>taban suyu seviyesi  yılın çoğunda yüzeye yakın</a:t>
            </a:r>
            <a:r>
              <a:rPr lang="en-US" sz="1600" dirty="0" smtClean="0">
                <a:latin typeface="Arial" pitchFamily="34" charset="0"/>
                <a:cs typeface="Arial" pitchFamily="34" charset="0"/>
              </a:rPr>
              <a:t> </a:t>
            </a:r>
          </a:p>
          <a:p>
            <a:r>
              <a:rPr lang="en-US" sz="1600" dirty="0" err="1" smtClean="0">
                <a:latin typeface="Arial" pitchFamily="34" charset="0"/>
                <a:cs typeface="Arial" pitchFamily="34" charset="0"/>
              </a:rPr>
              <a:t>Gelands</a:t>
            </a:r>
            <a:r>
              <a:rPr lang="en-US" sz="1600" dirty="0" smtClean="0">
                <a:latin typeface="Arial" pitchFamily="34" charset="0"/>
                <a:cs typeface="Arial" pitchFamily="34" charset="0"/>
              </a:rPr>
              <a:t> –</a:t>
            </a:r>
            <a:r>
              <a:rPr lang="tr-TR" sz="1600" dirty="0" smtClean="0">
                <a:latin typeface="Arial" pitchFamily="34" charset="0"/>
                <a:cs typeface="Arial" pitchFamily="34" charset="0"/>
              </a:rPr>
              <a:t> Çok soğuk ilkimler,</a:t>
            </a:r>
            <a:r>
              <a:rPr lang="en-US" sz="1600" dirty="0" smtClean="0">
                <a:latin typeface="Arial" pitchFamily="34" charset="0"/>
                <a:cs typeface="Arial" pitchFamily="34" charset="0"/>
              </a:rPr>
              <a:t> (</a:t>
            </a:r>
            <a:r>
              <a:rPr lang="tr-TR" sz="1600" dirty="0" err="1" smtClean="0">
                <a:latin typeface="Arial" pitchFamily="34" charset="0"/>
                <a:cs typeface="Arial" pitchFamily="34" charset="0"/>
              </a:rPr>
              <a:t>ort</a:t>
            </a:r>
            <a:r>
              <a:rPr lang="tr-TR" sz="1600" dirty="0" smtClean="0">
                <a:latin typeface="Arial" pitchFamily="34" charset="0"/>
                <a:cs typeface="Arial" pitchFamily="34" charset="0"/>
              </a:rPr>
              <a:t>. yıllık sıcaklık </a:t>
            </a:r>
            <a:r>
              <a:rPr lang="en-US" sz="1600" dirty="0" smtClean="0">
                <a:latin typeface="Arial" pitchFamily="34" charset="0"/>
                <a:cs typeface="Arial" pitchFamily="34" charset="0"/>
              </a:rPr>
              <a:t>&lt;0°C). </a:t>
            </a:r>
          </a:p>
          <a:p>
            <a:r>
              <a:rPr lang="en-US" sz="1600" dirty="0" err="1" smtClean="0">
                <a:latin typeface="Arial" pitchFamily="34" charset="0"/>
                <a:cs typeface="Arial" pitchFamily="34" charset="0"/>
              </a:rPr>
              <a:t>Cryands</a:t>
            </a:r>
            <a:r>
              <a:rPr lang="en-US" sz="1600" dirty="0" smtClean="0">
                <a:latin typeface="Arial" pitchFamily="34" charset="0"/>
                <a:cs typeface="Arial" pitchFamily="34" charset="0"/>
              </a:rPr>
              <a:t> - </a:t>
            </a:r>
            <a:r>
              <a:rPr lang="tr-TR" sz="1600" dirty="0" smtClean="0">
                <a:latin typeface="Arial" pitchFamily="34" charset="0"/>
                <a:cs typeface="Arial" pitchFamily="34" charset="0"/>
              </a:rPr>
              <a:t> Soğuk iklimler,</a:t>
            </a:r>
            <a:r>
              <a:rPr lang="en-US" sz="1600" dirty="0" smtClean="0">
                <a:latin typeface="Arial" pitchFamily="34" charset="0"/>
                <a:cs typeface="Arial" pitchFamily="34" charset="0"/>
              </a:rPr>
              <a:t> </a:t>
            </a:r>
          </a:p>
          <a:p>
            <a:r>
              <a:rPr lang="en-US" sz="1600" dirty="0" err="1" smtClean="0">
                <a:latin typeface="Arial" pitchFamily="34" charset="0"/>
                <a:cs typeface="Arial" pitchFamily="34" charset="0"/>
              </a:rPr>
              <a:t>Torrands</a:t>
            </a:r>
            <a:r>
              <a:rPr lang="en-US" sz="1600" dirty="0" smtClean="0">
                <a:latin typeface="Arial" pitchFamily="34" charset="0"/>
                <a:cs typeface="Arial" pitchFamily="34" charset="0"/>
              </a:rPr>
              <a:t> – </a:t>
            </a:r>
            <a:r>
              <a:rPr lang="tr-TR" sz="1600" dirty="0" smtClean="0">
                <a:latin typeface="Arial" pitchFamily="34" charset="0"/>
                <a:cs typeface="Arial" pitchFamily="34" charset="0"/>
              </a:rPr>
              <a:t>Çok kurak iklimler,</a:t>
            </a:r>
            <a:r>
              <a:rPr lang="en-US" sz="1600" dirty="0" smtClean="0">
                <a:latin typeface="Arial" pitchFamily="34" charset="0"/>
                <a:cs typeface="Arial" pitchFamily="34" charset="0"/>
              </a:rPr>
              <a:t> </a:t>
            </a:r>
          </a:p>
          <a:p>
            <a:r>
              <a:rPr lang="en-US" sz="1600" dirty="0" err="1" smtClean="0">
                <a:latin typeface="Arial" pitchFamily="34" charset="0"/>
                <a:cs typeface="Arial" pitchFamily="34" charset="0"/>
              </a:rPr>
              <a:t>Ustands</a:t>
            </a:r>
            <a:r>
              <a:rPr lang="en-US" sz="1600" dirty="0" smtClean="0">
                <a:latin typeface="Arial" pitchFamily="34" charset="0"/>
                <a:cs typeface="Arial" pitchFamily="34" charset="0"/>
              </a:rPr>
              <a:t> - </a:t>
            </a:r>
            <a:r>
              <a:rPr lang="tr-TR" sz="1600" dirty="0" smtClean="0">
                <a:latin typeface="Arial" pitchFamily="34" charset="0"/>
                <a:cs typeface="Arial" pitchFamily="34" charset="0"/>
              </a:rPr>
              <a:t> Yarı kurak ve yarı nemli iklimler</a:t>
            </a:r>
            <a:r>
              <a:rPr lang="en-US" sz="1600" dirty="0" smtClean="0">
                <a:latin typeface="Arial" pitchFamily="34" charset="0"/>
                <a:cs typeface="Arial" pitchFamily="34" charset="0"/>
              </a:rPr>
              <a:t> </a:t>
            </a:r>
          </a:p>
          <a:p>
            <a:r>
              <a:rPr lang="en-US" sz="1600" dirty="0" err="1" smtClean="0">
                <a:latin typeface="Arial" pitchFamily="34" charset="0"/>
                <a:cs typeface="Arial" pitchFamily="34" charset="0"/>
              </a:rPr>
              <a:t>Udands</a:t>
            </a:r>
            <a:r>
              <a:rPr lang="en-US" sz="1600" dirty="0" smtClean="0">
                <a:latin typeface="Arial" pitchFamily="34" charset="0"/>
                <a:cs typeface="Arial" pitchFamily="34" charset="0"/>
              </a:rPr>
              <a:t> – </a:t>
            </a:r>
            <a:r>
              <a:rPr lang="tr-TR" sz="1600" dirty="0" smtClean="0">
                <a:latin typeface="Arial" pitchFamily="34" charset="0"/>
                <a:cs typeface="Arial" pitchFamily="34" charset="0"/>
              </a:rPr>
              <a:t>Nemli iklimler</a:t>
            </a:r>
            <a:r>
              <a:rPr lang="en-US" sz="1600" dirty="0" smtClean="0">
                <a:latin typeface="Arial" pitchFamily="34" charset="0"/>
                <a:cs typeface="Arial" pitchFamily="34" charset="0"/>
              </a:rPr>
              <a:t> </a:t>
            </a:r>
          </a:p>
          <a:p>
            <a:r>
              <a:rPr lang="en-US" sz="1600" dirty="0" err="1" smtClean="0">
                <a:latin typeface="Arial" pitchFamily="34" charset="0"/>
                <a:cs typeface="Arial" pitchFamily="34" charset="0"/>
              </a:rPr>
              <a:t>Xerands</a:t>
            </a:r>
            <a:r>
              <a:rPr lang="en-US" sz="1600" dirty="0" smtClean="0">
                <a:latin typeface="Arial" pitchFamily="34" charset="0"/>
                <a:cs typeface="Arial" pitchFamily="34" charset="0"/>
              </a:rPr>
              <a:t> – </a:t>
            </a:r>
            <a:r>
              <a:rPr lang="tr-TR" sz="1600" dirty="0" smtClean="0">
                <a:latin typeface="Arial" pitchFamily="34" charset="0"/>
                <a:cs typeface="Arial" pitchFamily="34" charset="0"/>
              </a:rPr>
              <a:t>Ilıman iklimler</a:t>
            </a:r>
            <a:r>
              <a:rPr lang="en-US" sz="1600" dirty="0" smtClean="0">
                <a:latin typeface="Arial" pitchFamily="34" charset="0"/>
                <a:cs typeface="Arial" pitchFamily="34" charset="0"/>
              </a:rPr>
              <a:t> </a:t>
            </a:r>
            <a:r>
              <a:rPr lang="tr-TR" sz="1600" dirty="0" smtClean="0">
                <a:latin typeface="Arial" pitchFamily="34" charset="0"/>
                <a:cs typeface="Arial" pitchFamily="34" charset="0"/>
              </a:rPr>
              <a:t>(Sıcak yazlar ve nemli kışlar)</a:t>
            </a:r>
            <a:r>
              <a:rPr lang="en-US" sz="1600" dirty="0" smtClean="0">
                <a:latin typeface="Arial" pitchFamily="34" charset="0"/>
                <a:cs typeface="Arial" pitchFamily="34" charset="0"/>
              </a:rPr>
              <a:t> </a:t>
            </a:r>
          </a:p>
          <a:p>
            <a:r>
              <a:rPr lang="en-US" sz="1600" dirty="0" err="1" smtClean="0">
                <a:latin typeface="Arial" pitchFamily="34" charset="0"/>
                <a:cs typeface="Arial" pitchFamily="34" charset="0"/>
              </a:rPr>
              <a:t>Vitrands</a:t>
            </a:r>
            <a:r>
              <a:rPr lang="en-US" sz="1600" dirty="0" smtClean="0">
                <a:latin typeface="Arial" pitchFamily="34" charset="0"/>
                <a:cs typeface="Arial" pitchFamily="34" charset="0"/>
              </a:rPr>
              <a:t> – </a:t>
            </a:r>
            <a:r>
              <a:rPr lang="tr-TR" sz="1600" dirty="0" smtClean="0">
                <a:latin typeface="Arial" pitchFamily="34" charset="0"/>
                <a:cs typeface="Arial" pitchFamily="34" charset="0"/>
              </a:rPr>
              <a:t>Genç </a:t>
            </a:r>
            <a:r>
              <a:rPr lang="en-US" sz="1600" dirty="0" err="1" smtClean="0">
                <a:latin typeface="Arial" pitchFamily="34" charset="0"/>
                <a:cs typeface="Arial" pitchFamily="34" charset="0"/>
              </a:rPr>
              <a:t>Andisols</a:t>
            </a:r>
            <a:r>
              <a:rPr lang="tr-TR" sz="1600" dirty="0" smtClean="0">
                <a:latin typeface="Arial" pitchFamily="34" charset="0"/>
                <a:cs typeface="Arial" pitchFamily="34" charset="0"/>
              </a:rPr>
              <a:t>, kaba bünyeli ve cam oranı yüksek</a:t>
            </a:r>
            <a:r>
              <a:rPr lang="en-US" sz="1600" dirty="0" smtClean="0">
                <a:latin typeface="Arial" pitchFamily="34" charset="0"/>
                <a:cs typeface="Arial" pitchFamily="34" charset="0"/>
              </a:rPr>
              <a:t>. </a:t>
            </a:r>
          </a:p>
          <a:p>
            <a:endParaRPr lang="en-US" sz="2000" dirty="0">
              <a:latin typeface="Arial" pitchFamily="34" charset="0"/>
              <a:cs typeface="Arial" pitchFamily="34" charset="0"/>
            </a:endParaRPr>
          </a:p>
        </p:txBody>
      </p:sp>
      <p:pic>
        <p:nvPicPr>
          <p:cNvPr id="4098" name="Picture 2" descr="http://upload.wikimedia.org/wikipedia/commons/d/d0/Andisol_profile.jpg"/>
          <p:cNvPicPr>
            <a:picLocks noChangeAspect="1" noChangeArrowheads="1"/>
          </p:cNvPicPr>
          <p:nvPr/>
        </p:nvPicPr>
        <p:blipFill>
          <a:blip r:embed="rId2" cstate="print"/>
          <a:srcRect/>
          <a:stretch>
            <a:fillRect/>
          </a:stretch>
        </p:blipFill>
        <p:spPr bwMode="auto">
          <a:xfrm>
            <a:off x="6660232" y="2708920"/>
            <a:ext cx="2050260" cy="3657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634082"/>
          </a:xfrm>
        </p:spPr>
        <p:txBody>
          <a:bodyPr>
            <a:normAutofit fontScale="90000"/>
          </a:bodyPr>
          <a:lstStyle/>
          <a:p>
            <a:r>
              <a:rPr lang="tr-TR" dirty="0" smtClean="0">
                <a:latin typeface="Arial" pitchFamily="34" charset="0"/>
                <a:cs typeface="Arial" pitchFamily="34" charset="0"/>
              </a:rPr>
              <a:t>ARIDISOLLER</a:t>
            </a:r>
            <a:endParaRPr lang="en-US" dirty="0">
              <a:latin typeface="Arial" pitchFamily="34" charset="0"/>
              <a:cs typeface="Arial" pitchFamily="34" charset="0"/>
            </a:endParaRPr>
          </a:p>
        </p:txBody>
      </p:sp>
      <p:sp>
        <p:nvSpPr>
          <p:cNvPr id="3" name="2 İçerik Yer Tutucusu"/>
          <p:cNvSpPr>
            <a:spLocks noGrp="1"/>
          </p:cNvSpPr>
          <p:nvPr>
            <p:ph idx="1"/>
          </p:nvPr>
        </p:nvSpPr>
        <p:spPr>
          <a:xfrm>
            <a:off x="107504" y="1052736"/>
            <a:ext cx="6624736" cy="4608512"/>
          </a:xfrm>
        </p:spPr>
        <p:txBody>
          <a:bodyPr>
            <a:normAutofit fontScale="70000" lnSpcReduction="20000"/>
          </a:bodyPr>
          <a:lstStyle/>
          <a:p>
            <a:r>
              <a:rPr lang="tr-TR" dirty="0" smtClean="0">
                <a:solidFill>
                  <a:srgbClr val="FF0000"/>
                </a:solidFill>
                <a:latin typeface="Arial" pitchFamily="34" charset="0"/>
                <a:cs typeface="Arial" pitchFamily="34" charset="0"/>
              </a:rPr>
              <a:t>Çöl Toprakları </a:t>
            </a:r>
          </a:p>
          <a:p>
            <a:r>
              <a:rPr lang="tr-TR" dirty="0" smtClean="0">
                <a:latin typeface="Arial" pitchFamily="34" charset="0"/>
                <a:cs typeface="Arial" pitchFamily="34" charset="0"/>
              </a:rPr>
              <a:t> Latince </a:t>
            </a:r>
            <a:r>
              <a:rPr lang="en-US" i="1" dirty="0" err="1" smtClean="0">
                <a:latin typeface="Arial" pitchFamily="34" charset="0"/>
                <a:cs typeface="Arial" pitchFamily="34" charset="0"/>
              </a:rPr>
              <a:t>aridus</a:t>
            </a:r>
            <a:r>
              <a:rPr lang="en-US" dirty="0" smtClean="0">
                <a:latin typeface="Arial" pitchFamily="34" charset="0"/>
                <a:cs typeface="Arial" pitchFamily="34" charset="0"/>
              </a:rPr>
              <a:t>,  “</a:t>
            </a:r>
            <a:r>
              <a:rPr lang="tr-TR" dirty="0" smtClean="0">
                <a:latin typeface="Arial" pitchFamily="34" charset="0"/>
                <a:cs typeface="Arial" pitchFamily="34" charset="0"/>
              </a:rPr>
              <a:t>kurak</a:t>
            </a:r>
            <a:r>
              <a:rPr lang="en-US" dirty="0" smtClean="0">
                <a:latin typeface="Arial" pitchFamily="34" charset="0"/>
                <a:cs typeface="Arial" pitchFamily="34" charset="0"/>
              </a:rPr>
              <a:t>”</a:t>
            </a:r>
            <a:r>
              <a:rPr lang="tr-TR" dirty="0" smtClean="0">
                <a:latin typeface="Arial" pitchFamily="34" charset="0"/>
                <a:cs typeface="Arial" pitchFamily="34" charset="0"/>
              </a:rPr>
              <a:t> ‘tan gelir.</a:t>
            </a:r>
          </a:p>
          <a:p>
            <a:r>
              <a:rPr lang="tr-TR" dirty="0" smtClean="0">
                <a:solidFill>
                  <a:srgbClr val="FF0000"/>
                </a:solidFill>
                <a:latin typeface="Arial" pitchFamily="34" charset="0"/>
                <a:cs typeface="Arial" pitchFamily="34" charset="0"/>
              </a:rPr>
              <a:t>Kurak ve yarı kurak iklimler</a:t>
            </a:r>
            <a:r>
              <a:rPr lang="tr-TR" dirty="0" smtClean="0">
                <a:latin typeface="Arial" pitchFamily="34" charset="0"/>
                <a:cs typeface="Arial" pitchFamily="34" charset="0"/>
              </a:rPr>
              <a:t>de oluşur</a:t>
            </a:r>
            <a:r>
              <a:rPr lang="en-US" dirty="0" smtClean="0">
                <a:latin typeface="Arial" pitchFamily="34" charset="0"/>
                <a:cs typeface="Arial" pitchFamily="34" charset="0"/>
              </a:rPr>
              <a:t>.</a:t>
            </a:r>
            <a:endParaRPr lang="tr-TR" dirty="0" smtClean="0">
              <a:latin typeface="Arial" pitchFamily="34" charset="0"/>
              <a:cs typeface="Arial" pitchFamily="34" charset="0"/>
            </a:endParaRPr>
          </a:p>
          <a:p>
            <a:r>
              <a:rPr lang="en-US" dirty="0" smtClean="0">
                <a:latin typeface="Arial" pitchFamily="34" charset="0"/>
                <a:cs typeface="Arial" pitchFamily="34" charset="0"/>
              </a:rPr>
              <a:t> </a:t>
            </a:r>
            <a:r>
              <a:rPr lang="en-US" dirty="0" err="1" smtClean="0">
                <a:latin typeface="Arial" pitchFamily="34" charset="0"/>
                <a:cs typeface="Arial" pitchFamily="34" charset="0"/>
              </a:rPr>
              <a:t>Aridisol</a:t>
            </a:r>
            <a:r>
              <a:rPr lang="tr-TR" dirty="0" err="1" smtClean="0">
                <a:latin typeface="Arial" pitchFamily="34" charset="0"/>
                <a:cs typeface="Arial" pitchFamily="34" charset="0"/>
              </a:rPr>
              <a:t>ler</a:t>
            </a:r>
            <a:r>
              <a:rPr lang="en-US" dirty="0" smtClean="0">
                <a:latin typeface="Arial" pitchFamily="34" charset="0"/>
                <a:cs typeface="Arial" pitchFamily="34" charset="0"/>
              </a:rPr>
              <a:t> </a:t>
            </a:r>
            <a:r>
              <a:rPr lang="tr-TR" dirty="0" smtClean="0">
                <a:latin typeface="Arial" pitchFamily="34" charset="0"/>
                <a:cs typeface="Arial" pitchFamily="34" charset="0"/>
              </a:rPr>
              <a:t> dünya yüzeyinin 1/3 ‘ünü kaplayan çöllerde oluşur,</a:t>
            </a:r>
            <a:r>
              <a:rPr lang="en-US" dirty="0" smtClean="0">
                <a:latin typeface="Arial" pitchFamily="34" charset="0"/>
                <a:cs typeface="Arial" pitchFamily="34" charset="0"/>
              </a:rPr>
              <a:t> </a:t>
            </a:r>
            <a:endParaRPr lang="tr-TR" dirty="0" smtClean="0">
              <a:latin typeface="Arial" pitchFamily="34" charset="0"/>
              <a:cs typeface="Arial" pitchFamily="34" charset="0"/>
            </a:endParaRPr>
          </a:p>
          <a:p>
            <a:r>
              <a:rPr lang="tr-TR" dirty="0" smtClean="0">
                <a:latin typeface="Arial" pitchFamily="34" charset="0"/>
                <a:cs typeface="Arial" pitchFamily="34" charset="0"/>
              </a:rPr>
              <a:t>Düşük </a:t>
            </a:r>
            <a:r>
              <a:rPr lang="tr-TR" dirty="0" smtClean="0">
                <a:solidFill>
                  <a:srgbClr val="FF0000"/>
                </a:solidFill>
                <a:latin typeface="Arial" pitchFamily="34" charset="0"/>
                <a:cs typeface="Arial" pitchFamily="34" charset="0"/>
              </a:rPr>
              <a:t>organik madde </a:t>
            </a:r>
            <a:r>
              <a:rPr lang="tr-TR" dirty="0" smtClean="0">
                <a:latin typeface="Arial" pitchFamily="34" charset="0"/>
                <a:cs typeface="Arial" pitchFamily="34" charset="0"/>
              </a:rPr>
              <a:t>içerir,</a:t>
            </a:r>
          </a:p>
          <a:p>
            <a:r>
              <a:rPr lang="tr-TR" dirty="0" smtClean="0">
                <a:latin typeface="Arial" pitchFamily="34" charset="0"/>
                <a:cs typeface="Arial" pitchFamily="34" charset="0"/>
              </a:rPr>
              <a:t>En </a:t>
            </a:r>
            <a:r>
              <a:rPr lang="tr-TR" dirty="0" err="1" smtClean="0">
                <a:latin typeface="Arial" pitchFamily="34" charset="0"/>
                <a:cs typeface="Arial" pitchFamily="34" charset="0"/>
              </a:rPr>
              <a:t>öenmli</a:t>
            </a:r>
            <a:r>
              <a:rPr lang="tr-TR" dirty="0" smtClean="0">
                <a:latin typeface="Arial" pitchFamily="34" charset="0"/>
                <a:cs typeface="Arial" pitchFamily="34" charset="0"/>
              </a:rPr>
              <a:t> özelliği </a:t>
            </a:r>
            <a:r>
              <a:rPr lang="tr-TR" dirty="0" smtClean="0">
                <a:solidFill>
                  <a:srgbClr val="FF0000"/>
                </a:solidFill>
                <a:latin typeface="Arial" pitchFamily="34" charset="0"/>
                <a:cs typeface="Arial" pitchFamily="34" charset="0"/>
              </a:rPr>
              <a:t>düşük toprak nemidir</a:t>
            </a:r>
            <a:r>
              <a:rPr lang="tr-TR" dirty="0" smtClean="0">
                <a:latin typeface="Arial" pitchFamily="34" charset="0"/>
                <a:cs typeface="Arial" pitchFamily="34" charset="0"/>
              </a:rPr>
              <a:t>. Yıkanma sınırlıdır.</a:t>
            </a:r>
          </a:p>
          <a:p>
            <a:r>
              <a:rPr lang="tr-TR" dirty="0" smtClean="0">
                <a:latin typeface="Arial" pitchFamily="34" charset="0"/>
                <a:cs typeface="Arial" pitchFamily="34" charset="0"/>
              </a:rPr>
              <a:t>Yüzey altı </a:t>
            </a:r>
            <a:r>
              <a:rPr lang="tr-TR" dirty="0" err="1" smtClean="0">
                <a:latin typeface="Arial" pitchFamily="34" charset="0"/>
                <a:cs typeface="Arial" pitchFamily="34" charset="0"/>
              </a:rPr>
              <a:t>horizonlarında</a:t>
            </a:r>
            <a:r>
              <a:rPr lang="tr-TR" dirty="0" smtClean="0">
                <a:latin typeface="Arial" pitchFamily="34" charset="0"/>
                <a:cs typeface="Arial" pitchFamily="34" charset="0"/>
              </a:rPr>
              <a:t> </a:t>
            </a:r>
            <a:r>
              <a:rPr lang="en-US" dirty="0" err="1" smtClean="0">
                <a:latin typeface="Arial" pitchFamily="34" charset="0"/>
                <a:cs typeface="Arial" pitchFamily="34" charset="0"/>
              </a:rPr>
              <a:t>sili</a:t>
            </a:r>
            <a:r>
              <a:rPr lang="tr-TR" dirty="0" smtClean="0">
                <a:latin typeface="Arial" pitchFamily="34" charset="0"/>
                <a:cs typeface="Arial" pitchFamily="34" charset="0"/>
              </a:rPr>
              <a:t>kat</a:t>
            </a:r>
            <a:r>
              <a:rPr lang="en-US" dirty="0" smtClean="0">
                <a:latin typeface="Arial" pitchFamily="34" charset="0"/>
                <a:cs typeface="Arial" pitchFamily="34" charset="0"/>
              </a:rPr>
              <a:t> </a:t>
            </a:r>
            <a:r>
              <a:rPr lang="tr-TR" dirty="0" smtClean="0">
                <a:latin typeface="Arial" pitchFamily="34" charset="0"/>
                <a:cs typeface="Arial" pitchFamily="34" charset="0"/>
              </a:rPr>
              <a:t>killeri</a:t>
            </a:r>
            <a:r>
              <a:rPr lang="en-US" dirty="0" smtClean="0">
                <a:latin typeface="Arial" pitchFamily="34" charset="0"/>
                <a:cs typeface="Arial" pitchFamily="34" charset="0"/>
              </a:rPr>
              <a:t>, sod</a:t>
            </a:r>
            <a:r>
              <a:rPr lang="tr-TR" dirty="0" smtClean="0">
                <a:latin typeface="Arial" pitchFamily="34" charset="0"/>
                <a:cs typeface="Arial" pitchFamily="34" charset="0"/>
              </a:rPr>
              <a:t>yum</a:t>
            </a:r>
            <a:r>
              <a:rPr lang="en-US" dirty="0" smtClean="0">
                <a:latin typeface="Arial" pitchFamily="34" charset="0"/>
                <a:cs typeface="Arial" pitchFamily="34" charset="0"/>
              </a:rPr>
              <a:t>, </a:t>
            </a:r>
            <a:r>
              <a:rPr lang="tr-TR" dirty="0" smtClean="0">
                <a:latin typeface="Arial" pitchFamily="34" charset="0"/>
                <a:cs typeface="Arial" pitchFamily="34" charset="0"/>
              </a:rPr>
              <a:t>k</a:t>
            </a:r>
            <a:r>
              <a:rPr lang="en-US" dirty="0" smtClean="0">
                <a:latin typeface="Arial" pitchFamily="34" charset="0"/>
                <a:cs typeface="Arial" pitchFamily="34" charset="0"/>
              </a:rPr>
              <a:t>al</a:t>
            </a:r>
            <a:r>
              <a:rPr lang="tr-TR" dirty="0" err="1" smtClean="0">
                <a:latin typeface="Arial" pitchFamily="34" charset="0"/>
                <a:cs typeface="Arial" pitchFamily="34" charset="0"/>
              </a:rPr>
              <a:t>siyum</a:t>
            </a:r>
            <a:r>
              <a:rPr lang="tr-TR" dirty="0" smtClean="0">
                <a:latin typeface="Arial" pitchFamily="34" charset="0"/>
                <a:cs typeface="Arial" pitchFamily="34" charset="0"/>
              </a:rPr>
              <a:t> </a:t>
            </a:r>
            <a:r>
              <a:rPr lang="en-US" dirty="0" smtClean="0">
                <a:latin typeface="Arial" pitchFamily="34" charset="0"/>
                <a:cs typeface="Arial" pitchFamily="34" charset="0"/>
              </a:rPr>
              <a:t> </a:t>
            </a:r>
            <a:r>
              <a:rPr lang="tr-TR" dirty="0" smtClean="0">
                <a:latin typeface="Arial" pitchFamily="34" charset="0"/>
                <a:cs typeface="Arial" pitchFamily="34" charset="0"/>
              </a:rPr>
              <a:t>k</a:t>
            </a:r>
            <a:r>
              <a:rPr lang="en-US" dirty="0" err="1" smtClean="0">
                <a:latin typeface="Arial" pitchFamily="34" charset="0"/>
                <a:cs typeface="Arial" pitchFamily="34" charset="0"/>
              </a:rPr>
              <a:t>arbonat</a:t>
            </a:r>
            <a:r>
              <a:rPr lang="en-US" dirty="0" smtClean="0">
                <a:latin typeface="Arial" pitchFamily="34" charset="0"/>
                <a:cs typeface="Arial" pitchFamily="34" charset="0"/>
              </a:rPr>
              <a:t>, </a:t>
            </a:r>
            <a:r>
              <a:rPr lang="tr-TR" dirty="0" smtClean="0">
                <a:latin typeface="Arial" pitchFamily="34" charset="0"/>
                <a:cs typeface="Arial" pitchFamily="34" charset="0"/>
              </a:rPr>
              <a:t>jips veya çözünebilir tuzlar bulunur</a:t>
            </a:r>
            <a:r>
              <a:rPr lang="en-US" dirty="0" smtClean="0">
                <a:latin typeface="Arial" pitchFamily="34" charset="0"/>
                <a:cs typeface="Arial" pitchFamily="34" charset="0"/>
              </a:rPr>
              <a:t>.</a:t>
            </a:r>
            <a:endParaRPr lang="tr-TR" dirty="0" smtClean="0">
              <a:latin typeface="Arial" pitchFamily="34" charset="0"/>
              <a:cs typeface="Arial" pitchFamily="34" charset="0"/>
            </a:endParaRPr>
          </a:p>
          <a:p>
            <a:r>
              <a:rPr lang="tr-TR" dirty="0" smtClean="0">
                <a:latin typeface="Arial" pitchFamily="34" charset="0"/>
                <a:cs typeface="Arial" pitchFamily="34" charset="0"/>
              </a:rPr>
              <a:t>Yüzey altı </a:t>
            </a:r>
            <a:r>
              <a:rPr lang="tr-TR" dirty="0" err="1" smtClean="0">
                <a:latin typeface="Arial" pitchFamily="34" charset="0"/>
                <a:cs typeface="Arial" pitchFamily="34" charset="0"/>
              </a:rPr>
              <a:t>horizonları</a:t>
            </a:r>
            <a:r>
              <a:rPr lang="en-US" dirty="0" smtClean="0">
                <a:latin typeface="Arial" pitchFamily="34" charset="0"/>
                <a:cs typeface="Arial" pitchFamily="34" charset="0"/>
              </a:rPr>
              <a:t> </a:t>
            </a:r>
            <a:r>
              <a:rPr lang="tr-TR" dirty="0" smtClean="0">
                <a:latin typeface="Arial" pitchFamily="34" charset="0"/>
                <a:cs typeface="Arial" pitchFamily="34" charset="0"/>
              </a:rPr>
              <a:t> karbonatlar, jips ve silikalarca çimentolanmıştır. Yüzeyde tuzlanma oluşabilir.</a:t>
            </a: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3074" name="Picture 2" descr="http://upload.wikimedia.org/wikipedia/commons/d/d3/Aridisol_profile.jpg"/>
          <p:cNvPicPr>
            <a:picLocks noChangeAspect="1" noChangeArrowheads="1"/>
          </p:cNvPicPr>
          <p:nvPr/>
        </p:nvPicPr>
        <p:blipFill>
          <a:blip r:embed="rId2" cstate="print"/>
          <a:srcRect/>
          <a:stretch>
            <a:fillRect/>
          </a:stretch>
        </p:blipFill>
        <p:spPr bwMode="auto">
          <a:xfrm>
            <a:off x="6732240" y="908720"/>
            <a:ext cx="2306545" cy="41148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8229600" cy="764704"/>
          </a:xfrm>
        </p:spPr>
        <p:txBody>
          <a:bodyPr>
            <a:normAutofit/>
          </a:bodyPr>
          <a:lstStyle/>
          <a:p>
            <a:r>
              <a:rPr lang="tr-TR" dirty="0" smtClean="0"/>
              <a:t>ENTISOLLER</a:t>
            </a:r>
            <a:endParaRPr lang="en-US" dirty="0"/>
          </a:p>
        </p:txBody>
      </p:sp>
      <p:sp>
        <p:nvSpPr>
          <p:cNvPr id="3" name="2 İçerik Yer Tutucusu"/>
          <p:cNvSpPr>
            <a:spLocks noGrp="1"/>
          </p:cNvSpPr>
          <p:nvPr>
            <p:ph idx="1"/>
          </p:nvPr>
        </p:nvSpPr>
        <p:spPr>
          <a:xfrm>
            <a:off x="457200" y="1052736"/>
            <a:ext cx="5698976" cy="5073427"/>
          </a:xfrm>
        </p:spPr>
        <p:txBody>
          <a:bodyPr>
            <a:normAutofit fontScale="92500" lnSpcReduction="10000"/>
          </a:bodyPr>
          <a:lstStyle/>
          <a:p>
            <a:r>
              <a:rPr lang="tr-TR" sz="2800" dirty="0" smtClean="0">
                <a:latin typeface="Arial" pitchFamily="34" charset="0"/>
                <a:cs typeface="Arial" pitchFamily="34" charset="0"/>
              </a:rPr>
              <a:t> A </a:t>
            </a:r>
            <a:r>
              <a:rPr lang="tr-TR" sz="2800" dirty="0" err="1" smtClean="0">
                <a:latin typeface="Arial" pitchFamily="34" charset="0"/>
                <a:cs typeface="Arial" pitchFamily="34" charset="0"/>
              </a:rPr>
              <a:t>horizonu</a:t>
            </a:r>
            <a:r>
              <a:rPr lang="tr-TR" sz="2800" dirty="0" smtClean="0">
                <a:latin typeface="Arial" pitchFamily="34" charset="0"/>
                <a:cs typeface="Arial" pitchFamily="34" charset="0"/>
              </a:rPr>
              <a:t> dışında herhangi bir profil gelişimi yoktur</a:t>
            </a:r>
            <a:r>
              <a:rPr lang="en-US" sz="2800" dirty="0" smtClean="0">
                <a:latin typeface="Arial" pitchFamily="34" charset="0"/>
                <a:cs typeface="Arial" pitchFamily="34" charset="0"/>
              </a:rPr>
              <a:t>,</a:t>
            </a: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Yeni taşınmış ana materyal veya oluşum hızının erozyon veya birikim hızından yavaş olduğu alanlarda oluşur</a:t>
            </a:r>
          </a:p>
          <a:p>
            <a:r>
              <a:rPr lang="tr-TR" sz="2800" dirty="0" smtClean="0">
                <a:latin typeface="Arial" pitchFamily="34" charset="0"/>
                <a:cs typeface="Arial" pitchFamily="34" charset="0"/>
              </a:rPr>
              <a:t>Tanımlayıcı </a:t>
            </a:r>
            <a:r>
              <a:rPr lang="tr-TR" sz="2800" dirty="0" err="1" smtClean="0">
                <a:latin typeface="Arial" pitchFamily="34" charset="0"/>
                <a:cs typeface="Arial" pitchFamily="34" charset="0"/>
              </a:rPr>
              <a:t>horizonları</a:t>
            </a:r>
            <a:r>
              <a:rPr lang="tr-TR" sz="2800" dirty="0" smtClean="0">
                <a:latin typeface="Arial" pitchFamily="34" charset="0"/>
                <a:cs typeface="Arial" pitchFamily="34" charset="0"/>
              </a:rPr>
              <a:t> yoktur.</a:t>
            </a:r>
          </a:p>
          <a:p>
            <a:pPr>
              <a:buNone/>
            </a:pPr>
            <a:endParaRPr lang="tr-TR" sz="2800" dirty="0" smtClean="0">
              <a:latin typeface="Arial" pitchFamily="34" charset="0"/>
              <a:cs typeface="Arial" pitchFamily="34" charset="0"/>
            </a:endParaRPr>
          </a:p>
          <a:p>
            <a:r>
              <a:rPr lang="tr-TR" sz="2800" dirty="0" smtClean="0">
                <a:latin typeface="Arial" pitchFamily="34" charset="0"/>
                <a:cs typeface="Arial" pitchFamily="34" charset="0"/>
              </a:rPr>
              <a:t>En yaygın ikinci toprak </a:t>
            </a:r>
            <a:r>
              <a:rPr lang="tr-TR" sz="2800" dirty="0" err="1" smtClean="0">
                <a:latin typeface="Arial" pitchFamily="34" charset="0"/>
                <a:cs typeface="Arial" pitchFamily="34" charset="0"/>
              </a:rPr>
              <a:t>ordosudur</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Entisol</a:t>
            </a:r>
            <a:r>
              <a:rPr lang="tr-TR" sz="2800" dirty="0" err="1" smtClean="0">
                <a:latin typeface="Arial" pitchFamily="34" charset="0"/>
                <a:cs typeface="Arial" pitchFamily="34" charset="0"/>
              </a:rPr>
              <a:t>ler</a:t>
            </a:r>
            <a:r>
              <a:rPr lang="en-US" sz="2800" dirty="0" smtClean="0">
                <a:latin typeface="Arial" pitchFamily="34" charset="0"/>
                <a:cs typeface="Arial" pitchFamily="34" charset="0"/>
              </a:rPr>
              <a:t> </a:t>
            </a:r>
            <a:r>
              <a:rPr lang="tr-TR" sz="2800" dirty="0" smtClean="0">
                <a:latin typeface="Arial" pitchFamily="34" charset="0"/>
                <a:cs typeface="Arial" pitchFamily="34" charset="0"/>
              </a:rPr>
              <a:t>buz altında kalan toprakların dışındaki toprakların %16 ‘</a:t>
            </a:r>
            <a:r>
              <a:rPr lang="tr-TR" sz="2800" dirty="0" err="1" smtClean="0">
                <a:latin typeface="Arial" pitchFamily="34" charset="0"/>
                <a:cs typeface="Arial" pitchFamily="34" charset="0"/>
              </a:rPr>
              <a:t>sını</a:t>
            </a:r>
            <a:r>
              <a:rPr lang="tr-TR" sz="2800" dirty="0" smtClean="0">
                <a:latin typeface="Arial" pitchFamily="34" charset="0"/>
                <a:cs typeface="Arial" pitchFamily="34" charset="0"/>
              </a:rPr>
              <a:t> kaplar</a:t>
            </a:r>
            <a:endParaRPr lang="en-US" sz="2800" dirty="0" smtClean="0">
              <a:latin typeface="Arial" pitchFamily="34" charset="0"/>
              <a:cs typeface="Arial" pitchFamily="34" charset="0"/>
            </a:endParaRPr>
          </a:p>
        </p:txBody>
      </p:sp>
      <p:pic>
        <p:nvPicPr>
          <p:cNvPr id="2050" name="Picture 2" descr="http://upload.wikimedia.org/wikipedia/commons/c/c0/Entisol_profile.jpg"/>
          <p:cNvPicPr>
            <a:picLocks noChangeAspect="1" noChangeArrowheads="1"/>
          </p:cNvPicPr>
          <p:nvPr/>
        </p:nvPicPr>
        <p:blipFill>
          <a:blip r:embed="rId2" cstate="print"/>
          <a:srcRect/>
          <a:stretch>
            <a:fillRect/>
          </a:stretch>
        </p:blipFill>
        <p:spPr bwMode="auto">
          <a:xfrm>
            <a:off x="6444208" y="764704"/>
            <a:ext cx="2517651" cy="4876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8229600" cy="562074"/>
          </a:xfrm>
        </p:spPr>
        <p:txBody>
          <a:bodyPr>
            <a:normAutofit fontScale="90000"/>
          </a:bodyPr>
          <a:lstStyle/>
          <a:p>
            <a:r>
              <a:rPr lang="tr-TR" dirty="0" smtClean="0">
                <a:latin typeface="Arial" pitchFamily="34" charset="0"/>
                <a:cs typeface="Arial" pitchFamily="34" charset="0"/>
              </a:rPr>
              <a:t>GELISOLLER</a:t>
            </a:r>
            <a:endParaRPr lang="en-US" dirty="0">
              <a:latin typeface="Arial" pitchFamily="34" charset="0"/>
              <a:cs typeface="Arial" pitchFamily="34" charset="0"/>
            </a:endParaRPr>
          </a:p>
        </p:txBody>
      </p:sp>
      <p:sp>
        <p:nvSpPr>
          <p:cNvPr id="3" name="2 İçerik Yer Tutucusu"/>
          <p:cNvSpPr>
            <a:spLocks noGrp="1"/>
          </p:cNvSpPr>
          <p:nvPr>
            <p:ph idx="1"/>
          </p:nvPr>
        </p:nvSpPr>
        <p:spPr>
          <a:xfrm>
            <a:off x="179512" y="908721"/>
            <a:ext cx="6840760" cy="4320479"/>
          </a:xfrm>
        </p:spPr>
        <p:txBody>
          <a:bodyPr>
            <a:noAutofit/>
          </a:bodyPr>
          <a:lstStyle/>
          <a:p>
            <a:r>
              <a:rPr lang="tr-TR" sz="1800" dirty="0" smtClean="0">
                <a:solidFill>
                  <a:srgbClr val="FF0000"/>
                </a:solidFill>
                <a:latin typeface="Arial" pitchFamily="34" charset="0"/>
                <a:cs typeface="Arial" pitchFamily="34" charset="0"/>
              </a:rPr>
              <a:t>Çok soğuk iklimlerde </a:t>
            </a:r>
            <a:r>
              <a:rPr lang="tr-TR" sz="1800" dirty="0" smtClean="0">
                <a:latin typeface="Arial" pitchFamily="34" charset="0"/>
                <a:cs typeface="Arial" pitchFamily="34" charset="0"/>
              </a:rPr>
              <a:t>oluşur, toprak yüzeyinden itibaren ilk 2 m si içerisinde de kalıcı buzlanma vardır</a:t>
            </a:r>
          </a:p>
          <a:p>
            <a:r>
              <a:rPr lang="en-US" sz="1800" dirty="0" smtClean="0">
                <a:latin typeface="Arial" pitchFamily="34" charset="0"/>
                <a:cs typeface="Arial" pitchFamily="34" charset="0"/>
              </a:rPr>
              <a:t>"</a:t>
            </a:r>
            <a:r>
              <a:rPr lang="en-US" sz="1800" dirty="0" err="1" smtClean="0">
                <a:latin typeface="Arial" pitchFamily="34" charset="0"/>
                <a:cs typeface="Arial" pitchFamily="34" charset="0"/>
              </a:rPr>
              <a:t>Gelisol</a:t>
            </a:r>
            <a:r>
              <a:rPr lang="en-US" sz="1800" dirty="0" smtClean="0">
                <a:latin typeface="Arial" pitchFamily="34" charset="0"/>
                <a:cs typeface="Arial" pitchFamily="34" charset="0"/>
              </a:rPr>
              <a:t>“ </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latincede</a:t>
            </a:r>
            <a:r>
              <a:rPr lang="tr-TR" sz="1800" dirty="0" smtClean="0">
                <a:latin typeface="Arial" pitchFamily="34" charset="0"/>
                <a:cs typeface="Arial" pitchFamily="34" charset="0"/>
              </a:rPr>
              <a:t> </a:t>
            </a:r>
            <a:r>
              <a:rPr lang="en-US" sz="1800" dirty="0" smtClean="0">
                <a:latin typeface="Arial" pitchFamily="34" charset="0"/>
                <a:cs typeface="Arial" pitchFamily="34" charset="0"/>
              </a:rPr>
              <a:t> </a:t>
            </a:r>
            <a:r>
              <a:rPr lang="tr-TR" sz="1800" dirty="0" smtClean="0">
                <a:latin typeface="Arial" pitchFamily="34" charset="0"/>
                <a:cs typeface="Arial" pitchFamily="34" charset="0"/>
              </a:rPr>
              <a:t> ‘buzlanmaya doğru’  anlamına gelen </a:t>
            </a:r>
            <a:r>
              <a:rPr lang="en-US" sz="1800" i="1" dirty="0" err="1" smtClean="0">
                <a:latin typeface="Arial" pitchFamily="34" charset="0"/>
                <a:cs typeface="Arial" pitchFamily="34" charset="0"/>
              </a:rPr>
              <a:t>gelare</a:t>
            </a:r>
            <a:r>
              <a:rPr lang="en-US" sz="1800" dirty="0" smtClean="0">
                <a:latin typeface="Arial" pitchFamily="34" charset="0"/>
                <a:cs typeface="Arial" pitchFamily="34" charset="0"/>
              </a:rPr>
              <a:t> </a:t>
            </a:r>
            <a:r>
              <a:rPr lang="tr-TR" sz="1800" dirty="0" smtClean="0">
                <a:latin typeface="Arial" pitchFamily="34" charset="0"/>
                <a:cs typeface="Arial" pitchFamily="34" charset="0"/>
              </a:rPr>
              <a:t>den türemiştir. </a:t>
            </a:r>
          </a:p>
          <a:p>
            <a:r>
              <a:rPr lang="tr-TR" sz="1800" dirty="0" smtClean="0">
                <a:latin typeface="Arial" pitchFamily="34" charset="0"/>
                <a:cs typeface="Arial" pitchFamily="34" charset="0"/>
              </a:rPr>
              <a:t>Dönüşümlü </a:t>
            </a:r>
            <a:r>
              <a:rPr lang="tr-TR" sz="1800" dirty="0" smtClean="0">
                <a:solidFill>
                  <a:srgbClr val="FF0000"/>
                </a:solidFill>
                <a:latin typeface="Arial" pitchFamily="34" charset="0"/>
                <a:cs typeface="Arial" pitchFamily="34" charset="0"/>
              </a:rPr>
              <a:t>donma-çözülme </a:t>
            </a:r>
            <a:r>
              <a:rPr lang="tr-TR" sz="1800" dirty="0" smtClean="0">
                <a:latin typeface="Arial" pitchFamily="34" charset="0"/>
                <a:cs typeface="Arial" pitchFamily="34" charset="0"/>
              </a:rPr>
              <a:t>olayı en karakteristik özelliğidir.</a:t>
            </a:r>
            <a:endParaRPr lang="en-US" sz="1800" dirty="0" smtClean="0">
              <a:latin typeface="Arial" pitchFamily="34" charset="0"/>
              <a:cs typeface="Arial" pitchFamily="34" charset="0"/>
            </a:endParaRPr>
          </a:p>
          <a:p>
            <a:r>
              <a:rPr lang="tr-TR" sz="1800" dirty="0" smtClean="0">
                <a:latin typeface="Arial" pitchFamily="34" charset="0"/>
                <a:cs typeface="Arial" pitchFamily="34" charset="0"/>
              </a:rPr>
              <a:t>Yapısal olarak B </a:t>
            </a:r>
            <a:r>
              <a:rPr lang="tr-TR" sz="1800" dirty="0" err="1" smtClean="0">
                <a:latin typeface="Arial" pitchFamily="34" charset="0"/>
                <a:cs typeface="Arial" pitchFamily="34" charset="0"/>
              </a:rPr>
              <a:t>horizonu</a:t>
            </a:r>
            <a:r>
              <a:rPr lang="tr-TR" sz="1800" dirty="0" smtClean="0">
                <a:latin typeface="Arial" pitchFamily="34" charset="0"/>
                <a:cs typeface="Arial" pitchFamily="34" charset="0"/>
              </a:rPr>
              <a:t> yoktur, fakat A </a:t>
            </a:r>
            <a:r>
              <a:rPr lang="tr-TR" sz="1800" dirty="0" err="1" smtClean="0">
                <a:latin typeface="Arial" pitchFamily="34" charset="0"/>
                <a:cs typeface="Arial" pitchFamily="34" charset="0"/>
              </a:rPr>
              <a:t>horizonu</a:t>
            </a:r>
            <a:r>
              <a:rPr lang="tr-TR" sz="1800" dirty="0" smtClean="0">
                <a:latin typeface="Arial" pitchFamily="34" charset="0"/>
                <a:cs typeface="Arial" pitchFamily="34" charset="0"/>
              </a:rPr>
              <a:t> vardır.</a:t>
            </a:r>
          </a:p>
          <a:p>
            <a:r>
              <a:rPr lang="tr-TR" sz="1800" dirty="0" smtClean="0">
                <a:latin typeface="Arial" pitchFamily="34" charset="0"/>
                <a:cs typeface="Arial" pitchFamily="34" charset="0"/>
              </a:rPr>
              <a:t> Yüzeyde ince bir mineral tabakanın üzerinde organik madde biriktiği için siyah veya koyu kahve renklidir.</a:t>
            </a:r>
          </a:p>
          <a:p>
            <a:r>
              <a:rPr lang="tr-TR" sz="1800" dirty="0" smtClean="0">
                <a:latin typeface="Arial" pitchFamily="34" charset="0"/>
                <a:cs typeface="Arial" pitchFamily="34" charset="0"/>
              </a:rPr>
              <a:t>Kimyasal olarak  yüksek verimli değildir. Donmuş tabakanın üzerindeki besin maddeleri (özellikle </a:t>
            </a:r>
            <a:r>
              <a:rPr lang="tr-TR" sz="1800" dirty="0" err="1" smtClean="0">
                <a:latin typeface="Arial" pitchFamily="34" charset="0"/>
                <a:cs typeface="Arial" pitchFamily="34" charset="0"/>
              </a:rPr>
              <a:t>Ca</a:t>
            </a:r>
            <a:r>
              <a:rPr lang="tr-TR" sz="1800" dirty="0" smtClean="0">
                <a:latin typeface="Arial" pitchFamily="34" charset="0"/>
                <a:cs typeface="Arial" pitchFamily="34" charset="0"/>
              </a:rPr>
              <a:t> ve K) yıkanmıştır.</a:t>
            </a:r>
          </a:p>
          <a:p>
            <a:r>
              <a:rPr lang="tr-TR" sz="1800" dirty="0" smtClean="0">
                <a:latin typeface="Arial" pitchFamily="34" charset="0"/>
                <a:cs typeface="Arial" pitchFamily="34" charset="0"/>
              </a:rPr>
              <a:t>En çok Sibirya, </a:t>
            </a:r>
            <a:r>
              <a:rPr lang="tr-TR" sz="1800" dirty="0" err="1" smtClean="0">
                <a:latin typeface="Arial" pitchFamily="34" charset="0"/>
                <a:cs typeface="Arial" pitchFamily="34" charset="0"/>
              </a:rPr>
              <a:t>Alaska</a:t>
            </a:r>
            <a:r>
              <a:rPr lang="tr-TR" sz="1800" dirty="0" smtClean="0">
                <a:latin typeface="Arial" pitchFamily="34" charset="0"/>
                <a:cs typeface="Arial" pitchFamily="34" charset="0"/>
              </a:rPr>
              <a:t> ve Kanada’da daha sonra Şili, Arjantin, Tibet, Kuzey İskandinavya, </a:t>
            </a:r>
            <a:r>
              <a:rPr lang="tr-TR" sz="1800" dirty="0" err="1" smtClean="0">
                <a:latin typeface="Arial" pitchFamily="34" charset="0"/>
                <a:cs typeface="Arial" pitchFamily="34" charset="0"/>
              </a:rPr>
              <a:t>Antartika’da</a:t>
            </a:r>
            <a:r>
              <a:rPr lang="tr-TR" sz="1800" dirty="0" smtClean="0">
                <a:latin typeface="Arial" pitchFamily="34" charset="0"/>
                <a:cs typeface="Arial" pitchFamily="34" charset="0"/>
              </a:rPr>
              <a:t> bulunur</a:t>
            </a:r>
            <a:r>
              <a:rPr lang="tr-TR" sz="1800" b="1" dirty="0" smtClean="0">
                <a:latin typeface="Arial" pitchFamily="34" charset="0"/>
                <a:cs typeface="Arial" pitchFamily="34" charset="0"/>
              </a:rPr>
              <a:t>	</a:t>
            </a:r>
            <a:endParaRPr lang="en-US" sz="1800" dirty="0">
              <a:latin typeface="Arial" pitchFamily="34" charset="0"/>
              <a:cs typeface="Arial" pitchFamily="34" charset="0"/>
            </a:endParaRPr>
          </a:p>
        </p:txBody>
      </p:sp>
      <p:pic>
        <p:nvPicPr>
          <p:cNvPr id="37890" name="Picture 2" descr="http://upload.wikimedia.org/wikipedia/commons/b/b8/Gelisol_profile.jpg"/>
          <p:cNvPicPr>
            <a:picLocks noChangeAspect="1" noChangeArrowheads="1"/>
          </p:cNvPicPr>
          <p:nvPr/>
        </p:nvPicPr>
        <p:blipFill>
          <a:blip r:embed="rId3" cstate="print"/>
          <a:srcRect/>
          <a:stretch>
            <a:fillRect/>
          </a:stretch>
        </p:blipFill>
        <p:spPr bwMode="auto">
          <a:xfrm>
            <a:off x="7021830" y="908720"/>
            <a:ext cx="2018197" cy="3600400"/>
          </a:xfrm>
          <a:prstGeom prst="rect">
            <a:avLst/>
          </a:prstGeom>
          <a:noFill/>
        </p:spPr>
      </p:pic>
      <p:sp>
        <p:nvSpPr>
          <p:cNvPr id="5" name="4 Dikdörtgen"/>
          <p:cNvSpPr/>
          <p:nvPr/>
        </p:nvSpPr>
        <p:spPr>
          <a:xfrm>
            <a:off x="467544" y="4797152"/>
            <a:ext cx="8352928" cy="1477328"/>
          </a:xfrm>
          <a:prstGeom prst="rect">
            <a:avLst/>
          </a:prstGeom>
        </p:spPr>
        <p:txBody>
          <a:bodyPr wrap="square">
            <a:spAutoFit/>
          </a:bodyPr>
          <a:lstStyle/>
          <a:p>
            <a:pPr>
              <a:buNone/>
            </a:pPr>
            <a:r>
              <a:rPr lang="tr-TR" b="1" dirty="0" smtClean="0">
                <a:latin typeface="Arial" pitchFamily="34" charset="0"/>
                <a:cs typeface="Arial" pitchFamily="34" charset="0"/>
              </a:rPr>
              <a:t>Alt </a:t>
            </a:r>
            <a:r>
              <a:rPr lang="tr-TR" b="1" dirty="0" err="1" smtClean="0">
                <a:latin typeface="Arial" pitchFamily="34" charset="0"/>
                <a:cs typeface="Arial" pitchFamily="34" charset="0"/>
              </a:rPr>
              <a:t>ordoları</a:t>
            </a:r>
            <a:endParaRPr lang="en-US" b="1" dirty="0" smtClean="0">
              <a:latin typeface="Arial" pitchFamily="34" charset="0"/>
              <a:cs typeface="Arial" pitchFamily="34" charset="0"/>
            </a:endParaRPr>
          </a:p>
          <a:p>
            <a:endParaRPr lang="en-US" dirty="0" smtClean="0">
              <a:latin typeface="Arial" pitchFamily="34" charset="0"/>
              <a:cs typeface="Arial" pitchFamily="34" charset="0"/>
            </a:endParaRPr>
          </a:p>
          <a:p>
            <a:r>
              <a:rPr lang="en-US" b="1" dirty="0" err="1" smtClean="0">
                <a:latin typeface="Arial" pitchFamily="34" charset="0"/>
                <a:cs typeface="Arial" pitchFamily="34" charset="0"/>
              </a:rPr>
              <a:t>Histels</a:t>
            </a:r>
            <a:r>
              <a:rPr lang="en-US" dirty="0" smtClean="0">
                <a:latin typeface="Arial" pitchFamily="34" charset="0"/>
                <a:cs typeface="Arial" pitchFamily="34" charset="0"/>
              </a:rPr>
              <a:t>: </a:t>
            </a:r>
            <a:r>
              <a:rPr lang="tr-TR" dirty="0" smtClean="0">
                <a:latin typeface="Arial" pitchFamily="34" charset="0"/>
                <a:cs typeface="Arial" pitchFamily="34" charset="0"/>
              </a:rPr>
              <a:t> yüzeyden itibaren 2 m içerisinde buzlanma içeren organik topraklar</a:t>
            </a:r>
            <a:endParaRPr lang="en-US" dirty="0" smtClean="0">
              <a:latin typeface="Arial" pitchFamily="34" charset="0"/>
              <a:cs typeface="Arial" pitchFamily="34" charset="0"/>
            </a:endParaRPr>
          </a:p>
          <a:p>
            <a:r>
              <a:rPr lang="en-US" b="1" dirty="0" err="1" smtClean="0">
                <a:latin typeface="Arial" pitchFamily="34" charset="0"/>
                <a:cs typeface="Arial" pitchFamily="34" charset="0"/>
              </a:rPr>
              <a:t>Turbels</a:t>
            </a:r>
            <a:r>
              <a:rPr lang="en-US" dirty="0" smtClean="0">
                <a:latin typeface="Arial" pitchFamily="34" charset="0"/>
                <a:cs typeface="Arial" pitchFamily="34" charset="0"/>
              </a:rPr>
              <a:t>: </a:t>
            </a:r>
            <a:r>
              <a:rPr lang="tr-TR" dirty="0" smtClean="0">
                <a:latin typeface="Arial" pitchFamily="34" charset="0"/>
                <a:cs typeface="Arial" pitchFamily="34" charset="0"/>
              </a:rPr>
              <a:t>buz ile karıştırmanın etkilerini belirgin olarak gösterir</a:t>
            </a:r>
            <a:endParaRPr lang="en-US" dirty="0" smtClean="0">
              <a:latin typeface="Arial" pitchFamily="34" charset="0"/>
              <a:cs typeface="Arial" pitchFamily="34" charset="0"/>
            </a:endParaRPr>
          </a:p>
          <a:p>
            <a:r>
              <a:rPr lang="en-US" b="1" dirty="0" err="1" smtClean="0">
                <a:latin typeface="Arial" pitchFamily="34" charset="0"/>
                <a:cs typeface="Arial" pitchFamily="34" charset="0"/>
              </a:rPr>
              <a:t>Orthels</a:t>
            </a:r>
            <a:r>
              <a:rPr lang="en-US" dirty="0" smtClean="0">
                <a:latin typeface="Arial" pitchFamily="34" charset="0"/>
                <a:cs typeface="Arial" pitchFamily="34" charset="0"/>
              </a:rPr>
              <a:t>: </a:t>
            </a:r>
            <a:r>
              <a:rPr lang="tr-TR" dirty="0" smtClean="0">
                <a:latin typeface="Arial" pitchFamily="34" charset="0"/>
                <a:cs typeface="Arial" pitchFamily="34" charset="0"/>
              </a:rPr>
              <a:t>buz ile karıştırmanın etkilerini az gösterir</a:t>
            </a:r>
            <a:endParaRPr lang="en-US" dirty="0" smtClean="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5987008" cy="792088"/>
          </a:xfrm>
        </p:spPr>
        <p:txBody>
          <a:bodyPr>
            <a:normAutofit/>
          </a:bodyPr>
          <a:lstStyle/>
          <a:p>
            <a:r>
              <a:rPr lang="tr-TR" dirty="0" smtClean="0"/>
              <a:t>HISTOSOLLER</a:t>
            </a:r>
            <a:endParaRPr lang="en-US" dirty="0"/>
          </a:p>
        </p:txBody>
      </p:sp>
      <p:sp>
        <p:nvSpPr>
          <p:cNvPr id="3" name="2 İçerik Yer Tutucusu"/>
          <p:cNvSpPr>
            <a:spLocks noGrp="1"/>
          </p:cNvSpPr>
          <p:nvPr>
            <p:ph idx="1"/>
          </p:nvPr>
        </p:nvSpPr>
        <p:spPr>
          <a:xfrm>
            <a:off x="107504" y="908720"/>
            <a:ext cx="7920880" cy="4464495"/>
          </a:xfrm>
        </p:spPr>
        <p:txBody>
          <a:bodyPr>
            <a:noAutofit/>
          </a:bodyPr>
          <a:lstStyle/>
          <a:p>
            <a:r>
              <a:rPr lang="tr-TR" sz="1800" dirty="0" smtClean="0">
                <a:solidFill>
                  <a:srgbClr val="FF0000"/>
                </a:solidFill>
                <a:latin typeface="Arial" pitchFamily="34" charset="0"/>
                <a:cs typeface="Arial" pitchFamily="34" charset="0"/>
              </a:rPr>
              <a:t>Organik maddeden </a:t>
            </a:r>
            <a:r>
              <a:rPr lang="tr-TR" sz="1800" dirty="0" smtClean="0">
                <a:latin typeface="Arial" pitchFamily="34" charset="0"/>
                <a:cs typeface="Arial" pitchFamily="34" charset="0"/>
              </a:rPr>
              <a:t>oluşmuş topraklardır . Üst 80 cm de 40 cm </a:t>
            </a:r>
          </a:p>
          <a:p>
            <a:pPr>
              <a:buNone/>
            </a:pPr>
            <a:r>
              <a:rPr lang="tr-TR" sz="1800" dirty="0" smtClean="0">
                <a:latin typeface="Arial" pitchFamily="34" charset="0"/>
                <a:cs typeface="Arial" pitchFamily="34" charset="0"/>
              </a:rPr>
              <a:t>	veya daha fazla organik toprak materyali vardır. Karbon oranı </a:t>
            </a:r>
          </a:p>
          <a:p>
            <a:pPr>
              <a:buNone/>
            </a:pPr>
            <a:r>
              <a:rPr lang="tr-TR" sz="1800" dirty="0" smtClean="0">
                <a:latin typeface="Arial" pitchFamily="34" charset="0"/>
                <a:cs typeface="Arial" pitchFamily="34" charset="0"/>
              </a:rPr>
              <a:t>	% 12 ile 18dir.</a:t>
            </a:r>
          </a:p>
          <a:p>
            <a:r>
              <a:rPr lang="tr-TR" sz="1800" dirty="0" smtClean="0">
                <a:latin typeface="Arial" pitchFamily="34" charset="0"/>
                <a:cs typeface="Arial" pitchFamily="34" charset="0"/>
              </a:rPr>
              <a:t>Yüksek OM, kötü drenaj, asidik, düşük bitki besin maddesi</a:t>
            </a:r>
            <a:endParaRPr lang="en-US" sz="1800" dirty="0" smtClean="0">
              <a:latin typeface="Arial" pitchFamily="34" charset="0"/>
              <a:cs typeface="Arial" pitchFamily="34" charset="0"/>
            </a:endParaRPr>
          </a:p>
          <a:p>
            <a:r>
              <a:rPr lang="en-US" sz="1800" dirty="0" err="1" smtClean="0">
                <a:latin typeface="Arial" pitchFamily="34" charset="0"/>
                <a:cs typeface="Arial" pitchFamily="34" charset="0"/>
              </a:rPr>
              <a:t>Histosol</a:t>
            </a:r>
            <a:r>
              <a:rPr lang="tr-TR" sz="1800" dirty="0" err="1" smtClean="0">
                <a:latin typeface="Arial" pitchFamily="34" charset="0"/>
                <a:cs typeface="Arial" pitchFamily="34" charset="0"/>
              </a:rPr>
              <a:t>ler</a:t>
            </a:r>
            <a:r>
              <a:rPr lang="tr-TR" sz="1800" dirty="0" smtClean="0">
                <a:latin typeface="Arial" pitchFamily="34" charset="0"/>
                <a:cs typeface="Arial" pitchFamily="34" charset="0"/>
              </a:rPr>
              <a:t> değişik ülkelerce farlı isimlendirilirler (</a:t>
            </a:r>
            <a:r>
              <a:rPr lang="tr-TR" sz="1800" dirty="0" err="1" smtClean="0">
                <a:solidFill>
                  <a:srgbClr val="FF0000"/>
                </a:solidFill>
                <a:latin typeface="Arial" pitchFamily="34" charset="0"/>
                <a:cs typeface="Arial" pitchFamily="34" charset="0"/>
              </a:rPr>
              <a:t>peat</a:t>
            </a:r>
            <a:r>
              <a:rPr lang="tr-TR" sz="1800" dirty="0" smtClean="0">
                <a:solidFill>
                  <a:srgbClr val="FF0000"/>
                </a:solidFill>
                <a:latin typeface="Arial" pitchFamily="34" charset="0"/>
                <a:cs typeface="Arial" pitchFamily="34" charset="0"/>
              </a:rPr>
              <a:t>, </a:t>
            </a:r>
            <a:r>
              <a:rPr lang="tr-TR" sz="1800" dirty="0" err="1" smtClean="0">
                <a:solidFill>
                  <a:srgbClr val="FF0000"/>
                </a:solidFill>
                <a:latin typeface="Arial" pitchFamily="34" charset="0"/>
                <a:cs typeface="Arial" pitchFamily="34" charset="0"/>
              </a:rPr>
              <a:t>muck</a:t>
            </a:r>
            <a:r>
              <a:rPr lang="tr-TR" sz="1800" dirty="0" smtClean="0">
                <a:solidFill>
                  <a:srgbClr val="FF0000"/>
                </a:solidFill>
                <a:latin typeface="Arial" pitchFamily="34" charset="0"/>
                <a:cs typeface="Arial" pitchFamily="34" charset="0"/>
              </a:rPr>
              <a:t>,</a:t>
            </a:r>
            <a:r>
              <a:rPr lang="en-US" sz="1800" dirty="0" smtClean="0">
                <a:solidFill>
                  <a:srgbClr val="FF0000"/>
                </a:solidFill>
                <a:latin typeface="Arial" pitchFamily="34" charset="0"/>
                <a:cs typeface="Arial" pitchFamily="34" charset="0"/>
              </a:rPr>
              <a:t> </a:t>
            </a:r>
            <a:r>
              <a:rPr lang="en-US" sz="1800" i="1" dirty="0" err="1" smtClean="0">
                <a:solidFill>
                  <a:srgbClr val="FF0000"/>
                </a:solidFill>
                <a:latin typeface="Arial" pitchFamily="34" charset="0"/>
                <a:cs typeface="Arial" pitchFamily="34" charset="0"/>
              </a:rPr>
              <a:t>organosol</a:t>
            </a:r>
            <a:r>
              <a:rPr lang="tr-TR" sz="1800" i="1" dirty="0" err="1" smtClean="0">
                <a:solidFill>
                  <a:srgbClr val="FF0000"/>
                </a:solidFill>
                <a:latin typeface="Arial" pitchFamily="34" charset="0"/>
                <a:cs typeface="Arial" pitchFamily="34" charset="0"/>
              </a:rPr>
              <a:t>ler</a:t>
            </a:r>
            <a:r>
              <a:rPr lang="tr-TR" sz="1800" i="1" dirty="0" smtClean="0">
                <a:latin typeface="Arial" pitchFamily="34" charset="0"/>
                <a:cs typeface="Arial" pitchFamily="34" charset="0"/>
              </a:rPr>
              <a:t>)</a:t>
            </a:r>
            <a:r>
              <a:rPr lang="en-US" sz="1800" dirty="0" smtClean="0">
                <a:latin typeface="Arial" pitchFamily="34" charset="0"/>
                <a:cs typeface="Arial" pitchFamily="34" charset="0"/>
              </a:rPr>
              <a:t>.</a:t>
            </a:r>
          </a:p>
          <a:p>
            <a:r>
              <a:rPr lang="en-US" sz="1800" dirty="0" err="1" smtClean="0">
                <a:latin typeface="Arial" pitchFamily="34" charset="0"/>
                <a:cs typeface="Arial" pitchFamily="34" charset="0"/>
              </a:rPr>
              <a:t>Histosol</a:t>
            </a:r>
            <a:r>
              <a:rPr lang="tr-TR" sz="1800" dirty="0" err="1" smtClean="0">
                <a:latin typeface="Arial" pitchFamily="34" charset="0"/>
                <a:cs typeface="Arial" pitchFamily="34" charset="0"/>
              </a:rPr>
              <a:t>ler</a:t>
            </a:r>
            <a:r>
              <a:rPr lang="tr-TR" sz="1800" dirty="0" smtClean="0">
                <a:latin typeface="Arial" pitchFamily="34" charset="0"/>
                <a:cs typeface="Arial" pitchFamily="34" charset="0"/>
              </a:rPr>
              <a:t> kötü drenaj </a:t>
            </a:r>
            <a:r>
              <a:rPr lang="tr-TR" sz="1800" dirty="0" err="1" smtClean="0">
                <a:latin typeface="Arial" pitchFamily="34" charset="0"/>
                <a:cs typeface="Arial" pitchFamily="34" charset="0"/>
              </a:rPr>
              <a:t>koşulllarında</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anaeorbik</a:t>
            </a:r>
            <a:r>
              <a:rPr lang="tr-TR" sz="1800" dirty="0" smtClean="0">
                <a:latin typeface="Arial" pitchFamily="34" charset="0"/>
                <a:cs typeface="Arial" pitchFamily="34" charset="0"/>
              </a:rPr>
              <a:t>) oluştuğundan </a:t>
            </a:r>
          </a:p>
          <a:p>
            <a:pPr>
              <a:buNone/>
            </a:pPr>
            <a:r>
              <a:rPr lang="tr-TR" sz="1800" dirty="0" smtClean="0">
                <a:latin typeface="Arial" pitchFamily="34" charset="0"/>
                <a:cs typeface="Arial" pitchFamily="34" charset="0"/>
              </a:rPr>
              <a:t>	organik atıkların ayrışma hızı birikme hızından düşüktür. </a:t>
            </a:r>
          </a:p>
          <a:p>
            <a:r>
              <a:rPr lang="tr-TR" sz="1800" dirty="0" smtClean="0">
                <a:latin typeface="Arial" pitchFamily="34" charset="0"/>
                <a:cs typeface="Arial" pitchFamily="34" charset="0"/>
              </a:rPr>
              <a:t>Yaygın olarak  Kanada, İskandinavya, Batı Sibirya, </a:t>
            </a:r>
            <a:r>
              <a:rPr lang="tr-TR" sz="1800" dirty="0" err="1" smtClean="0">
                <a:latin typeface="Arial" pitchFamily="34" charset="0"/>
                <a:cs typeface="Arial" pitchFamily="34" charset="0"/>
              </a:rPr>
              <a:t>Sumatra</a:t>
            </a:r>
            <a:r>
              <a:rPr lang="tr-TR" sz="1800" dirty="0" smtClean="0">
                <a:latin typeface="Arial" pitchFamily="34" charset="0"/>
                <a:cs typeface="Arial" pitchFamily="34" charset="0"/>
              </a:rPr>
              <a:t>,  </a:t>
            </a:r>
            <a:r>
              <a:rPr lang="tr-TR" sz="1800" dirty="0" err="1" smtClean="0">
                <a:latin typeface="Arial" pitchFamily="34" charset="0"/>
                <a:cs typeface="Arial" pitchFamily="34" charset="0"/>
              </a:rPr>
              <a:t>Borneo</a:t>
            </a:r>
            <a:r>
              <a:rPr lang="tr-TR" sz="1800" dirty="0" smtClean="0">
                <a:latin typeface="Arial" pitchFamily="34" charset="0"/>
                <a:cs typeface="Arial" pitchFamily="34" charset="0"/>
              </a:rPr>
              <a:t>, Yeni Gine’de bulunur.  Avrupa’nın kuzeyinde Rusya’nın doğusunda,  Florida’da yer yer bulunur.</a:t>
            </a:r>
            <a:endParaRPr lang="en-US" sz="1800" dirty="0" smtClean="0">
              <a:latin typeface="Arial" pitchFamily="34" charset="0"/>
              <a:cs typeface="Arial" pitchFamily="34" charset="0"/>
            </a:endParaRPr>
          </a:p>
          <a:p>
            <a:r>
              <a:rPr lang="tr-TR" sz="1800" dirty="0" smtClean="0">
                <a:latin typeface="Arial" pitchFamily="34" charset="0"/>
                <a:cs typeface="Arial" pitchFamily="34" charset="0"/>
              </a:rPr>
              <a:t>Düşük verimlilik ve drenaj sorunu nedeniyle tarıma uygun değildir.  Genç buzul çağında oluşmuş </a:t>
            </a:r>
            <a:r>
              <a:rPr lang="tr-TR" sz="1800" dirty="0" err="1" smtClean="0">
                <a:latin typeface="Arial" pitchFamily="34" charset="0"/>
                <a:cs typeface="Arial" pitchFamily="34" charset="0"/>
              </a:rPr>
              <a:t>histosoller</a:t>
            </a:r>
            <a:r>
              <a:rPr lang="tr-TR" sz="1800" dirty="0" smtClean="0">
                <a:latin typeface="Arial" pitchFamily="34" charset="0"/>
                <a:cs typeface="Arial" pitchFamily="34" charset="0"/>
              </a:rPr>
              <a:t> drene edilince çok  verimlidirler. </a:t>
            </a:r>
            <a:endParaRPr lang="en-US" sz="1800" dirty="0">
              <a:latin typeface="Arial" pitchFamily="34" charset="0"/>
              <a:cs typeface="Arial" pitchFamily="34" charset="0"/>
            </a:endParaRPr>
          </a:p>
        </p:txBody>
      </p:sp>
      <p:pic>
        <p:nvPicPr>
          <p:cNvPr id="36866" name="Picture 2" descr="http://upload.wikimedia.org/wikipedia/commons/8/8f/Histisol_profile.jpg"/>
          <p:cNvPicPr>
            <a:picLocks noChangeAspect="1" noChangeArrowheads="1"/>
          </p:cNvPicPr>
          <p:nvPr/>
        </p:nvPicPr>
        <p:blipFill>
          <a:blip r:embed="rId2" cstate="print"/>
          <a:srcRect/>
          <a:stretch>
            <a:fillRect/>
          </a:stretch>
        </p:blipFill>
        <p:spPr bwMode="auto">
          <a:xfrm>
            <a:off x="7164288" y="0"/>
            <a:ext cx="1845234" cy="3291840"/>
          </a:xfrm>
          <a:prstGeom prst="rect">
            <a:avLst/>
          </a:prstGeom>
          <a:noFill/>
        </p:spPr>
      </p:pic>
      <p:sp>
        <p:nvSpPr>
          <p:cNvPr id="5" name="4 Dikdörtgen"/>
          <p:cNvSpPr/>
          <p:nvPr/>
        </p:nvSpPr>
        <p:spPr>
          <a:xfrm>
            <a:off x="251520" y="5229200"/>
            <a:ext cx="7920880" cy="1477328"/>
          </a:xfrm>
          <a:prstGeom prst="rect">
            <a:avLst/>
          </a:prstGeom>
        </p:spPr>
        <p:txBody>
          <a:bodyPr wrap="square">
            <a:spAutoFit/>
          </a:bodyPr>
          <a:lstStyle/>
          <a:p>
            <a:r>
              <a:rPr lang="tr-TR" dirty="0" err="1" smtClean="0"/>
              <a:t>Altordoları</a:t>
            </a:r>
            <a:r>
              <a:rPr lang="tr-TR" dirty="0" smtClean="0"/>
              <a:t>:</a:t>
            </a:r>
            <a:endParaRPr lang="en-US" dirty="0" smtClean="0"/>
          </a:p>
          <a:p>
            <a:r>
              <a:rPr lang="en-US" b="1" dirty="0" err="1" smtClean="0"/>
              <a:t>Folists</a:t>
            </a:r>
            <a:r>
              <a:rPr lang="en-US" dirty="0" smtClean="0"/>
              <a:t> – </a:t>
            </a:r>
            <a:r>
              <a:rPr lang="tr-TR" dirty="0" smtClean="0"/>
              <a:t>yılın çoğunda su ile doygun olmayan </a:t>
            </a:r>
            <a:r>
              <a:rPr lang="en-US" dirty="0" err="1" smtClean="0"/>
              <a:t>histosol</a:t>
            </a:r>
            <a:r>
              <a:rPr lang="tr-TR" dirty="0" err="1" smtClean="0"/>
              <a:t>ler</a:t>
            </a:r>
            <a:r>
              <a:rPr lang="tr-TR" dirty="0" smtClean="0"/>
              <a:t>,</a:t>
            </a:r>
            <a:endParaRPr lang="en-US" dirty="0" smtClean="0"/>
          </a:p>
          <a:p>
            <a:r>
              <a:rPr lang="en-US" b="1" dirty="0" err="1" smtClean="0"/>
              <a:t>Fibrists</a:t>
            </a:r>
            <a:r>
              <a:rPr lang="en-US" dirty="0" smtClean="0"/>
              <a:t> – </a:t>
            </a:r>
            <a:r>
              <a:rPr lang="tr-TR" dirty="0" smtClean="0"/>
              <a:t>az ayrışmış organik materyallerden oluşmuş </a:t>
            </a:r>
            <a:r>
              <a:rPr lang="en-US" dirty="0" err="1" smtClean="0"/>
              <a:t>histosol</a:t>
            </a:r>
            <a:r>
              <a:rPr lang="tr-TR" dirty="0" err="1" smtClean="0"/>
              <a:t>ler</a:t>
            </a:r>
            <a:r>
              <a:rPr lang="tr-TR" dirty="0" smtClean="0"/>
              <a:t> (</a:t>
            </a:r>
            <a:r>
              <a:rPr lang="tr-TR" dirty="0" err="1" smtClean="0"/>
              <a:t>Peat</a:t>
            </a:r>
            <a:r>
              <a:rPr lang="tr-TR" dirty="0" smtClean="0"/>
              <a:t>),</a:t>
            </a:r>
            <a:endParaRPr lang="en-US" dirty="0" smtClean="0"/>
          </a:p>
          <a:p>
            <a:r>
              <a:rPr lang="en-US" b="1" dirty="0" err="1" smtClean="0"/>
              <a:t>Hemists</a:t>
            </a:r>
            <a:r>
              <a:rPr lang="en-US" dirty="0" smtClean="0"/>
              <a:t> – </a:t>
            </a:r>
            <a:r>
              <a:rPr lang="tr-TR" dirty="0" smtClean="0"/>
              <a:t>orta seviyede ayrışmış organik materyallerden oluşmuş </a:t>
            </a:r>
            <a:r>
              <a:rPr lang="en-US" dirty="0" err="1" smtClean="0"/>
              <a:t>histosol</a:t>
            </a:r>
            <a:r>
              <a:rPr lang="tr-TR" dirty="0" err="1" smtClean="0"/>
              <a:t>ler</a:t>
            </a:r>
            <a:endParaRPr lang="en-US" dirty="0" smtClean="0"/>
          </a:p>
          <a:p>
            <a:r>
              <a:rPr lang="en-US" b="1" dirty="0" err="1" smtClean="0"/>
              <a:t>Saprists</a:t>
            </a:r>
            <a:r>
              <a:rPr lang="en-US" dirty="0" smtClean="0"/>
              <a:t> – </a:t>
            </a:r>
            <a:r>
              <a:rPr lang="tr-TR" dirty="0" smtClean="0"/>
              <a:t>büyük oranda </a:t>
            </a:r>
            <a:r>
              <a:rPr lang="tr-TR" dirty="0" err="1" smtClean="0"/>
              <a:t>yrışmış</a:t>
            </a:r>
            <a:r>
              <a:rPr lang="tr-TR" dirty="0" smtClean="0"/>
              <a:t> organik materyallerden oluşmuş </a:t>
            </a:r>
            <a:r>
              <a:rPr lang="en-US" dirty="0" err="1" smtClean="0"/>
              <a:t>histosol</a:t>
            </a:r>
            <a:r>
              <a:rPr lang="tr-TR" dirty="0" err="1" smtClean="0"/>
              <a:t>ler</a:t>
            </a:r>
            <a:r>
              <a:rPr lang="tr-TR" dirty="0" smtClean="0"/>
              <a:t> (</a:t>
            </a:r>
            <a:r>
              <a:rPr lang="tr-TR" dirty="0" err="1" smtClean="0"/>
              <a:t>muck</a:t>
            </a:r>
            <a:r>
              <a:rPr lang="tr-TR" dirty="0" smtClean="0"/>
              <a:t>)</a:t>
            </a:r>
            <a:r>
              <a:rPr lang="en-US" dirty="0" smtClean="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Dokuchaev</a:t>
            </a:r>
            <a:endParaRPr lang="tr-TR" dirty="0"/>
          </a:p>
        </p:txBody>
      </p:sp>
      <p:sp>
        <p:nvSpPr>
          <p:cNvPr id="3" name="2 İçerik Yer Tutucusu"/>
          <p:cNvSpPr>
            <a:spLocks noGrp="1"/>
          </p:cNvSpPr>
          <p:nvPr>
            <p:ph idx="1"/>
          </p:nvPr>
        </p:nvSpPr>
        <p:spPr/>
        <p:txBody>
          <a:bodyPr/>
          <a:lstStyle/>
          <a:p>
            <a:r>
              <a:rPr lang="tr-TR" dirty="0" smtClean="0"/>
              <a:t>Topraklar iklim bölgelerine göre;</a:t>
            </a:r>
          </a:p>
          <a:p>
            <a:pPr lvl="1"/>
            <a:r>
              <a:rPr lang="tr-TR" dirty="0" smtClean="0"/>
              <a:t>Normal</a:t>
            </a:r>
          </a:p>
          <a:p>
            <a:pPr lvl="1"/>
            <a:r>
              <a:rPr lang="tr-TR" dirty="0" smtClean="0"/>
              <a:t>Geçit</a:t>
            </a:r>
          </a:p>
          <a:p>
            <a:pPr lvl="1"/>
            <a:r>
              <a:rPr lang="tr-TR" dirty="0" smtClean="0"/>
              <a:t>Normal olmayan</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60648"/>
            <a:ext cx="8229600" cy="720080"/>
          </a:xfrm>
        </p:spPr>
        <p:txBody>
          <a:bodyPr>
            <a:normAutofit fontScale="90000"/>
          </a:bodyPr>
          <a:lstStyle/>
          <a:p>
            <a:r>
              <a:rPr lang="tr-TR" dirty="0" smtClean="0"/>
              <a:t>INCEPTISOLLER</a:t>
            </a:r>
            <a:endParaRPr lang="en-US" dirty="0"/>
          </a:p>
        </p:txBody>
      </p:sp>
      <p:sp>
        <p:nvSpPr>
          <p:cNvPr id="3" name="2 İçerik Yer Tutucusu"/>
          <p:cNvSpPr>
            <a:spLocks noGrp="1"/>
          </p:cNvSpPr>
          <p:nvPr>
            <p:ph idx="1"/>
          </p:nvPr>
        </p:nvSpPr>
        <p:spPr>
          <a:xfrm>
            <a:off x="323528" y="1052736"/>
            <a:ext cx="8229600" cy="4525963"/>
          </a:xfrm>
        </p:spPr>
        <p:txBody>
          <a:bodyPr>
            <a:normAutofit fontScale="70000" lnSpcReduction="20000"/>
          </a:bodyPr>
          <a:lstStyle/>
          <a:p>
            <a:r>
              <a:rPr lang="tr-TR" dirty="0" smtClean="0">
                <a:latin typeface="Arial" pitchFamily="34" charset="0"/>
                <a:cs typeface="Arial" pitchFamily="34" charset="0"/>
              </a:rPr>
              <a:t>Ana </a:t>
            </a:r>
            <a:r>
              <a:rPr lang="tr-TR" dirty="0" err="1" smtClean="0">
                <a:latin typeface="Arial" pitchFamily="34" charset="0"/>
                <a:cs typeface="Arial" pitchFamily="34" charset="0"/>
              </a:rPr>
              <a:t>materyalın</a:t>
            </a:r>
            <a:r>
              <a:rPr lang="tr-TR" dirty="0" smtClean="0">
                <a:latin typeface="Arial" pitchFamily="34" charset="0"/>
                <a:cs typeface="Arial" pitchFamily="34" charset="0"/>
              </a:rPr>
              <a:t> hızlı bir şekilde ayrışmasıyla oluşur</a:t>
            </a:r>
          </a:p>
          <a:p>
            <a:r>
              <a:rPr lang="tr-TR" dirty="0" smtClean="0">
                <a:latin typeface="Arial" pitchFamily="34" charset="0"/>
                <a:cs typeface="Arial" pitchFamily="34" charset="0"/>
              </a:rPr>
              <a:t>Zayıf </a:t>
            </a:r>
            <a:r>
              <a:rPr lang="tr-TR" dirty="0" err="1" smtClean="0">
                <a:latin typeface="Arial" pitchFamily="34" charset="0"/>
                <a:cs typeface="Arial" pitchFamily="34" charset="0"/>
              </a:rPr>
              <a:t>horizon</a:t>
            </a:r>
            <a:r>
              <a:rPr lang="tr-TR" dirty="0" smtClean="0">
                <a:latin typeface="Arial" pitchFamily="34" charset="0"/>
                <a:cs typeface="Arial" pitchFamily="34" charset="0"/>
              </a:rPr>
              <a:t> oluşumu</a:t>
            </a:r>
          </a:p>
          <a:p>
            <a:endParaRPr lang="tr-TR" dirty="0" smtClean="0">
              <a:latin typeface="Arial" pitchFamily="34" charset="0"/>
              <a:cs typeface="Arial" pitchFamily="34" charset="0"/>
            </a:endParaRPr>
          </a:p>
          <a:p>
            <a:r>
              <a:rPr lang="tr-TR" dirty="0" smtClean="0">
                <a:latin typeface="Arial" pitchFamily="34" charset="0"/>
                <a:cs typeface="Arial" pitchFamily="34" charset="0"/>
              </a:rPr>
              <a:t>Kil, </a:t>
            </a:r>
            <a:r>
              <a:rPr lang="tr-TR" dirty="0" err="1" smtClean="0">
                <a:latin typeface="Arial" pitchFamily="34" charset="0"/>
                <a:cs typeface="Arial" pitchFamily="34" charset="0"/>
              </a:rPr>
              <a:t>Fe</a:t>
            </a:r>
            <a:r>
              <a:rPr lang="tr-TR" dirty="0" smtClean="0">
                <a:latin typeface="Arial" pitchFamily="34" charset="0"/>
                <a:cs typeface="Arial" pitchFamily="34" charset="0"/>
              </a:rPr>
              <a:t>, Al ve OM  birikimi yoktur </a:t>
            </a:r>
          </a:p>
          <a:p>
            <a:pPr>
              <a:buNone/>
            </a:pPr>
            <a:endParaRPr lang="tr-TR"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pPr>
              <a:buNone/>
            </a:pPr>
            <a:r>
              <a:rPr lang="tr-TR" sz="2900" dirty="0" smtClean="0">
                <a:latin typeface="Arial" pitchFamily="34" charset="0"/>
                <a:cs typeface="Arial" pitchFamily="34" charset="0"/>
              </a:rPr>
              <a:t>Alt </a:t>
            </a:r>
            <a:r>
              <a:rPr lang="tr-TR" sz="2900" dirty="0" err="1" smtClean="0">
                <a:latin typeface="Arial" pitchFamily="34" charset="0"/>
                <a:cs typeface="Arial" pitchFamily="34" charset="0"/>
              </a:rPr>
              <a:t>Ordoları</a:t>
            </a:r>
            <a:r>
              <a:rPr lang="tr-TR" sz="2900" dirty="0" smtClean="0">
                <a:latin typeface="Arial" pitchFamily="34" charset="0"/>
                <a:cs typeface="Arial" pitchFamily="34" charset="0"/>
              </a:rPr>
              <a:t>:</a:t>
            </a:r>
          </a:p>
          <a:p>
            <a:pPr>
              <a:buNone/>
            </a:pP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Anthrepts</a:t>
            </a:r>
            <a:endParaRPr lang="tr-TR" sz="2900" dirty="0" smtClean="0">
              <a:latin typeface="Arial" pitchFamily="34" charset="0"/>
              <a:cs typeface="Arial" pitchFamily="34" charset="0"/>
            </a:endParaRPr>
          </a:p>
          <a:p>
            <a:pPr>
              <a:buNone/>
            </a:pP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Aquepts</a:t>
            </a:r>
            <a:endParaRPr lang="tr-TR" sz="2900" dirty="0" smtClean="0">
              <a:latin typeface="Arial" pitchFamily="34" charset="0"/>
              <a:cs typeface="Arial" pitchFamily="34" charset="0"/>
            </a:endParaRPr>
          </a:p>
          <a:p>
            <a:pPr>
              <a:buNone/>
            </a:pP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Cryepts</a:t>
            </a:r>
            <a:endParaRPr lang="tr-TR" sz="2900" dirty="0" smtClean="0">
              <a:latin typeface="Arial" pitchFamily="34" charset="0"/>
              <a:cs typeface="Arial" pitchFamily="34" charset="0"/>
            </a:endParaRPr>
          </a:p>
          <a:p>
            <a:pPr>
              <a:buNone/>
            </a:pP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Udepts</a:t>
            </a:r>
            <a:endParaRPr lang="tr-TR" sz="2900" dirty="0" smtClean="0">
              <a:latin typeface="Arial" pitchFamily="34" charset="0"/>
              <a:cs typeface="Arial" pitchFamily="34" charset="0"/>
            </a:endParaRPr>
          </a:p>
          <a:p>
            <a:pPr>
              <a:buNone/>
            </a:pP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Ustepts</a:t>
            </a:r>
            <a:endParaRPr lang="tr-TR" sz="2900" dirty="0" smtClean="0">
              <a:latin typeface="Arial" pitchFamily="34" charset="0"/>
              <a:cs typeface="Arial" pitchFamily="34" charset="0"/>
            </a:endParaRPr>
          </a:p>
          <a:p>
            <a:pPr>
              <a:buNone/>
            </a:pPr>
            <a:r>
              <a:rPr lang="tr-TR" sz="2900" dirty="0" smtClean="0">
                <a:latin typeface="Arial" pitchFamily="34" charset="0"/>
                <a:cs typeface="Arial" pitchFamily="34" charset="0"/>
              </a:rPr>
              <a:t>	</a:t>
            </a:r>
            <a:r>
              <a:rPr lang="tr-TR" sz="2900" dirty="0" err="1" smtClean="0">
                <a:latin typeface="Arial" pitchFamily="34" charset="0"/>
                <a:cs typeface="Arial" pitchFamily="34" charset="0"/>
              </a:rPr>
              <a:t>Xerepts</a:t>
            </a:r>
            <a:endParaRPr lang="en-US" sz="2900" dirty="0" smtClean="0">
              <a:latin typeface="Arial" pitchFamily="34" charset="0"/>
              <a:cs typeface="Arial" pitchFamily="34" charset="0"/>
            </a:endParaRPr>
          </a:p>
          <a:p>
            <a:endParaRPr lang="en-US" dirty="0">
              <a:latin typeface="Arial" pitchFamily="34" charset="0"/>
              <a:cs typeface="Arial" pitchFamily="34" charset="0"/>
            </a:endParaRPr>
          </a:p>
        </p:txBody>
      </p:sp>
      <p:pic>
        <p:nvPicPr>
          <p:cNvPr id="35842" name="Picture 2" descr="http://cache-media.britannica.com/eb-media/53/24253-004-49368439.jpg"/>
          <p:cNvPicPr>
            <a:picLocks noChangeAspect="1" noChangeArrowheads="1"/>
          </p:cNvPicPr>
          <p:nvPr/>
        </p:nvPicPr>
        <p:blipFill>
          <a:blip r:embed="rId2" cstate="print"/>
          <a:srcRect/>
          <a:stretch>
            <a:fillRect/>
          </a:stretch>
        </p:blipFill>
        <p:spPr bwMode="auto">
          <a:xfrm>
            <a:off x="6588224" y="1556792"/>
            <a:ext cx="1848256" cy="347472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6192688" cy="706090"/>
          </a:xfrm>
        </p:spPr>
        <p:txBody>
          <a:bodyPr>
            <a:normAutofit fontScale="90000"/>
          </a:bodyPr>
          <a:lstStyle/>
          <a:p>
            <a:r>
              <a:rPr lang="tr-TR" dirty="0" smtClean="0"/>
              <a:t>MOLLISOLLER</a:t>
            </a:r>
            <a:endParaRPr lang="en-US" dirty="0"/>
          </a:p>
        </p:txBody>
      </p:sp>
      <p:sp>
        <p:nvSpPr>
          <p:cNvPr id="3" name="2 İçerik Yer Tutucusu"/>
          <p:cNvSpPr>
            <a:spLocks noGrp="1"/>
          </p:cNvSpPr>
          <p:nvPr>
            <p:ph idx="1"/>
          </p:nvPr>
        </p:nvSpPr>
        <p:spPr>
          <a:xfrm>
            <a:off x="107504" y="836713"/>
            <a:ext cx="6840760" cy="3384376"/>
          </a:xfrm>
        </p:spPr>
        <p:txBody>
          <a:bodyPr>
            <a:normAutofit/>
          </a:bodyPr>
          <a:lstStyle/>
          <a:p>
            <a:r>
              <a:rPr lang="tr-TR" sz="2000" dirty="0" smtClean="0">
                <a:solidFill>
                  <a:srgbClr val="FF0000"/>
                </a:solidFill>
                <a:latin typeface="Arial" pitchFamily="34" charset="0"/>
                <a:cs typeface="Arial" pitchFamily="34" charset="0"/>
              </a:rPr>
              <a:t>Yarı kurak ile yarı nemli bölgelerde </a:t>
            </a:r>
            <a:r>
              <a:rPr lang="tr-TR" sz="2000" dirty="0" smtClean="0">
                <a:latin typeface="Arial" pitchFamily="34" charset="0"/>
                <a:cs typeface="Arial" pitchFamily="34" charset="0"/>
              </a:rPr>
              <a:t>oluşur</a:t>
            </a:r>
            <a:r>
              <a:rPr lang="en-US" sz="2000" dirty="0" smtClean="0">
                <a:latin typeface="Arial" pitchFamily="34" charset="0"/>
                <a:cs typeface="Arial" pitchFamily="34" charset="0"/>
              </a:rPr>
              <a:t>. </a:t>
            </a:r>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Çoğunlukla Kuzey Amerika, Güney Amerika (Arjantin,ve Brezilya), Moğolistan ve </a:t>
            </a:r>
            <a:r>
              <a:rPr lang="tr-TR" sz="2000" dirty="0" err="1" smtClean="0">
                <a:latin typeface="Arial" pitchFamily="34" charset="0"/>
                <a:cs typeface="Arial" pitchFamily="34" charset="0"/>
              </a:rPr>
              <a:t>Rusyanın</a:t>
            </a:r>
            <a:r>
              <a:rPr lang="tr-TR" sz="2000" dirty="0" smtClean="0">
                <a:latin typeface="Arial" pitchFamily="34" charset="0"/>
                <a:cs typeface="Arial" pitchFamily="34" charset="0"/>
              </a:rPr>
              <a:t> Steplerinde bulunur. </a:t>
            </a:r>
          </a:p>
          <a:p>
            <a:r>
              <a:rPr lang="tr-TR" sz="2000" dirty="0" smtClean="0">
                <a:latin typeface="Arial" pitchFamily="34" charset="0"/>
                <a:cs typeface="Arial" pitchFamily="34" charset="0"/>
              </a:rPr>
              <a:t>Ana materyalleri bazla doygun, </a:t>
            </a:r>
            <a:r>
              <a:rPr lang="tr-TR" sz="2000" dirty="0" smtClean="0">
                <a:solidFill>
                  <a:srgbClr val="FF0000"/>
                </a:solidFill>
                <a:latin typeface="Arial" pitchFamily="34" charset="0"/>
                <a:cs typeface="Arial" pitchFamily="34" charset="0"/>
              </a:rPr>
              <a:t>kireççe zengin </a:t>
            </a:r>
            <a:r>
              <a:rPr lang="tr-TR" sz="2000" dirty="0" smtClean="0">
                <a:latin typeface="Arial" pitchFamily="34" charset="0"/>
                <a:cs typeface="Arial" pitchFamily="34" charset="0"/>
              </a:rPr>
              <a:t>kireç taşı, lös ve rüzgarla taşınmış kumca zengindir . </a:t>
            </a:r>
          </a:p>
          <a:p>
            <a:r>
              <a:rPr lang="tr-TR" sz="2000" dirty="0" smtClean="0">
                <a:latin typeface="Arial" pitchFamily="34" charset="0"/>
                <a:cs typeface="Arial" pitchFamily="34" charset="0"/>
              </a:rPr>
              <a:t>A </a:t>
            </a:r>
            <a:r>
              <a:rPr lang="tr-TR" sz="2000" dirty="0" err="1" smtClean="0">
                <a:latin typeface="Arial" pitchFamily="34" charset="0"/>
                <a:cs typeface="Arial" pitchFamily="34" charset="0"/>
              </a:rPr>
              <a:t>horizonları</a:t>
            </a:r>
            <a:r>
              <a:rPr lang="tr-TR" sz="2000" dirty="0" smtClean="0">
                <a:latin typeface="Arial" pitchFamily="34" charset="0"/>
                <a:cs typeface="Arial" pitchFamily="34" charset="0"/>
              </a:rPr>
              <a:t> </a:t>
            </a:r>
            <a:r>
              <a:rPr lang="tr-TR" sz="2000" dirty="0" smtClean="0">
                <a:solidFill>
                  <a:srgbClr val="FF0000"/>
                </a:solidFill>
                <a:latin typeface="Arial" pitchFamily="34" charset="0"/>
                <a:cs typeface="Arial" pitchFamily="34" charset="0"/>
              </a:rPr>
              <a:t>yüksek OM ve besin maddesi </a:t>
            </a:r>
            <a:r>
              <a:rPr lang="tr-TR" sz="2000" dirty="0" smtClean="0">
                <a:latin typeface="Arial" pitchFamily="34" charset="0"/>
                <a:cs typeface="Arial" pitchFamily="34" charset="0"/>
              </a:rPr>
              <a:t>içeren derindir (60-80 cm)</a:t>
            </a:r>
            <a:endParaRPr lang="en-US" sz="2000" dirty="0" smtClean="0">
              <a:latin typeface="Arial" pitchFamily="34" charset="0"/>
              <a:cs typeface="Arial" pitchFamily="34" charset="0"/>
            </a:endParaRPr>
          </a:p>
          <a:p>
            <a:r>
              <a:rPr lang="tr-TR" sz="2000" dirty="0" err="1" smtClean="0">
                <a:latin typeface="Arial" pitchFamily="34" charset="0"/>
                <a:cs typeface="Arial" pitchFamily="34" charset="0"/>
              </a:rPr>
              <a:t>Molisoller</a:t>
            </a:r>
            <a:r>
              <a:rPr lang="tr-TR" sz="2000" dirty="0" smtClean="0">
                <a:latin typeface="Arial" pitchFamily="34" charset="0"/>
                <a:cs typeface="Arial" pitchFamily="34" charset="0"/>
              </a:rPr>
              <a:t> buz altında kalan toprakların dışındaki toprakların % 7 ‘sini oluşturur. Dünyanın </a:t>
            </a:r>
            <a:r>
              <a:rPr lang="tr-TR" sz="2000" dirty="0" smtClean="0">
                <a:solidFill>
                  <a:srgbClr val="FF0000"/>
                </a:solidFill>
                <a:latin typeface="Arial" pitchFamily="34" charset="0"/>
                <a:cs typeface="Arial" pitchFamily="34" charset="0"/>
              </a:rPr>
              <a:t>en verimli </a:t>
            </a:r>
            <a:r>
              <a:rPr lang="tr-TR" sz="2000" dirty="0" smtClean="0">
                <a:latin typeface="Arial" pitchFamily="34" charset="0"/>
                <a:cs typeface="Arial" pitchFamily="34" charset="0"/>
              </a:rPr>
              <a:t>topraklarıdır.</a:t>
            </a:r>
          </a:p>
        </p:txBody>
      </p:sp>
      <p:pic>
        <p:nvPicPr>
          <p:cNvPr id="34818" name="Picture 2" descr="http://upload.wikimedia.org/wikipedia/commons/a/ae/Mollisol.jpg"/>
          <p:cNvPicPr>
            <a:picLocks noChangeAspect="1" noChangeArrowheads="1"/>
          </p:cNvPicPr>
          <p:nvPr/>
        </p:nvPicPr>
        <p:blipFill>
          <a:blip r:embed="rId2" cstate="print"/>
          <a:srcRect/>
          <a:stretch>
            <a:fillRect/>
          </a:stretch>
        </p:blipFill>
        <p:spPr bwMode="auto">
          <a:xfrm>
            <a:off x="6876256" y="260648"/>
            <a:ext cx="2119914" cy="3657600"/>
          </a:xfrm>
          <a:prstGeom prst="rect">
            <a:avLst/>
          </a:prstGeom>
          <a:noFill/>
        </p:spPr>
      </p:pic>
      <p:sp>
        <p:nvSpPr>
          <p:cNvPr id="5" name="4 Dikdörtgen"/>
          <p:cNvSpPr/>
          <p:nvPr/>
        </p:nvSpPr>
        <p:spPr>
          <a:xfrm>
            <a:off x="467544" y="4272677"/>
            <a:ext cx="8424936" cy="2585323"/>
          </a:xfrm>
          <a:prstGeom prst="rect">
            <a:avLst/>
          </a:prstGeom>
        </p:spPr>
        <p:txBody>
          <a:bodyPr wrap="square">
            <a:spAutoFit/>
          </a:bodyPr>
          <a:lstStyle/>
          <a:p>
            <a:r>
              <a:rPr lang="tr-TR" dirty="0" smtClean="0">
                <a:latin typeface="Arial" pitchFamily="34" charset="0"/>
                <a:cs typeface="Arial" pitchFamily="34" charset="0"/>
              </a:rPr>
              <a:t>Alt </a:t>
            </a:r>
            <a:r>
              <a:rPr lang="tr-TR" dirty="0" err="1" smtClean="0">
                <a:latin typeface="Arial" pitchFamily="34" charset="0"/>
                <a:cs typeface="Arial" pitchFamily="34" charset="0"/>
              </a:rPr>
              <a:t>ordoları</a:t>
            </a:r>
            <a:endParaRPr lang="tr-TR" dirty="0" smtClean="0">
              <a:latin typeface="Arial" pitchFamily="34" charset="0"/>
              <a:cs typeface="Arial" pitchFamily="34" charset="0"/>
            </a:endParaRPr>
          </a:p>
          <a:p>
            <a:r>
              <a:rPr lang="en-US" dirty="0" err="1" smtClean="0">
                <a:latin typeface="Arial" pitchFamily="34" charset="0"/>
                <a:cs typeface="Arial" pitchFamily="34" charset="0"/>
              </a:rPr>
              <a:t>Albolls</a:t>
            </a:r>
            <a:r>
              <a:rPr lang="en-US" dirty="0" smtClean="0">
                <a:latin typeface="Arial" pitchFamily="34" charset="0"/>
                <a:cs typeface="Arial" pitchFamily="34" charset="0"/>
              </a:rPr>
              <a:t> — </a:t>
            </a:r>
            <a:r>
              <a:rPr lang="tr-TR" dirty="0" smtClean="0">
                <a:latin typeface="Arial" pitchFamily="34" charset="0"/>
                <a:cs typeface="Arial" pitchFamily="34" charset="0"/>
              </a:rPr>
              <a:t>Islak topraklar,</a:t>
            </a:r>
            <a:r>
              <a:rPr lang="en-US" dirty="0" smtClean="0">
                <a:latin typeface="Arial" pitchFamily="34" charset="0"/>
                <a:cs typeface="Arial" pitchFamily="34" charset="0"/>
              </a:rPr>
              <a:t> </a:t>
            </a:r>
            <a:r>
              <a:rPr lang="tr-TR" dirty="0" smtClean="0">
                <a:latin typeface="Arial" pitchFamily="34" charset="0"/>
                <a:cs typeface="Arial" pitchFamily="34" charset="0"/>
              </a:rPr>
              <a:t>birikme </a:t>
            </a:r>
            <a:r>
              <a:rPr lang="tr-TR" dirty="0" err="1" smtClean="0">
                <a:latin typeface="Arial" pitchFamily="34" charset="0"/>
                <a:cs typeface="Arial" pitchFamily="34" charset="0"/>
              </a:rPr>
              <a:t>hozizonunu</a:t>
            </a:r>
            <a:r>
              <a:rPr lang="tr-TR" dirty="0" smtClean="0">
                <a:latin typeface="Arial" pitchFamily="34" charset="0"/>
                <a:cs typeface="Arial" pitchFamily="34" charset="0"/>
              </a:rPr>
              <a:t> olan </a:t>
            </a:r>
            <a:r>
              <a:rPr lang="en-US" dirty="0" err="1" smtClean="0">
                <a:latin typeface="Arial" pitchFamily="34" charset="0"/>
                <a:cs typeface="Arial" pitchFamily="34" charset="0"/>
              </a:rPr>
              <a:t>aquic</a:t>
            </a:r>
            <a:r>
              <a:rPr lang="en-US" dirty="0" smtClean="0">
                <a:latin typeface="Arial" pitchFamily="34" charset="0"/>
                <a:cs typeface="Arial" pitchFamily="34" charset="0"/>
              </a:rPr>
              <a:t> </a:t>
            </a:r>
            <a:r>
              <a:rPr lang="tr-TR" dirty="0" smtClean="0">
                <a:latin typeface="Arial" pitchFamily="34" charset="0"/>
                <a:cs typeface="Arial" pitchFamily="34" charset="0"/>
              </a:rPr>
              <a:t>toprak nem rejimi</a:t>
            </a:r>
          </a:p>
          <a:p>
            <a:r>
              <a:rPr lang="en-US" dirty="0" err="1" smtClean="0">
                <a:latin typeface="Arial" pitchFamily="34" charset="0"/>
                <a:cs typeface="Arial" pitchFamily="34" charset="0"/>
              </a:rPr>
              <a:t>Aquolls</a:t>
            </a:r>
            <a:r>
              <a:rPr lang="en-US" dirty="0" smtClean="0">
                <a:latin typeface="Arial" pitchFamily="34" charset="0"/>
                <a:cs typeface="Arial" pitchFamily="34" charset="0"/>
              </a:rPr>
              <a:t> — </a:t>
            </a:r>
            <a:r>
              <a:rPr lang="tr-TR" dirty="0" smtClean="0">
                <a:latin typeface="Arial" pitchFamily="34" charset="0"/>
                <a:cs typeface="Arial" pitchFamily="34" charset="0"/>
              </a:rPr>
              <a:t>ıslak topraklar,</a:t>
            </a:r>
            <a:r>
              <a:rPr lang="en-US" dirty="0" smtClean="0">
                <a:latin typeface="Arial" pitchFamily="34" charset="0"/>
                <a:cs typeface="Arial" pitchFamily="34" charset="0"/>
              </a:rPr>
              <a:t> </a:t>
            </a:r>
            <a:r>
              <a:rPr lang="en-US" dirty="0" err="1" smtClean="0">
                <a:latin typeface="Arial" pitchFamily="34" charset="0"/>
                <a:cs typeface="Arial" pitchFamily="34" charset="0"/>
              </a:rPr>
              <a:t>aquic</a:t>
            </a:r>
            <a:r>
              <a:rPr lang="en-US" dirty="0" smtClean="0">
                <a:latin typeface="Arial" pitchFamily="34" charset="0"/>
                <a:cs typeface="Arial" pitchFamily="34" charset="0"/>
              </a:rPr>
              <a:t> </a:t>
            </a:r>
            <a:r>
              <a:rPr lang="tr-TR" dirty="0" smtClean="0">
                <a:latin typeface="Arial" pitchFamily="34" charset="0"/>
                <a:cs typeface="Arial" pitchFamily="34" charset="0"/>
              </a:rPr>
              <a:t>toprak nem rejimi</a:t>
            </a:r>
          </a:p>
          <a:p>
            <a:r>
              <a:rPr lang="en-US" dirty="0" err="1" smtClean="0">
                <a:latin typeface="Arial" pitchFamily="34" charset="0"/>
                <a:cs typeface="Arial" pitchFamily="34" charset="0"/>
              </a:rPr>
              <a:t>Cryolls</a:t>
            </a:r>
            <a:r>
              <a:rPr lang="en-US" dirty="0" smtClean="0">
                <a:latin typeface="Arial" pitchFamily="34" charset="0"/>
                <a:cs typeface="Arial" pitchFamily="34" charset="0"/>
              </a:rPr>
              <a:t> — </a:t>
            </a:r>
            <a:r>
              <a:rPr lang="tr-TR" dirty="0" smtClean="0">
                <a:latin typeface="Arial" pitchFamily="34" charset="0"/>
                <a:cs typeface="Arial" pitchFamily="34" charset="0"/>
              </a:rPr>
              <a:t>Soğuk iklimler,</a:t>
            </a:r>
            <a:r>
              <a:rPr lang="en-US" dirty="0" smtClean="0">
                <a:latin typeface="Arial" pitchFamily="34" charset="0"/>
                <a:cs typeface="Arial" pitchFamily="34" charset="0"/>
              </a:rPr>
              <a:t> frigid or </a:t>
            </a:r>
            <a:r>
              <a:rPr lang="en-US" dirty="0" err="1" smtClean="0">
                <a:latin typeface="Arial" pitchFamily="34" charset="0"/>
                <a:cs typeface="Arial" pitchFamily="34" charset="0"/>
              </a:rPr>
              <a:t>cryic</a:t>
            </a:r>
            <a:r>
              <a:rPr lang="en-US" dirty="0" smtClean="0">
                <a:latin typeface="Arial" pitchFamily="34" charset="0"/>
                <a:cs typeface="Arial" pitchFamily="34" charset="0"/>
              </a:rPr>
              <a:t> </a:t>
            </a:r>
            <a:r>
              <a:rPr lang="tr-TR" dirty="0" smtClean="0">
                <a:latin typeface="Arial" pitchFamily="34" charset="0"/>
                <a:cs typeface="Arial" pitchFamily="34" charset="0"/>
              </a:rPr>
              <a:t>toprak sıcaklık rejimi</a:t>
            </a:r>
          </a:p>
          <a:p>
            <a:r>
              <a:rPr lang="en-US" dirty="0" err="1" smtClean="0">
                <a:latin typeface="Arial" pitchFamily="34" charset="0"/>
                <a:cs typeface="Arial" pitchFamily="34" charset="0"/>
              </a:rPr>
              <a:t>Gelolls</a:t>
            </a:r>
            <a:r>
              <a:rPr lang="en-US" dirty="0" smtClean="0">
                <a:latin typeface="Arial" pitchFamily="34" charset="0"/>
                <a:cs typeface="Arial" pitchFamily="34" charset="0"/>
              </a:rPr>
              <a:t> — </a:t>
            </a:r>
            <a:r>
              <a:rPr lang="tr-TR" dirty="0" smtClean="0">
                <a:latin typeface="Arial" pitchFamily="34" charset="0"/>
                <a:cs typeface="Arial" pitchFamily="34" charset="0"/>
              </a:rPr>
              <a:t>Çok Soğuk ilkimler, </a:t>
            </a:r>
            <a:r>
              <a:rPr lang="tr-TR" dirty="0" err="1" smtClean="0">
                <a:latin typeface="Arial" pitchFamily="34" charset="0"/>
                <a:cs typeface="Arial" pitchFamily="34" charset="0"/>
              </a:rPr>
              <a:t>Ort</a:t>
            </a:r>
            <a:r>
              <a:rPr lang="tr-TR" dirty="0" smtClean="0">
                <a:latin typeface="Arial" pitchFamily="34" charset="0"/>
                <a:cs typeface="Arial" pitchFamily="34" charset="0"/>
              </a:rPr>
              <a:t>. Yıllık toprak sıcaklığı</a:t>
            </a:r>
            <a:r>
              <a:rPr lang="en-US" dirty="0" smtClean="0">
                <a:latin typeface="Arial" pitchFamily="34" charset="0"/>
                <a:cs typeface="Arial" pitchFamily="34" charset="0"/>
              </a:rPr>
              <a:t> &lt;0°C </a:t>
            </a:r>
            <a:endParaRPr lang="tr-TR" dirty="0" smtClean="0">
              <a:latin typeface="Arial" pitchFamily="34" charset="0"/>
              <a:cs typeface="Arial" pitchFamily="34" charset="0"/>
            </a:endParaRPr>
          </a:p>
          <a:p>
            <a:r>
              <a:rPr lang="en-US" dirty="0" err="1" smtClean="0">
                <a:latin typeface="Arial" pitchFamily="34" charset="0"/>
                <a:cs typeface="Arial" pitchFamily="34" charset="0"/>
              </a:rPr>
              <a:t>Rendolls</a:t>
            </a:r>
            <a:r>
              <a:rPr lang="en-US" dirty="0" smtClean="0">
                <a:latin typeface="Arial" pitchFamily="34" charset="0"/>
                <a:cs typeface="Arial" pitchFamily="34" charset="0"/>
              </a:rPr>
              <a:t> — </a:t>
            </a:r>
            <a:r>
              <a:rPr lang="tr-TR" dirty="0" smtClean="0">
                <a:latin typeface="Arial" pitchFamily="34" charset="0"/>
                <a:cs typeface="Arial" pitchFamily="34" charset="0"/>
              </a:rPr>
              <a:t>Kireçli ana materyal</a:t>
            </a:r>
            <a:r>
              <a:rPr lang="en-US" dirty="0" smtClean="0">
                <a:latin typeface="Arial" pitchFamily="34" charset="0"/>
                <a:cs typeface="Arial" pitchFamily="34" charset="0"/>
              </a:rPr>
              <a:t> </a:t>
            </a:r>
            <a:endParaRPr lang="tr-TR" dirty="0" smtClean="0">
              <a:latin typeface="Arial" pitchFamily="34" charset="0"/>
              <a:cs typeface="Arial" pitchFamily="34" charset="0"/>
            </a:endParaRPr>
          </a:p>
          <a:p>
            <a:r>
              <a:rPr lang="en-US" dirty="0" err="1" smtClean="0">
                <a:latin typeface="Arial" pitchFamily="34" charset="0"/>
                <a:cs typeface="Arial" pitchFamily="34" charset="0"/>
              </a:rPr>
              <a:t>Udolls</a:t>
            </a:r>
            <a:r>
              <a:rPr lang="en-US" dirty="0" smtClean="0">
                <a:latin typeface="Arial" pitchFamily="34" charset="0"/>
                <a:cs typeface="Arial" pitchFamily="34" charset="0"/>
              </a:rPr>
              <a:t> — </a:t>
            </a:r>
            <a:r>
              <a:rPr lang="tr-TR" dirty="0" smtClean="0">
                <a:latin typeface="Arial" pitchFamily="34" charset="0"/>
                <a:cs typeface="Arial" pitchFamily="34" charset="0"/>
              </a:rPr>
              <a:t>Nemli iklim, </a:t>
            </a:r>
            <a:r>
              <a:rPr lang="tr-TR" dirty="0" err="1" smtClean="0">
                <a:latin typeface="Arial" pitchFamily="34" charset="0"/>
                <a:cs typeface="Arial" pitchFamily="34" charset="0"/>
              </a:rPr>
              <a:t>udic</a:t>
            </a:r>
            <a:r>
              <a:rPr lang="tr-TR" dirty="0" smtClean="0">
                <a:latin typeface="Arial" pitchFamily="34" charset="0"/>
                <a:cs typeface="Arial" pitchFamily="34" charset="0"/>
              </a:rPr>
              <a:t> nem rejimi</a:t>
            </a:r>
          </a:p>
          <a:p>
            <a:r>
              <a:rPr lang="en-US" dirty="0" err="1" smtClean="0">
                <a:latin typeface="Arial" pitchFamily="34" charset="0"/>
                <a:cs typeface="Arial" pitchFamily="34" charset="0"/>
              </a:rPr>
              <a:t>Ustolls</a:t>
            </a:r>
            <a:r>
              <a:rPr lang="en-US" dirty="0" smtClean="0">
                <a:latin typeface="Arial" pitchFamily="34" charset="0"/>
                <a:cs typeface="Arial" pitchFamily="34" charset="0"/>
              </a:rPr>
              <a:t> — </a:t>
            </a:r>
            <a:r>
              <a:rPr lang="tr-TR" dirty="0" smtClean="0">
                <a:latin typeface="Arial" pitchFamily="34" charset="0"/>
                <a:cs typeface="Arial" pitchFamily="34" charset="0"/>
              </a:rPr>
              <a:t>Yarı nemli iklim, </a:t>
            </a:r>
            <a:r>
              <a:rPr lang="en-US" dirty="0" err="1" smtClean="0">
                <a:latin typeface="Arial" pitchFamily="34" charset="0"/>
                <a:cs typeface="Arial" pitchFamily="34" charset="0"/>
              </a:rPr>
              <a:t>usti</a:t>
            </a:r>
            <a:r>
              <a:rPr lang="tr-TR" dirty="0" smtClean="0">
                <a:latin typeface="Arial" pitchFamily="34" charset="0"/>
                <a:cs typeface="Arial" pitchFamily="34" charset="0"/>
              </a:rPr>
              <a:t>c nem rejimi</a:t>
            </a:r>
          </a:p>
          <a:p>
            <a:r>
              <a:rPr lang="en-US" dirty="0" err="1" smtClean="0">
                <a:latin typeface="Arial" pitchFamily="34" charset="0"/>
                <a:cs typeface="Arial" pitchFamily="34" charset="0"/>
              </a:rPr>
              <a:t>Xerolls</a:t>
            </a:r>
            <a:r>
              <a:rPr lang="en-US" dirty="0" smtClean="0">
                <a:latin typeface="Arial" pitchFamily="34" charset="0"/>
                <a:cs typeface="Arial" pitchFamily="34" charset="0"/>
              </a:rPr>
              <a:t> — </a:t>
            </a:r>
            <a:r>
              <a:rPr lang="tr-TR" dirty="0" smtClean="0">
                <a:latin typeface="Arial" pitchFamily="34" charset="0"/>
                <a:cs typeface="Arial" pitchFamily="34" charset="0"/>
              </a:rPr>
              <a:t>Akdeniz iklimi,</a:t>
            </a:r>
            <a:r>
              <a:rPr lang="en-US" dirty="0" smtClean="0">
                <a:latin typeface="Arial" pitchFamily="34" charset="0"/>
                <a:cs typeface="Arial" pitchFamily="34" charset="0"/>
              </a:rPr>
              <a:t> xeric</a:t>
            </a:r>
            <a:r>
              <a:rPr lang="tr-TR" dirty="0" smtClean="0">
                <a:latin typeface="Arial" pitchFamily="34" charset="0"/>
                <a:cs typeface="Arial" pitchFamily="34" charset="0"/>
              </a:rPr>
              <a:t> toprak rejimi</a:t>
            </a:r>
            <a:r>
              <a:rPr lang="en-US" dirty="0" smtClean="0">
                <a:latin typeface="Arial" pitchFamily="34" charset="0"/>
                <a:cs typeface="Arial" pitchFamily="34" charset="0"/>
              </a:rPr>
              <a:t> </a:t>
            </a:r>
            <a:endParaRPr lang="tr-TR" dirty="0" smtClean="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3970784" cy="648072"/>
          </a:xfrm>
        </p:spPr>
        <p:txBody>
          <a:bodyPr>
            <a:normAutofit fontScale="90000"/>
          </a:bodyPr>
          <a:lstStyle/>
          <a:p>
            <a:r>
              <a:rPr lang="tr-TR" dirty="0" smtClean="0"/>
              <a:t>OXISOLLER</a:t>
            </a:r>
            <a:endParaRPr lang="en-US" dirty="0"/>
          </a:p>
        </p:txBody>
      </p:sp>
      <p:sp>
        <p:nvSpPr>
          <p:cNvPr id="3" name="2 İçerik Yer Tutucusu"/>
          <p:cNvSpPr>
            <a:spLocks noGrp="1"/>
          </p:cNvSpPr>
          <p:nvPr>
            <p:ph idx="1"/>
          </p:nvPr>
        </p:nvSpPr>
        <p:spPr>
          <a:xfrm>
            <a:off x="179512" y="836713"/>
            <a:ext cx="8784976" cy="4176464"/>
          </a:xfrm>
        </p:spPr>
        <p:txBody>
          <a:bodyPr>
            <a:noAutofit/>
          </a:bodyPr>
          <a:lstStyle/>
          <a:p>
            <a:r>
              <a:rPr lang="tr-TR" sz="1800" dirty="0" smtClean="0">
                <a:solidFill>
                  <a:srgbClr val="FF0000"/>
                </a:solidFill>
                <a:latin typeface="Arial" pitchFamily="34" charset="0"/>
                <a:cs typeface="Arial" pitchFamily="34" charset="0"/>
              </a:rPr>
              <a:t>Tropikal yağmur ormanlarında </a:t>
            </a:r>
            <a:r>
              <a:rPr lang="tr-TR" sz="1800" dirty="0" smtClean="0">
                <a:latin typeface="Arial" pitchFamily="34" charset="0"/>
                <a:cs typeface="Arial" pitchFamily="34" charset="0"/>
              </a:rPr>
              <a:t>oluşur (</a:t>
            </a:r>
            <a:r>
              <a:rPr lang="en-US" sz="1800" dirty="0" smtClean="0">
                <a:latin typeface="Arial" pitchFamily="34" charset="0"/>
                <a:cs typeface="Arial" pitchFamily="34" charset="0"/>
              </a:rPr>
              <a:t> </a:t>
            </a:r>
            <a:r>
              <a:rPr lang="tr-TR" sz="1800" dirty="0" smtClean="0">
                <a:latin typeface="Arial" pitchFamily="34" charset="0"/>
                <a:cs typeface="Arial" pitchFamily="34" charset="0"/>
              </a:rPr>
              <a:t>Ekvatorun </a:t>
            </a:r>
            <a:r>
              <a:rPr lang="en-US" sz="1800" dirty="0" smtClean="0">
                <a:latin typeface="Arial" pitchFamily="34" charset="0"/>
                <a:cs typeface="Arial" pitchFamily="34" charset="0"/>
              </a:rPr>
              <a:t>15-25</a:t>
            </a:r>
            <a:endParaRPr lang="tr-TR" sz="1800" dirty="0" smtClean="0">
              <a:latin typeface="Arial" pitchFamily="34" charset="0"/>
              <a:cs typeface="Arial" pitchFamily="34" charset="0"/>
            </a:endParaRPr>
          </a:p>
          <a:p>
            <a:pPr>
              <a:buNone/>
            </a:pPr>
            <a:r>
              <a:rPr lang="tr-TR" sz="1800" dirty="0" smtClean="0">
                <a:latin typeface="Arial" pitchFamily="34" charset="0"/>
                <a:cs typeface="Arial" pitchFamily="34" charset="0"/>
              </a:rPr>
              <a:t>	</a:t>
            </a:r>
            <a:r>
              <a:rPr lang="en-US" sz="1800" dirty="0" smtClean="0">
                <a:latin typeface="Arial" pitchFamily="34" charset="0"/>
                <a:cs typeface="Arial" pitchFamily="34" charset="0"/>
              </a:rPr>
              <a:t> </a:t>
            </a:r>
            <a:r>
              <a:rPr lang="tr-TR" sz="1800" dirty="0" smtClean="0">
                <a:latin typeface="Arial" pitchFamily="34" charset="0"/>
                <a:cs typeface="Arial" pitchFamily="34" charset="0"/>
              </a:rPr>
              <a:t> derece kuzey ve güneyi)</a:t>
            </a:r>
          </a:p>
          <a:p>
            <a:r>
              <a:rPr lang="tr-TR" sz="1800" dirty="0" smtClean="0">
                <a:latin typeface="Arial" pitchFamily="34" charset="0"/>
                <a:cs typeface="Arial" pitchFamily="34" charset="0"/>
              </a:rPr>
              <a:t>Önceleri bu topraklar laterit olarak sınıflandırılırdı</a:t>
            </a:r>
            <a:endParaRPr lang="en-US" sz="1800" dirty="0" smtClean="0">
              <a:latin typeface="Arial" pitchFamily="34" charset="0"/>
              <a:cs typeface="Arial" pitchFamily="34" charset="0"/>
            </a:endParaRPr>
          </a:p>
          <a:p>
            <a:r>
              <a:rPr lang="tr-TR" sz="1800" dirty="0" smtClean="0">
                <a:latin typeface="Arial" pitchFamily="34" charset="0"/>
                <a:cs typeface="Arial" pitchFamily="34" charset="0"/>
              </a:rPr>
              <a:t> Tüm derinliklerinde en fazla %10 ayrışmış mineral içerir</a:t>
            </a:r>
          </a:p>
          <a:p>
            <a:pPr>
              <a:buNone/>
            </a:pPr>
            <a:r>
              <a:rPr lang="tr-TR" sz="1800" dirty="0" smtClean="0">
                <a:latin typeface="Arial" pitchFamily="34" charset="0"/>
                <a:cs typeface="Arial" pitchFamily="34" charset="0"/>
              </a:rPr>
              <a:t>	 KDK sı düşüktür.</a:t>
            </a:r>
          </a:p>
          <a:p>
            <a:r>
              <a:rPr lang="tr-TR" sz="1800" dirty="0" smtClean="0">
                <a:latin typeface="Arial" pitchFamily="34" charset="0"/>
                <a:cs typeface="Arial" pitchFamily="34" charset="0"/>
              </a:rPr>
              <a:t>Yüksek derişimdeki </a:t>
            </a:r>
            <a:r>
              <a:rPr lang="tr-TR" sz="1800" dirty="0" err="1" smtClean="0">
                <a:solidFill>
                  <a:srgbClr val="FF0000"/>
                </a:solidFill>
                <a:latin typeface="Arial" pitchFamily="34" charset="0"/>
                <a:cs typeface="Arial" pitchFamily="34" charset="0"/>
              </a:rPr>
              <a:t>Fe</a:t>
            </a:r>
            <a:r>
              <a:rPr lang="tr-TR" sz="1800" dirty="0" smtClean="0">
                <a:solidFill>
                  <a:srgbClr val="FF0000"/>
                </a:solidFill>
                <a:latin typeface="Arial" pitchFamily="34" charset="0"/>
                <a:cs typeface="Arial" pitchFamily="34" charset="0"/>
              </a:rPr>
              <a:t> ve Al oksit ve hidroksitleri</a:t>
            </a:r>
          </a:p>
          <a:p>
            <a:pPr>
              <a:buNone/>
            </a:pPr>
            <a:r>
              <a:rPr lang="tr-TR" sz="1800" dirty="0" smtClean="0">
                <a:latin typeface="Arial" pitchFamily="34" charset="0"/>
                <a:cs typeface="Arial" pitchFamily="34" charset="0"/>
              </a:rPr>
              <a:t>	 nedeniyle daima kırmızı veya sarımsı renktedir</a:t>
            </a:r>
          </a:p>
          <a:p>
            <a:r>
              <a:rPr lang="tr-TR" sz="1800" dirty="0" smtClean="0">
                <a:latin typeface="Arial" pitchFamily="34" charset="0"/>
                <a:cs typeface="Arial" pitchFamily="34" charset="0"/>
              </a:rPr>
              <a:t>Kuvars ve kaolin ve az miktarda kil minerali ve OM içerirler</a:t>
            </a:r>
            <a:endParaRPr lang="en-US" sz="1800" dirty="0" smtClean="0">
              <a:latin typeface="Arial" pitchFamily="34" charset="0"/>
              <a:cs typeface="Arial" pitchFamily="34" charset="0"/>
            </a:endParaRPr>
          </a:p>
          <a:p>
            <a:r>
              <a:rPr lang="tr-TR" sz="1800" dirty="0" smtClean="0">
                <a:latin typeface="Arial" pitchFamily="34" charset="0"/>
                <a:cs typeface="Arial" pitchFamily="34" charset="0"/>
              </a:rPr>
              <a:t>Tropik yağmur ormanındaki yoğun bitki örtüsünün büyük miktarda besin maddesi  sağlayacağı düşünülse de organik tabakadan geçen yağmur sularının asitleşmesi ile  mineraller yıkanır. Organik maddenin hızlı ayrışması ve çözünebilir besin maddelerinin yokluğu nedeniyle topraklar oldukça verimsizdir. </a:t>
            </a:r>
          </a:p>
          <a:p>
            <a:r>
              <a:rPr lang="tr-TR" sz="1800" dirty="0" smtClean="0">
                <a:latin typeface="Arial" pitchFamily="34" charset="0"/>
                <a:cs typeface="Arial" pitchFamily="34" charset="0"/>
              </a:rPr>
              <a:t>Yaygın olarak Güney Amerika, ve </a:t>
            </a:r>
            <a:r>
              <a:rPr lang="tr-TR" sz="1800" dirty="0" err="1" smtClean="0">
                <a:latin typeface="Arial" pitchFamily="34" charset="0"/>
                <a:cs typeface="Arial" pitchFamily="34" charset="0"/>
              </a:rPr>
              <a:t>Afrikanın</a:t>
            </a:r>
            <a:r>
              <a:rPr lang="tr-TR" sz="1800" dirty="0" smtClean="0">
                <a:latin typeface="Arial" pitchFamily="34" charset="0"/>
                <a:cs typeface="Arial" pitchFamily="34" charset="0"/>
              </a:rPr>
              <a:t> tropik alanlarında bulunur.</a:t>
            </a:r>
          </a:p>
          <a:p>
            <a:endParaRPr lang="tr-TR" sz="1800" dirty="0" smtClean="0">
              <a:latin typeface="Arial" pitchFamily="34" charset="0"/>
              <a:cs typeface="Arial" pitchFamily="34" charset="0"/>
            </a:endParaRPr>
          </a:p>
          <a:p>
            <a:endParaRPr lang="en-US" sz="1800" dirty="0" smtClean="0">
              <a:latin typeface="Arial" pitchFamily="34" charset="0"/>
              <a:cs typeface="Arial" pitchFamily="34" charset="0"/>
            </a:endParaRPr>
          </a:p>
          <a:p>
            <a:endParaRPr lang="en-US" sz="1800" dirty="0">
              <a:latin typeface="Arial" pitchFamily="34" charset="0"/>
              <a:cs typeface="Arial" pitchFamily="34" charset="0"/>
            </a:endParaRPr>
          </a:p>
        </p:txBody>
      </p:sp>
      <p:pic>
        <p:nvPicPr>
          <p:cNvPr id="33794" name="Picture 2" descr="http://upload.wikimedia.org/wikipedia/commons/d/d8/Oxisol.jpg"/>
          <p:cNvPicPr>
            <a:picLocks noChangeAspect="1" noChangeArrowheads="1"/>
          </p:cNvPicPr>
          <p:nvPr/>
        </p:nvPicPr>
        <p:blipFill>
          <a:blip r:embed="rId2" cstate="print"/>
          <a:srcRect/>
          <a:stretch>
            <a:fillRect/>
          </a:stretch>
        </p:blipFill>
        <p:spPr bwMode="auto">
          <a:xfrm>
            <a:off x="7092280" y="116632"/>
            <a:ext cx="1947108" cy="3383280"/>
          </a:xfrm>
          <a:prstGeom prst="rect">
            <a:avLst/>
          </a:prstGeom>
          <a:noFill/>
        </p:spPr>
      </p:pic>
      <p:sp>
        <p:nvSpPr>
          <p:cNvPr id="5" name="4 Dikdörtgen"/>
          <p:cNvSpPr/>
          <p:nvPr/>
        </p:nvSpPr>
        <p:spPr>
          <a:xfrm>
            <a:off x="395536" y="5085184"/>
            <a:ext cx="8748464" cy="1815882"/>
          </a:xfrm>
          <a:prstGeom prst="rect">
            <a:avLst/>
          </a:prstGeom>
        </p:spPr>
        <p:txBody>
          <a:bodyPr wrap="square">
            <a:spAutoFit/>
          </a:bodyPr>
          <a:lstStyle/>
          <a:p>
            <a:r>
              <a:rPr lang="tr-TR" sz="1600" dirty="0" smtClean="0"/>
              <a:t>Alt </a:t>
            </a:r>
            <a:r>
              <a:rPr lang="tr-TR" sz="1600" dirty="0" err="1" smtClean="0"/>
              <a:t>ordolar</a:t>
            </a:r>
            <a:endParaRPr lang="en-US" sz="1600" dirty="0" smtClean="0"/>
          </a:p>
          <a:p>
            <a:pPr>
              <a:buNone/>
            </a:pPr>
            <a:r>
              <a:rPr lang="en-US" sz="1600" dirty="0" err="1" smtClean="0"/>
              <a:t>Aquox</a:t>
            </a:r>
            <a:r>
              <a:rPr lang="en-US" sz="1600" dirty="0" smtClean="0"/>
              <a:t> – o</a:t>
            </a:r>
            <a:r>
              <a:rPr lang="tr-TR" sz="1600" dirty="0" smtClean="0"/>
              <a:t>yılın büyük kısmında yer altı su seviyesi yüzeye yapındır.</a:t>
            </a:r>
            <a:r>
              <a:rPr lang="en-US" sz="1600" dirty="0" smtClean="0"/>
              <a:t> </a:t>
            </a:r>
          </a:p>
          <a:p>
            <a:pPr>
              <a:buNone/>
            </a:pPr>
            <a:r>
              <a:rPr lang="en-US" sz="1600" dirty="0" err="1" smtClean="0"/>
              <a:t>Perox</a:t>
            </a:r>
            <a:r>
              <a:rPr lang="en-US" sz="1600" dirty="0" smtClean="0"/>
              <a:t> – </a:t>
            </a:r>
            <a:r>
              <a:rPr lang="tr-TR" sz="1600" dirty="0" smtClean="0"/>
              <a:t>Sürekli nemli iklimler( Yılın tüm aylarında yağmurun, buharlaşma ve terleme ile kaybolan suyun miktarından fazla olduğu)</a:t>
            </a:r>
            <a:r>
              <a:rPr lang="en-US" sz="1600" dirty="0" smtClean="0"/>
              <a:t> </a:t>
            </a:r>
          </a:p>
          <a:p>
            <a:pPr>
              <a:buNone/>
            </a:pPr>
            <a:r>
              <a:rPr lang="en-US" sz="1600" dirty="0" err="1" smtClean="0"/>
              <a:t>Torrox</a:t>
            </a:r>
            <a:r>
              <a:rPr lang="en-US" sz="1600" dirty="0" smtClean="0"/>
              <a:t> - </a:t>
            </a:r>
            <a:r>
              <a:rPr lang="tr-TR" sz="1600" dirty="0" smtClean="0"/>
              <a:t>Kurak  iklim</a:t>
            </a:r>
            <a:r>
              <a:rPr lang="en-US" sz="1600" dirty="0" smtClean="0"/>
              <a:t>. </a:t>
            </a:r>
          </a:p>
          <a:p>
            <a:pPr>
              <a:buNone/>
            </a:pPr>
            <a:r>
              <a:rPr lang="en-US" sz="1600" dirty="0" err="1" smtClean="0"/>
              <a:t>Ustox</a:t>
            </a:r>
            <a:r>
              <a:rPr lang="en-US" sz="1600" dirty="0" smtClean="0"/>
              <a:t> – </a:t>
            </a:r>
            <a:r>
              <a:rPr lang="tr-TR" sz="1600" dirty="0" smtClean="0"/>
              <a:t>Yarı kurak ve yarı nemli iklimler,</a:t>
            </a:r>
            <a:r>
              <a:rPr lang="en-US" sz="1600" dirty="0" smtClean="0"/>
              <a:t> </a:t>
            </a:r>
          </a:p>
          <a:p>
            <a:pPr>
              <a:buNone/>
            </a:pPr>
            <a:r>
              <a:rPr lang="en-US" sz="1600" dirty="0" err="1" smtClean="0"/>
              <a:t>Udox</a:t>
            </a:r>
            <a:r>
              <a:rPr lang="en-US" sz="1600" dirty="0" smtClean="0"/>
              <a:t> – </a:t>
            </a:r>
            <a:r>
              <a:rPr lang="tr-TR" sz="1600" dirty="0" smtClean="0"/>
              <a:t>Nemli iklimler</a:t>
            </a:r>
            <a:endParaRPr lang="en-US" sz="16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764704"/>
          </a:xfrm>
        </p:spPr>
        <p:txBody>
          <a:bodyPr>
            <a:normAutofit/>
          </a:bodyPr>
          <a:lstStyle/>
          <a:p>
            <a:r>
              <a:rPr lang="tr-TR" dirty="0" smtClean="0"/>
              <a:t>SPODOSOLS (PODSOL)</a:t>
            </a:r>
            <a:endParaRPr lang="en-US" dirty="0"/>
          </a:p>
        </p:txBody>
      </p:sp>
      <p:sp>
        <p:nvSpPr>
          <p:cNvPr id="3" name="2 İçerik Yer Tutucusu"/>
          <p:cNvSpPr>
            <a:spLocks noGrp="1"/>
          </p:cNvSpPr>
          <p:nvPr>
            <p:ph idx="1"/>
          </p:nvPr>
        </p:nvSpPr>
        <p:spPr>
          <a:xfrm>
            <a:off x="179512" y="836712"/>
            <a:ext cx="5256584" cy="4525963"/>
          </a:xfrm>
        </p:spPr>
        <p:txBody>
          <a:bodyPr>
            <a:normAutofit/>
          </a:bodyPr>
          <a:lstStyle/>
          <a:p>
            <a:r>
              <a:rPr lang="tr-TR" sz="2800" dirty="0" smtClean="0"/>
              <a:t>Rusça ‘kül alt’ anlamına gelir. </a:t>
            </a:r>
            <a:endParaRPr lang="en-US" sz="2800" dirty="0" smtClean="0"/>
          </a:p>
          <a:p>
            <a:r>
              <a:rPr lang="tr-TR" sz="2800" dirty="0" smtClean="0"/>
              <a:t>Tarımsal olarak verimleri sınırlıdır.</a:t>
            </a:r>
          </a:p>
          <a:p>
            <a:endParaRPr lang="en-US" sz="2800" dirty="0" smtClean="0"/>
          </a:p>
          <a:p>
            <a:r>
              <a:rPr lang="en-US" sz="2800" dirty="0" smtClean="0"/>
              <a:t>E horizon</a:t>
            </a:r>
            <a:r>
              <a:rPr lang="tr-TR" sz="2800" dirty="0" smtClean="0"/>
              <a:t>u 4-8 cm kalınlığında ve </a:t>
            </a:r>
            <a:r>
              <a:rPr lang="tr-TR" sz="2800" dirty="0" err="1" smtClean="0"/>
              <a:t>Fe</a:t>
            </a:r>
            <a:r>
              <a:rPr lang="tr-TR" sz="2800" dirty="0" smtClean="0"/>
              <a:t> ve Al oksitlerince ve humusça fakirdir.</a:t>
            </a:r>
          </a:p>
          <a:p>
            <a:endParaRPr lang="en-US" sz="2800" dirty="0"/>
          </a:p>
        </p:txBody>
      </p:sp>
      <p:pic>
        <p:nvPicPr>
          <p:cNvPr id="1026" name="Picture 2" descr="File:Podzol.jpg">
            <a:hlinkClick r:id="rId2"/>
          </p:cNvPr>
          <p:cNvPicPr>
            <a:picLocks noChangeAspect="1" noChangeArrowheads="1"/>
          </p:cNvPicPr>
          <p:nvPr/>
        </p:nvPicPr>
        <p:blipFill>
          <a:blip r:embed="rId3" cstate="print"/>
          <a:srcRect/>
          <a:stretch>
            <a:fillRect/>
          </a:stretch>
        </p:blipFill>
        <p:spPr bwMode="auto">
          <a:xfrm>
            <a:off x="6084168" y="620688"/>
            <a:ext cx="2389189" cy="338328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0"/>
            <a:ext cx="8229600" cy="764704"/>
          </a:xfrm>
        </p:spPr>
        <p:txBody>
          <a:bodyPr>
            <a:normAutofit/>
          </a:bodyPr>
          <a:lstStyle/>
          <a:p>
            <a:r>
              <a:rPr lang="tr-TR" dirty="0" smtClean="0"/>
              <a:t>ULTISOLS</a:t>
            </a:r>
            <a:endParaRPr lang="en-US" dirty="0"/>
          </a:p>
        </p:txBody>
      </p:sp>
      <p:sp>
        <p:nvSpPr>
          <p:cNvPr id="3" name="2 İçerik Yer Tutucusu"/>
          <p:cNvSpPr>
            <a:spLocks noGrp="1"/>
          </p:cNvSpPr>
          <p:nvPr>
            <p:ph idx="1"/>
          </p:nvPr>
        </p:nvSpPr>
        <p:spPr>
          <a:xfrm>
            <a:off x="107504" y="764705"/>
            <a:ext cx="6552728" cy="3168351"/>
          </a:xfrm>
        </p:spPr>
        <p:txBody>
          <a:bodyPr>
            <a:normAutofit/>
          </a:bodyPr>
          <a:lstStyle/>
          <a:p>
            <a:r>
              <a:rPr lang="tr-TR" sz="2000" dirty="0" smtClean="0">
                <a:latin typeface="Arial" pitchFamily="34" charset="0"/>
                <a:cs typeface="Arial" pitchFamily="34" charset="0"/>
              </a:rPr>
              <a:t>Kırmızı killi toprak olarak bilinir </a:t>
            </a:r>
          </a:p>
          <a:p>
            <a:endParaRPr lang="tr-TR" sz="2000" dirty="0" smtClean="0">
              <a:latin typeface="Arial" pitchFamily="34" charset="0"/>
              <a:cs typeface="Arial" pitchFamily="34" charset="0"/>
            </a:endParaRPr>
          </a:p>
          <a:p>
            <a:r>
              <a:rPr lang="tr-TR" sz="2000" dirty="0" smtClean="0">
                <a:latin typeface="Arial" pitchFamily="34" charset="0"/>
                <a:cs typeface="Arial" pitchFamily="34" charset="0"/>
              </a:rPr>
              <a:t>Toprak profilinin herhangi bir yerinde kalkerli materyal barındırmazlar, %10 dan az ayrışabilir mineral içerir, %35 den az bazla doygunluğa sahiptir </a:t>
            </a:r>
          </a:p>
          <a:p>
            <a:r>
              <a:rPr lang="tr-TR" sz="2000" dirty="0" smtClean="0">
                <a:latin typeface="Arial" pitchFamily="34" charset="0"/>
                <a:cs typeface="Arial" pitchFamily="34" charset="0"/>
              </a:rPr>
              <a:t>Kaolin kil mineralince zengin, şişme büzülme özelliği olmayan topraklardır. </a:t>
            </a:r>
          </a:p>
          <a:p>
            <a:r>
              <a:rPr lang="tr-TR" sz="2000" dirty="0" smtClean="0">
                <a:latin typeface="Arial" pitchFamily="34" charset="0"/>
                <a:cs typeface="Arial" pitchFamily="34" charset="0"/>
              </a:rPr>
              <a:t>Yaygın olarak ABD’nin güneyi ,Cin ,Güneydoğu Asya’da bulunur, </a:t>
            </a:r>
            <a:endParaRPr lang="en-US" sz="2000" dirty="0" smtClean="0">
              <a:latin typeface="Arial" pitchFamily="34" charset="0"/>
              <a:cs typeface="Arial" pitchFamily="34" charset="0"/>
            </a:endParaRPr>
          </a:p>
        </p:txBody>
      </p:sp>
      <p:pic>
        <p:nvPicPr>
          <p:cNvPr id="41986" name="Picture 2" descr="http://upload.wikimedia.org/wikipedia/commons/c/c7/Ultisol.jpg"/>
          <p:cNvPicPr>
            <a:picLocks noChangeAspect="1" noChangeArrowheads="1"/>
          </p:cNvPicPr>
          <p:nvPr/>
        </p:nvPicPr>
        <p:blipFill>
          <a:blip r:embed="rId2" cstate="print"/>
          <a:srcRect/>
          <a:stretch>
            <a:fillRect/>
          </a:stretch>
        </p:blipFill>
        <p:spPr bwMode="auto">
          <a:xfrm>
            <a:off x="6804248" y="620688"/>
            <a:ext cx="2101223" cy="3566160"/>
          </a:xfrm>
          <a:prstGeom prst="rect">
            <a:avLst/>
          </a:prstGeom>
          <a:noFill/>
        </p:spPr>
      </p:pic>
      <p:sp>
        <p:nvSpPr>
          <p:cNvPr id="6" name="5 Dikdörtgen"/>
          <p:cNvSpPr/>
          <p:nvPr/>
        </p:nvSpPr>
        <p:spPr>
          <a:xfrm>
            <a:off x="251520" y="4149080"/>
            <a:ext cx="7992888" cy="1754326"/>
          </a:xfrm>
          <a:prstGeom prst="rect">
            <a:avLst/>
          </a:prstGeom>
        </p:spPr>
        <p:txBody>
          <a:bodyPr wrap="square">
            <a:spAutoFit/>
          </a:bodyPr>
          <a:lstStyle/>
          <a:p>
            <a:r>
              <a:rPr lang="tr-TR" b="1" dirty="0" smtClean="0"/>
              <a:t>Alt </a:t>
            </a:r>
            <a:r>
              <a:rPr lang="tr-TR" b="1" dirty="0" err="1" smtClean="0"/>
              <a:t>Ordoları</a:t>
            </a:r>
            <a:r>
              <a:rPr lang="tr-TR" b="1" dirty="0" smtClean="0"/>
              <a:t>, </a:t>
            </a:r>
          </a:p>
          <a:p>
            <a:r>
              <a:rPr lang="en-US" b="1" dirty="0" err="1" smtClean="0"/>
              <a:t>Aquults</a:t>
            </a:r>
            <a:r>
              <a:rPr lang="en-US" dirty="0" smtClean="0"/>
              <a:t> - </a:t>
            </a:r>
            <a:r>
              <a:rPr lang="en-US" dirty="0" err="1" smtClean="0"/>
              <a:t>Ultisols</a:t>
            </a:r>
            <a:r>
              <a:rPr lang="en-US" dirty="0" smtClean="0"/>
              <a:t> with a water table at or near the surface for much of the year </a:t>
            </a:r>
          </a:p>
          <a:p>
            <a:r>
              <a:rPr lang="en-US" b="1" dirty="0" err="1" smtClean="0"/>
              <a:t>Humults</a:t>
            </a:r>
            <a:r>
              <a:rPr lang="en-US" dirty="0" smtClean="0"/>
              <a:t> - well-drained </a:t>
            </a:r>
            <a:r>
              <a:rPr lang="en-US" dirty="0" err="1" smtClean="0"/>
              <a:t>Ultisols</a:t>
            </a:r>
            <a:r>
              <a:rPr lang="en-US" dirty="0" smtClean="0"/>
              <a:t> that have high organic matter content </a:t>
            </a:r>
          </a:p>
          <a:p>
            <a:r>
              <a:rPr lang="en-US" b="1" dirty="0" err="1" smtClean="0"/>
              <a:t>Udults</a:t>
            </a:r>
            <a:r>
              <a:rPr lang="en-US" dirty="0" smtClean="0"/>
              <a:t> - </a:t>
            </a:r>
            <a:r>
              <a:rPr lang="en-US" dirty="0" err="1" smtClean="0"/>
              <a:t>Ultisols</a:t>
            </a:r>
            <a:r>
              <a:rPr lang="en-US" dirty="0" smtClean="0"/>
              <a:t> of humid climates </a:t>
            </a:r>
          </a:p>
          <a:p>
            <a:r>
              <a:rPr lang="en-US" b="1" dirty="0" err="1" smtClean="0"/>
              <a:t>Ustults</a:t>
            </a:r>
            <a:r>
              <a:rPr lang="en-US" dirty="0" smtClean="0"/>
              <a:t> - </a:t>
            </a:r>
            <a:r>
              <a:rPr lang="en-US" dirty="0" err="1" smtClean="0"/>
              <a:t>Ultisols</a:t>
            </a:r>
            <a:r>
              <a:rPr lang="en-US" dirty="0" smtClean="0"/>
              <a:t> of semiarid and </a:t>
            </a:r>
            <a:r>
              <a:rPr lang="en-US" dirty="0" err="1" smtClean="0"/>
              <a:t>subhumid</a:t>
            </a:r>
            <a:r>
              <a:rPr lang="en-US" dirty="0" smtClean="0"/>
              <a:t> climates </a:t>
            </a:r>
          </a:p>
          <a:p>
            <a:r>
              <a:rPr lang="en-US" b="1" dirty="0" err="1" smtClean="0"/>
              <a:t>Xerults</a:t>
            </a:r>
            <a:r>
              <a:rPr lang="en-US" dirty="0" smtClean="0"/>
              <a:t> - temperate </a:t>
            </a:r>
            <a:r>
              <a:rPr lang="en-US" dirty="0" err="1" smtClean="0"/>
              <a:t>Ultisols</a:t>
            </a:r>
            <a:r>
              <a:rPr lang="en-US" dirty="0" smtClean="0"/>
              <a:t> with very dry summers and moist winters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720080"/>
          </a:xfrm>
        </p:spPr>
        <p:txBody>
          <a:bodyPr>
            <a:normAutofit fontScale="90000"/>
          </a:bodyPr>
          <a:lstStyle/>
          <a:p>
            <a:r>
              <a:rPr lang="tr-TR" dirty="0" smtClean="0"/>
              <a:t>VERTISOLLER</a:t>
            </a:r>
            <a:endParaRPr lang="en-US" dirty="0"/>
          </a:p>
        </p:txBody>
      </p:sp>
      <p:sp>
        <p:nvSpPr>
          <p:cNvPr id="3" name="2 İçerik Yer Tutucusu"/>
          <p:cNvSpPr>
            <a:spLocks noGrp="1"/>
          </p:cNvSpPr>
          <p:nvPr>
            <p:ph idx="1"/>
          </p:nvPr>
        </p:nvSpPr>
        <p:spPr>
          <a:xfrm>
            <a:off x="107504" y="908721"/>
            <a:ext cx="6750512" cy="4877734"/>
          </a:xfrm>
        </p:spPr>
        <p:txBody>
          <a:bodyPr>
            <a:noAutofit/>
          </a:bodyPr>
          <a:lstStyle/>
          <a:p>
            <a:r>
              <a:rPr lang="tr-TR" sz="2000" dirty="0" smtClean="0">
                <a:latin typeface="Times New Roman" pitchFamily="18" charset="0"/>
                <a:cs typeface="Times New Roman" pitchFamily="18" charset="0"/>
              </a:rPr>
              <a:t>Yüksek miktarda şişebilen killeri (</a:t>
            </a:r>
            <a:r>
              <a:rPr lang="tr-TR" sz="2000" dirty="0" err="1" smtClean="0">
                <a:latin typeface="Times New Roman" pitchFamily="18" charset="0"/>
                <a:cs typeface="Times New Roman" pitchFamily="18" charset="0"/>
              </a:rPr>
              <a:t>montmorillonit</a:t>
            </a:r>
            <a:r>
              <a:rPr lang="tr-TR" sz="2000" dirty="0" smtClean="0">
                <a:latin typeface="Times New Roman" pitchFamily="18" charset="0"/>
                <a:cs typeface="Times New Roman" pitchFamily="18" charset="0"/>
              </a:rPr>
              <a:t>) içeren, kurak mevsimlerde de derin çatlakların oluştuğu topraklar</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Vertisols</a:t>
            </a:r>
            <a:r>
              <a:rPr lang="tr-TR" sz="2000" dirty="0" smtClean="0">
                <a:latin typeface="Times New Roman" pitchFamily="18" charset="0"/>
                <a:cs typeface="Times New Roman" pitchFamily="18" charset="0"/>
              </a:rPr>
              <a:t> tipik olarak bazalt gibi temel kayaçların üzerinde mevsimsel olarak nemli veya şiddetli kurak ve sel altında oluşurlar</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Vertisol</a:t>
            </a:r>
            <a:r>
              <a:rPr lang="tr-TR" sz="2000" dirty="0" err="1" smtClean="0">
                <a:latin typeface="Times New Roman" pitchFamily="18" charset="0"/>
                <a:cs typeface="Times New Roman" pitchFamily="18" charset="0"/>
              </a:rPr>
              <a:t>ler</a:t>
            </a:r>
            <a:r>
              <a:rPr lang="en-US" sz="2000" dirty="0" smtClean="0">
                <a:latin typeface="Times New Roman" pitchFamily="18" charset="0"/>
                <a:cs typeface="Times New Roman" pitchFamily="18" charset="0"/>
              </a:rPr>
              <a:t> </a:t>
            </a:r>
            <a:r>
              <a:rPr lang="tr-TR" sz="2000" dirty="0" smtClean="0">
                <a:latin typeface="Times New Roman" pitchFamily="18" charset="0"/>
                <a:cs typeface="Times New Roman" pitchFamily="18" charset="0"/>
              </a:rPr>
              <a:t>ekvatorun </a:t>
            </a:r>
            <a:r>
              <a:rPr lang="en-US" sz="2000" dirty="0" smtClean="0">
                <a:latin typeface="Times New Roman" pitchFamily="18" charset="0"/>
                <a:cs typeface="Times New Roman" pitchFamily="18" charset="0"/>
              </a:rPr>
              <a:t>50° N and 45° S </a:t>
            </a:r>
            <a:r>
              <a:rPr lang="tr-TR" sz="2000" dirty="0" smtClean="0">
                <a:latin typeface="Times New Roman" pitchFamily="18" charset="0"/>
                <a:cs typeface="Times New Roman" pitchFamily="18" charset="0"/>
              </a:rPr>
              <a:t>arasında bulunur. En çok yaygın olduğu alanlar</a:t>
            </a:r>
            <a:r>
              <a:rPr lang="en-US" sz="2000" dirty="0" smtClean="0">
                <a:latin typeface="Times New Roman" pitchFamily="18" charset="0"/>
                <a:cs typeface="Times New Roman" pitchFamily="18" charset="0"/>
              </a:rPr>
              <a:t> Austral</a:t>
            </a:r>
            <a:r>
              <a:rPr lang="tr-TR" sz="2000" dirty="0" smtClean="0">
                <a:latin typeface="Times New Roman" pitchFamily="18" charset="0"/>
                <a:cs typeface="Times New Roman" pitchFamily="18" charset="0"/>
              </a:rPr>
              <a:t>ya,</a:t>
            </a:r>
            <a:r>
              <a:rPr lang="en-US" sz="2000" dirty="0" smtClean="0">
                <a:latin typeface="Times New Roman" pitchFamily="18" charset="0"/>
                <a:cs typeface="Times New Roman" pitchFamily="18" charset="0"/>
              </a:rPr>
              <a:t> India,</a:t>
            </a:r>
            <a:r>
              <a:rPr lang="tr-TR" sz="2000" dirty="0" smtClean="0">
                <a:latin typeface="Times New Roman" pitchFamily="18" charset="0"/>
                <a:cs typeface="Times New Roman" pitchFamily="18" charset="0"/>
              </a:rPr>
              <a:t> Sudan, Etiyopya, Kenya, Cad, Güney Afrika, Güney A</a:t>
            </a:r>
            <a:r>
              <a:rPr lang="en-US" sz="2000" dirty="0" err="1" smtClean="0">
                <a:latin typeface="Times New Roman" pitchFamily="18" charset="0"/>
                <a:cs typeface="Times New Roman" pitchFamily="18" charset="0"/>
              </a:rPr>
              <a:t>meri</a:t>
            </a:r>
            <a:r>
              <a:rPr lang="tr-TR" sz="2000" dirty="0" smtClean="0">
                <a:latin typeface="Times New Roman" pitchFamily="18" charset="0"/>
                <a:cs typeface="Times New Roman" pitchFamily="18" charset="0"/>
              </a:rPr>
              <a:t>k</a:t>
            </a:r>
            <a:r>
              <a:rPr lang="en-US" sz="2000" dirty="0" smtClean="0">
                <a:latin typeface="Times New Roman" pitchFamily="18" charset="0"/>
                <a:cs typeface="Times New Roman" pitchFamily="18" charset="0"/>
              </a:rPr>
              <a:t>a</a:t>
            </a:r>
            <a:r>
              <a:rPr lang="tr-TR" sz="2000" dirty="0" smtClean="0">
                <a:latin typeface="Times New Roman" pitchFamily="18" charset="0"/>
                <a:cs typeface="Times New Roman" pitchFamily="18" charset="0"/>
              </a:rPr>
              <a:t>,</a:t>
            </a:r>
            <a:r>
              <a:rPr lang="tr-TR" sz="2000" dirty="0" err="1" smtClean="0">
                <a:latin typeface="Times New Roman" pitchFamily="18" charset="0"/>
                <a:cs typeface="Times New Roman" pitchFamily="18" charset="0"/>
              </a:rPr>
              <a:t>Teksas</a:t>
            </a:r>
            <a:r>
              <a:rPr lang="tr-TR" sz="2000" dirty="0" smtClean="0">
                <a:latin typeface="Times New Roman" pitchFamily="18" charset="0"/>
                <a:cs typeface="Times New Roman" pitchFamily="18" charset="0"/>
              </a:rPr>
              <a:t> ve Meksika, Nijerya, Doğu Çin</a:t>
            </a:r>
            <a:r>
              <a:rPr lang="en-US" sz="2000" dirty="0" smtClean="0">
                <a:latin typeface="Times New Roman" pitchFamily="18" charset="0"/>
                <a:cs typeface="Times New Roman" pitchFamily="18" charset="0"/>
              </a:rPr>
              <a:t>.</a:t>
            </a:r>
            <a:r>
              <a:rPr lang="tr-TR" sz="2000" dirty="0" smtClean="0">
                <a:latin typeface="Times New Roman" pitchFamily="18" charset="0"/>
                <a:cs typeface="Times New Roman" pitchFamily="18" charset="0"/>
              </a:rPr>
              <a:t> Türkiye’de ise Trakya</a:t>
            </a:r>
            <a:endParaRPr lang="en-US" sz="2000" dirty="0" smtClean="0">
              <a:latin typeface="Times New Roman" pitchFamily="18" charset="0"/>
              <a:cs typeface="Times New Roman" pitchFamily="18" charset="0"/>
            </a:endParaRPr>
          </a:p>
          <a:p>
            <a:endParaRPr lang="tr-TR" sz="2000" dirty="0" smtClean="0">
              <a:latin typeface="Times New Roman" pitchFamily="18" charset="0"/>
              <a:cs typeface="Times New Roman" pitchFamily="18" charset="0"/>
            </a:endParaRPr>
          </a:p>
          <a:p>
            <a:r>
              <a:rPr lang="tr-TR" sz="2000" dirty="0" err="1" smtClean="0">
                <a:latin typeface="Times New Roman" pitchFamily="18" charset="0"/>
                <a:cs typeface="Times New Roman" pitchFamily="18" charset="0"/>
              </a:rPr>
              <a:t>Türkiyede</a:t>
            </a:r>
            <a:r>
              <a:rPr lang="tr-TR" sz="2000" dirty="0" smtClean="0">
                <a:latin typeface="Times New Roman" pitchFamily="18" charset="0"/>
                <a:cs typeface="Times New Roman" pitchFamily="18" charset="0"/>
              </a:rPr>
              <a:t> Trakya bölgesinde</a:t>
            </a:r>
          </a:p>
          <a:p>
            <a:r>
              <a:rPr lang="tr-TR" sz="2000" dirty="0" smtClean="0">
                <a:latin typeface="Times New Roman" pitchFamily="18" charset="0"/>
                <a:cs typeface="Times New Roman" pitchFamily="18" charset="0"/>
              </a:rPr>
              <a:t>Doğal bitki örtüsü: mera, savana, çalılık</a:t>
            </a:r>
            <a:endParaRPr lang="en-US" sz="2000" dirty="0" smtClean="0">
              <a:latin typeface="Times New Roman" pitchFamily="18" charset="0"/>
              <a:cs typeface="Times New Roman" pitchFamily="18" charset="0"/>
            </a:endParaRPr>
          </a:p>
          <a:p>
            <a:r>
              <a:rPr lang="tr-TR" sz="2000" dirty="0" smtClean="0">
                <a:latin typeface="Times New Roman" pitchFamily="18" charset="0"/>
                <a:cs typeface="Times New Roman" pitchFamily="18" charset="0"/>
              </a:rPr>
              <a:t>Sulama varsa pamuk, buğday, sorgum. En uygun bitki ise pirinç</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40962" name="Picture 2" descr="http://upload.wikimedia.org/wikipedia/commons/6/6f/Vertisol.jpg"/>
          <p:cNvPicPr>
            <a:picLocks noChangeAspect="1" noChangeArrowheads="1"/>
          </p:cNvPicPr>
          <p:nvPr/>
        </p:nvPicPr>
        <p:blipFill>
          <a:blip r:embed="rId2" cstate="print"/>
          <a:srcRect/>
          <a:stretch>
            <a:fillRect/>
          </a:stretch>
        </p:blipFill>
        <p:spPr bwMode="auto">
          <a:xfrm>
            <a:off x="7236296" y="548680"/>
            <a:ext cx="2031540" cy="35661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İçerik Yer Tutucusu"/>
          <p:cNvSpPr>
            <a:spLocks noGrp="1"/>
          </p:cNvSpPr>
          <p:nvPr>
            <p:ph idx="1"/>
          </p:nvPr>
        </p:nvSpPr>
        <p:spPr/>
        <p:txBody>
          <a:bodyPr/>
          <a:lstStyle/>
          <a:p>
            <a:endParaRPr lang="en-US" dirty="0"/>
          </a:p>
        </p:txBody>
      </p:sp>
      <p:pic>
        <p:nvPicPr>
          <p:cNvPr id="39938" name="Picture 2" descr="http://upload.wikimedia.org/wikipedia/commons/e/e5/Global_soils_map_USDA.jpg"/>
          <p:cNvPicPr>
            <a:picLocks noChangeAspect="1" noChangeArrowheads="1"/>
          </p:cNvPicPr>
          <p:nvPr/>
        </p:nvPicPr>
        <p:blipFill>
          <a:blip r:embed="rId2" cstate="print"/>
          <a:srcRect/>
          <a:stretch>
            <a:fillRect/>
          </a:stretch>
        </p:blipFill>
        <p:spPr bwMode="auto">
          <a:xfrm>
            <a:off x="0" y="188640"/>
            <a:ext cx="8976613" cy="57607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FAO Toprak Sınıflama Sistemi</a:t>
            </a:r>
            <a:br>
              <a:rPr lang="tr-TR" dirty="0" smtClean="0"/>
            </a:br>
            <a:r>
              <a:rPr lang="en-US" sz="4000" dirty="0" smtClean="0"/>
              <a:t>World Reference Base for Soil Resources</a:t>
            </a:r>
            <a:endParaRPr lang="tr-TR" sz="4000" dirty="0"/>
          </a:p>
        </p:txBody>
      </p:sp>
      <p:sp>
        <p:nvSpPr>
          <p:cNvPr id="3" name="2 İçerik Yer Tutucusu"/>
          <p:cNvSpPr>
            <a:spLocks noGrp="1"/>
          </p:cNvSpPr>
          <p:nvPr>
            <p:ph idx="1"/>
          </p:nvPr>
        </p:nvSpPr>
        <p:spPr/>
        <p:txBody>
          <a:bodyPr>
            <a:normAutofit lnSpcReduction="10000"/>
          </a:bodyPr>
          <a:lstStyle/>
          <a:p>
            <a:r>
              <a:rPr lang="tr-TR" dirty="0" smtClean="0"/>
              <a:t>30 referans toprak grubu; </a:t>
            </a:r>
          </a:p>
          <a:p>
            <a:r>
              <a:rPr lang="tr-TR" i="1" dirty="0" err="1" smtClean="0"/>
              <a:t>Acrisols</a:t>
            </a:r>
            <a:r>
              <a:rPr lang="tr-TR" i="1" dirty="0" smtClean="0"/>
              <a:t>, </a:t>
            </a:r>
            <a:r>
              <a:rPr lang="tr-TR" i="1" dirty="0" err="1" smtClean="0"/>
              <a:t>Albeluvisols</a:t>
            </a:r>
            <a:r>
              <a:rPr lang="tr-TR" i="1" dirty="0" smtClean="0"/>
              <a:t>, </a:t>
            </a:r>
            <a:r>
              <a:rPr lang="tr-TR" i="1" dirty="0" err="1" smtClean="0"/>
              <a:t>Alisols</a:t>
            </a:r>
            <a:r>
              <a:rPr lang="tr-TR" i="1" dirty="0" smtClean="0"/>
              <a:t>, </a:t>
            </a:r>
            <a:r>
              <a:rPr lang="tr-TR" i="1" dirty="0" err="1" smtClean="0"/>
              <a:t>Andosols</a:t>
            </a:r>
            <a:r>
              <a:rPr lang="tr-TR" i="1" dirty="0" smtClean="0"/>
              <a:t>, </a:t>
            </a:r>
            <a:r>
              <a:rPr lang="tr-TR" i="1" dirty="0" err="1" smtClean="0"/>
              <a:t>Anthrosols</a:t>
            </a:r>
            <a:r>
              <a:rPr lang="tr-TR" i="1" dirty="0" smtClean="0"/>
              <a:t>, </a:t>
            </a:r>
            <a:r>
              <a:rPr lang="tr-TR" i="1" dirty="0" err="1" smtClean="0"/>
              <a:t>Arenosols</a:t>
            </a:r>
            <a:r>
              <a:rPr lang="tr-TR" i="1" dirty="0" smtClean="0"/>
              <a:t>, </a:t>
            </a:r>
            <a:r>
              <a:rPr lang="tr-TR" i="1" dirty="0" err="1" smtClean="0"/>
              <a:t>Calcisols</a:t>
            </a:r>
            <a:r>
              <a:rPr lang="tr-TR" i="1" dirty="0" smtClean="0"/>
              <a:t>, </a:t>
            </a:r>
            <a:r>
              <a:rPr lang="tr-TR" i="1" dirty="0" err="1" smtClean="0"/>
              <a:t>Cambisols</a:t>
            </a:r>
            <a:r>
              <a:rPr lang="tr-TR" i="1" dirty="0" smtClean="0"/>
              <a:t>, </a:t>
            </a:r>
            <a:r>
              <a:rPr lang="tr-TR" i="1" dirty="0" err="1" smtClean="0"/>
              <a:t>Chernozems</a:t>
            </a:r>
            <a:r>
              <a:rPr lang="tr-TR" i="1" dirty="0" smtClean="0"/>
              <a:t>, </a:t>
            </a:r>
            <a:r>
              <a:rPr lang="tr-TR" i="1" dirty="0" err="1" smtClean="0"/>
              <a:t>Cryosols</a:t>
            </a:r>
            <a:r>
              <a:rPr lang="tr-TR" i="1" dirty="0" smtClean="0"/>
              <a:t>, </a:t>
            </a:r>
            <a:r>
              <a:rPr lang="tr-TR" i="1" dirty="0" err="1" smtClean="0"/>
              <a:t>Durisols</a:t>
            </a:r>
            <a:r>
              <a:rPr lang="tr-TR" i="1" dirty="0" smtClean="0"/>
              <a:t>, </a:t>
            </a:r>
            <a:r>
              <a:rPr lang="tr-TR" i="1" dirty="0" err="1" smtClean="0"/>
              <a:t>Ferralsols</a:t>
            </a:r>
            <a:r>
              <a:rPr lang="tr-TR" i="1" dirty="0" smtClean="0"/>
              <a:t>, </a:t>
            </a:r>
            <a:r>
              <a:rPr lang="tr-TR" i="1" dirty="0" err="1" smtClean="0"/>
              <a:t>Fluvisols</a:t>
            </a:r>
            <a:r>
              <a:rPr lang="tr-TR" i="1" dirty="0" smtClean="0"/>
              <a:t>, </a:t>
            </a:r>
            <a:r>
              <a:rPr lang="tr-TR" i="1" dirty="0" err="1" smtClean="0"/>
              <a:t>Gleysols</a:t>
            </a:r>
            <a:r>
              <a:rPr lang="tr-TR" i="1" dirty="0" smtClean="0"/>
              <a:t>, </a:t>
            </a:r>
            <a:r>
              <a:rPr lang="tr-TR" i="1" dirty="0" err="1" smtClean="0"/>
              <a:t>Gypsisols</a:t>
            </a:r>
            <a:r>
              <a:rPr lang="tr-TR" i="1" dirty="0" smtClean="0"/>
              <a:t>, </a:t>
            </a:r>
            <a:r>
              <a:rPr lang="tr-TR" i="1" dirty="0" err="1" smtClean="0"/>
              <a:t>Histosols</a:t>
            </a:r>
            <a:r>
              <a:rPr lang="tr-TR" i="1" dirty="0" smtClean="0"/>
              <a:t>, </a:t>
            </a:r>
            <a:r>
              <a:rPr lang="tr-TR" i="1" dirty="0" err="1" smtClean="0"/>
              <a:t>Kastanozems</a:t>
            </a:r>
            <a:r>
              <a:rPr lang="tr-TR" i="1" dirty="0" smtClean="0"/>
              <a:t>, </a:t>
            </a:r>
            <a:r>
              <a:rPr lang="tr-TR" i="1" dirty="0" err="1" smtClean="0"/>
              <a:t>Leptosols</a:t>
            </a:r>
            <a:r>
              <a:rPr lang="tr-TR" i="1" dirty="0" smtClean="0"/>
              <a:t>, </a:t>
            </a:r>
            <a:r>
              <a:rPr lang="tr-TR" i="1" dirty="0" err="1" smtClean="0"/>
              <a:t>Lixisols</a:t>
            </a:r>
            <a:r>
              <a:rPr lang="tr-TR" i="1" dirty="0" smtClean="0"/>
              <a:t>, </a:t>
            </a:r>
            <a:r>
              <a:rPr lang="tr-TR" i="1" dirty="0" err="1" smtClean="0"/>
              <a:t>Luvisols</a:t>
            </a:r>
            <a:r>
              <a:rPr lang="tr-TR" i="1" dirty="0" smtClean="0"/>
              <a:t>, </a:t>
            </a:r>
            <a:r>
              <a:rPr lang="tr-TR" i="1" dirty="0" err="1" smtClean="0"/>
              <a:t>Nitisols</a:t>
            </a:r>
            <a:r>
              <a:rPr lang="tr-TR" i="1" dirty="0" smtClean="0"/>
              <a:t>, </a:t>
            </a:r>
            <a:r>
              <a:rPr lang="tr-TR" i="1" dirty="0" err="1" smtClean="0"/>
              <a:t>Phaeozems</a:t>
            </a:r>
            <a:r>
              <a:rPr lang="tr-TR" i="1" dirty="0" smtClean="0"/>
              <a:t>, </a:t>
            </a:r>
            <a:r>
              <a:rPr lang="tr-TR" i="1" dirty="0" err="1" smtClean="0"/>
              <a:t>Planosols</a:t>
            </a:r>
            <a:r>
              <a:rPr lang="tr-TR" i="1" dirty="0" smtClean="0"/>
              <a:t>, </a:t>
            </a:r>
            <a:r>
              <a:rPr lang="tr-TR" i="1" dirty="0" err="1" smtClean="0"/>
              <a:t>Plinthosols</a:t>
            </a:r>
            <a:r>
              <a:rPr lang="tr-TR" i="1" dirty="0" smtClean="0"/>
              <a:t>, </a:t>
            </a:r>
            <a:r>
              <a:rPr lang="tr-TR" i="1" dirty="0" err="1" smtClean="0"/>
              <a:t>Podzols</a:t>
            </a:r>
            <a:r>
              <a:rPr lang="tr-TR" i="1" dirty="0" smtClean="0"/>
              <a:t>, </a:t>
            </a:r>
            <a:r>
              <a:rPr lang="tr-TR" i="1" dirty="0" err="1" smtClean="0"/>
              <a:t>Regosols</a:t>
            </a:r>
            <a:r>
              <a:rPr lang="tr-TR" i="1" dirty="0" smtClean="0"/>
              <a:t>, </a:t>
            </a:r>
            <a:r>
              <a:rPr lang="tr-TR" i="1" dirty="0" err="1" smtClean="0"/>
              <a:t>Solonchaks</a:t>
            </a:r>
            <a:r>
              <a:rPr lang="tr-TR" i="1" dirty="0" smtClean="0"/>
              <a:t>, </a:t>
            </a:r>
            <a:r>
              <a:rPr lang="tr-TR" i="1" dirty="0" err="1" smtClean="0"/>
              <a:t>Solonetz</a:t>
            </a:r>
            <a:r>
              <a:rPr lang="tr-TR" i="1" dirty="0" smtClean="0"/>
              <a:t>, </a:t>
            </a:r>
            <a:r>
              <a:rPr lang="tr-TR" i="1" dirty="0" err="1" smtClean="0"/>
              <a:t>Umbrisols</a:t>
            </a:r>
            <a:r>
              <a:rPr lang="tr-TR" dirty="0" smtClean="0"/>
              <a:t>, </a:t>
            </a:r>
            <a:r>
              <a:rPr lang="tr-TR" dirty="0" err="1" smtClean="0"/>
              <a:t>and</a:t>
            </a:r>
            <a:r>
              <a:rPr lang="tr-TR" dirty="0" smtClean="0"/>
              <a:t> </a:t>
            </a:r>
            <a:r>
              <a:rPr lang="tr-TR" i="1" dirty="0" err="1" smtClean="0"/>
              <a:t>Vertisols</a:t>
            </a:r>
            <a:r>
              <a:rPr lang="tr-TR" dirty="0" smtClean="0"/>
              <a:t>.</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16632"/>
            <a:ext cx="8229600" cy="418058"/>
          </a:xfrm>
        </p:spPr>
        <p:txBody>
          <a:bodyPr/>
          <a:lstStyle/>
          <a:p>
            <a:r>
              <a:rPr lang="tr-TR" sz="1200" dirty="0" smtClean="0">
                <a:latin typeface="Arial" pitchFamily="34" charset="0"/>
                <a:cs typeface="Arial" pitchFamily="34" charset="0"/>
              </a:rPr>
              <a:t>FAO Alt </a:t>
            </a:r>
            <a:r>
              <a:rPr lang="tr-TR" sz="1200" dirty="0" err="1" smtClean="0">
                <a:latin typeface="Arial" pitchFamily="34" charset="0"/>
                <a:cs typeface="Arial" pitchFamily="34" charset="0"/>
              </a:rPr>
              <a:t>Ordolar</a:t>
            </a:r>
            <a:endParaRPr lang="en-US" sz="1200" dirty="0">
              <a:latin typeface="Arial" pitchFamily="34" charset="0"/>
              <a:cs typeface="Arial" pitchFamily="34" charset="0"/>
            </a:endParaRPr>
          </a:p>
        </p:txBody>
      </p:sp>
      <p:sp>
        <p:nvSpPr>
          <p:cNvPr id="3" name="2 İçerik Yer Tutucusu"/>
          <p:cNvSpPr>
            <a:spLocks noGrp="1"/>
          </p:cNvSpPr>
          <p:nvPr>
            <p:ph idx="1"/>
          </p:nvPr>
        </p:nvSpPr>
        <p:spPr>
          <a:xfrm>
            <a:off x="539552" y="764704"/>
            <a:ext cx="8229600" cy="4997152"/>
          </a:xfrm>
        </p:spPr>
        <p:txBody>
          <a:bodyPr>
            <a:noAutofit/>
          </a:bodyPr>
          <a:lstStyle/>
          <a:p>
            <a:r>
              <a:rPr lang="en-US" sz="1200" dirty="0" err="1" smtClean="0">
                <a:latin typeface="Arial" pitchFamily="34" charset="0"/>
                <a:cs typeface="Arial" pitchFamily="34" charset="0"/>
                <a:hlinkClick r:id="rId2" action="ppaction://hlinkfile" tooltip="Acrisols"/>
              </a:rPr>
              <a:t>Acrisols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3" action="ppaction://hlinkfile" tooltip="Andosols"/>
              </a:rPr>
              <a:t>Andosols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4" action="ppaction://hlinkfile" tooltip="Arenosols"/>
              </a:rPr>
              <a:t>Arenosols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5" action="ppaction://hlinkfile" tooltip="Cambisols"/>
              </a:rPr>
              <a:t>Cambisols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6" action="ppaction://hlinkfile" tooltip="Chernozems"/>
              </a:rPr>
              <a:t>Chernozems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7" action="ppaction://hlinkfile" tooltip="Ferralsols"/>
              </a:rPr>
              <a:t>Ferralsols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8" action="ppaction://hlinkfile" tooltip="Fluvisols"/>
              </a:rPr>
              <a:t>Fluvisols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9" action="ppaction://hlinkfile" tooltip="Gleysols"/>
              </a:rPr>
              <a:t>Gleysols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0" action="ppaction://hlinkfile" tooltip="Greyzems (page does not exist)"/>
              </a:rPr>
              <a:t>Greyzems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1" action="ppaction://hlinkfile" tooltip="Gypsisols"/>
              </a:rPr>
              <a:t>Gypsisols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2" action="ppaction://hlinkfile" tooltip="Histosols"/>
              </a:rPr>
              <a:t>Histosols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3" action="ppaction://hlinkfile" tooltip="Kastanozems (page does not exist)"/>
              </a:rPr>
              <a:t>Kastanozems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4" action="ppaction://hlinkfile" tooltip="Lithosols"/>
              </a:rPr>
              <a:t>Lithosols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5" action="ppaction://hlinkfile" tooltip="Luvisols (page does not exist)"/>
              </a:rPr>
              <a:t>Luvisols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6" action="ppaction://hlinkfile" tooltip="Nitosols (page does not exist)"/>
              </a:rPr>
              <a:t>Nitosols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7" action="ppaction://hlinkfile" tooltip="Phaeozems (page does not exist)"/>
              </a:rPr>
              <a:t>Phaeozems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8" action="ppaction://hlinkfile" tooltip="Planosols"/>
              </a:rPr>
              <a:t>Planosols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19" action="ppaction://hlinkfile" tooltip="Podzols"/>
              </a:rPr>
              <a:t>Podzols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20" action="ppaction://hlinkfile" tooltip="Podzoluvisols (page does not exist)"/>
              </a:rPr>
              <a:t>Podzoluvisols</a:t>
            </a:r>
            <a:r>
              <a:rPr lang="en-US" sz="1200" dirty="0" smtClean="0">
                <a:latin typeface="Arial" pitchFamily="34" charset="0"/>
                <a:cs typeface="Arial" pitchFamily="34" charset="0"/>
              </a:rPr>
              <a:t> </a:t>
            </a:r>
          </a:p>
          <a:p>
            <a:r>
              <a:rPr lang="en-US" sz="1200" dirty="0" smtClean="0">
                <a:latin typeface="Arial" pitchFamily="34" charset="0"/>
                <a:cs typeface="Arial" pitchFamily="34" charset="0"/>
                <a:hlinkClick r:id="rId21" action="ppaction://hlinkfile" tooltip="Rankers"/>
              </a:rPr>
              <a:t>Rankers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22" action="ppaction://hlinkfile" tooltip="Regosols"/>
              </a:rPr>
              <a:t>Regosols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23" action="ppaction://hlinkfile" tooltip="Rendzina"/>
              </a:rPr>
              <a:t>Rendzinas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24" action="ppaction://hlinkfile" tooltip="Solonchaks"/>
              </a:rPr>
              <a:t>Solonchaks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25" action="ppaction://hlinkfile" tooltip="Solonetz"/>
              </a:rPr>
              <a:t>Solonetz</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26" action="ppaction://hlinkfile" tooltip="Vertisols"/>
              </a:rPr>
              <a:t>Vertisols</a:t>
            </a:r>
            <a:r>
              <a:rPr lang="en-US" sz="1200" dirty="0" smtClean="0">
                <a:latin typeface="Arial" pitchFamily="34" charset="0"/>
                <a:cs typeface="Arial" pitchFamily="34" charset="0"/>
              </a:rPr>
              <a:t> </a:t>
            </a:r>
          </a:p>
          <a:p>
            <a:r>
              <a:rPr lang="en-US" sz="1200" dirty="0" err="1" smtClean="0">
                <a:latin typeface="Arial" pitchFamily="34" charset="0"/>
                <a:cs typeface="Arial" pitchFamily="34" charset="0"/>
                <a:hlinkClick r:id="rId27" action="ppaction://hlinkfile" tooltip="Yermosols (page does not exist)"/>
              </a:rPr>
              <a:t>Yermosols</a:t>
            </a:r>
            <a:r>
              <a:rPr lang="en-US" sz="1200" dirty="0" smtClean="0">
                <a:latin typeface="Arial" pitchFamily="34" charset="0"/>
                <a:cs typeface="Arial" pitchFamily="34" charset="0"/>
              </a:rPr>
              <a:t> </a:t>
            </a:r>
          </a:p>
          <a:p>
            <a:endParaRPr lang="en-US" sz="1200"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p:spPr>
        <p:txBody>
          <a:bodyPr>
            <a:normAutofit fontScale="90000"/>
          </a:bodyPr>
          <a:lstStyle/>
          <a:p>
            <a:r>
              <a:rPr lang="tr-TR" dirty="0" smtClean="0"/>
              <a:t>FAO Toprak Sınıflama Sistemi</a:t>
            </a:r>
            <a:endParaRPr lang="en-US" dirty="0"/>
          </a:p>
        </p:txBody>
      </p:sp>
      <p:sp>
        <p:nvSpPr>
          <p:cNvPr id="3" name="2 İçerik Yer Tutucusu"/>
          <p:cNvSpPr>
            <a:spLocks noGrp="1"/>
          </p:cNvSpPr>
          <p:nvPr>
            <p:ph idx="1"/>
          </p:nvPr>
        </p:nvSpPr>
        <p:spPr>
          <a:xfrm>
            <a:off x="457200" y="928670"/>
            <a:ext cx="8229600" cy="5524666"/>
          </a:xfrm>
        </p:spPr>
        <p:txBody>
          <a:bodyPr>
            <a:normAutofit fontScale="47500" lnSpcReduction="20000"/>
          </a:bodyPr>
          <a:lstStyle/>
          <a:p>
            <a:r>
              <a:rPr lang="tr-TR" sz="4400" dirty="0" smtClean="0">
                <a:latin typeface="Arial" pitchFamily="34" charset="0"/>
                <a:cs typeface="Arial" pitchFamily="34" charset="0"/>
              </a:rPr>
              <a:t>1.Organik topraklar</a:t>
            </a:r>
          </a:p>
          <a:p>
            <a:pPr lvl="1"/>
            <a:r>
              <a:rPr lang="tr-TR" sz="3800" dirty="0" err="1" smtClean="0">
                <a:latin typeface="Arial" pitchFamily="34" charset="0"/>
                <a:cs typeface="Arial" pitchFamily="34" charset="0"/>
              </a:rPr>
              <a:t>Histosoller</a:t>
            </a:r>
            <a:endParaRPr lang="tr-TR" sz="3800" dirty="0" smtClean="0">
              <a:latin typeface="Arial" pitchFamily="34" charset="0"/>
              <a:cs typeface="Arial" pitchFamily="34" charset="0"/>
            </a:endParaRPr>
          </a:p>
          <a:p>
            <a:r>
              <a:rPr lang="tr-TR" sz="4400" dirty="0" smtClean="0">
                <a:latin typeface="Arial" pitchFamily="34" charset="0"/>
                <a:cs typeface="Arial" pitchFamily="34" charset="0"/>
              </a:rPr>
              <a:t>2. İnsan etkisinde oluşmuş mineral topraklar</a:t>
            </a:r>
          </a:p>
          <a:p>
            <a:pPr lvl="1"/>
            <a:r>
              <a:rPr lang="tr-TR" sz="3800" dirty="0" err="1" smtClean="0">
                <a:latin typeface="Arial" pitchFamily="34" charset="0"/>
                <a:cs typeface="Arial" pitchFamily="34" charset="0"/>
              </a:rPr>
              <a:t>Andosoller</a:t>
            </a:r>
            <a:r>
              <a:rPr lang="tr-TR" sz="3800" dirty="0" smtClean="0">
                <a:latin typeface="Arial" pitchFamily="34" charset="0"/>
                <a:cs typeface="Arial" pitchFamily="34" charset="0"/>
              </a:rPr>
              <a:t> (Volkan alanlarında)</a:t>
            </a:r>
          </a:p>
          <a:p>
            <a:pPr lvl="1"/>
            <a:r>
              <a:rPr lang="tr-TR" sz="3800" dirty="0" err="1" smtClean="0">
                <a:latin typeface="Arial" pitchFamily="34" charset="0"/>
                <a:cs typeface="Arial" pitchFamily="34" charset="0"/>
              </a:rPr>
              <a:t>Arenosoller</a:t>
            </a:r>
            <a:r>
              <a:rPr lang="tr-TR" sz="3800" dirty="0" smtClean="0">
                <a:latin typeface="Arial" pitchFamily="34" charset="0"/>
                <a:cs typeface="Arial" pitchFamily="34" charset="0"/>
              </a:rPr>
              <a:t> (Kumlu)</a:t>
            </a:r>
          </a:p>
          <a:p>
            <a:pPr lvl="1"/>
            <a:r>
              <a:rPr lang="tr-TR" sz="3800" dirty="0" err="1" smtClean="0">
                <a:latin typeface="Arial" pitchFamily="34" charset="0"/>
                <a:cs typeface="Arial" pitchFamily="34" charset="0"/>
              </a:rPr>
              <a:t>Vertisoller</a:t>
            </a:r>
            <a:endParaRPr lang="tr-TR" sz="3800" dirty="0" smtClean="0">
              <a:latin typeface="Arial" pitchFamily="34" charset="0"/>
              <a:cs typeface="Arial" pitchFamily="34" charset="0"/>
            </a:endParaRPr>
          </a:p>
          <a:p>
            <a:r>
              <a:rPr lang="tr-TR" sz="4400" dirty="0" smtClean="0">
                <a:latin typeface="Arial" pitchFamily="34" charset="0"/>
                <a:cs typeface="Arial" pitchFamily="34" charset="0"/>
              </a:rPr>
              <a:t>3. Ana materyal etkisinde oluşmuş mineral topr</a:t>
            </a:r>
            <a:r>
              <a:rPr lang="tr-TR" sz="3600" dirty="0" smtClean="0">
                <a:latin typeface="Arial" pitchFamily="34" charset="0"/>
                <a:cs typeface="Arial" pitchFamily="34" charset="0"/>
              </a:rPr>
              <a:t>aklar</a:t>
            </a:r>
          </a:p>
          <a:p>
            <a:pPr lvl="1"/>
            <a:r>
              <a:rPr lang="tr-TR" sz="3800" dirty="0" err="1" smtClean="0">
                <a:latin typeface="Arial" pitchFamily="34" charset="0"/>
                <a:cs typeface="Arial" pitchFamily="34" charset="0"/>
              </a:rPr>
              <a:t>Fluvisoller</a:t>
            </a:r>
            <a:r>
              <a:rPr lang="tr-TR" sz="3800" dirty="0" smtClean="0">
                <a:latin typeface="Arial" pitchFamily="34" charset="0"/>
                <a:cs typeface="Arial" pitchFamily="34" charset="0"/>
              </a:rPr>
              <a:t> (</a:t>
            </a:r>
            <a:r>
              <a:rPr lang="tr-TR" sz="3800" dirty="0" err="1" smtClean="0">
                <a:latin typeface="Arial" pitchFamily="34" charset="0"/>
                <a:cs typeface="Arial" pitchFamily="34" charset="0"/>
              </a:rPr>
              <a:t>Alluvial</a:t>
            </a:r>
            <a:r>
              <a:rPr lang="tr-TR" sz="3800" dirty="0" smtClean="0">
                <a:latin typeface="Arial" pitchFamily="34" charset="0"/>
                <a:cs typeface="Arial" pitchFamily="34" charset="0"/>
              </a:rPr>
              <a:t>)</a:t>
            </a:r>
          </a:p>
          <a:p>
            <a:pPr lvl="1"/>
            <a:r>
              <a:rPr lang="tr-TR" sz="3800" dirty="0" err="1" smtClean="0">
                <a:latin typeface="Arial" pitchFamily="34" charset="0"/>
                <a:cs typeface="Arial" pitchFamily="34" charset="0"/>
              </a:rPr>
              <a:t>Gleysoller</a:t>
            </a:r>
            <a:r>
              <a:rPr lang="tr-TR" sz="3800" dirty="0" smtClean="0">
                <a:latin typeface="Arial" pitchFamily="34" charset="0"/>
                <a:cs typeface="Arial" pitchFamily="34" charset="0"/>
              </a:rPr>
              <a:t> </a:t>
            </a:r>
          </a:p>
          <a:p>
            <a:pPr lvl="1"/>
            <a:r>
              <a:rPr lang="tr-TR" sz="3800" dirty="0" err="1" smtClean="0">
                <a:latin typeface="Arial" pitchFamily="34" charset="0"/>
                <a:cs typeface="Arial" pitchFamily="34" charset="0"/>
              </a:rPr>
              <a:t>Leptosoller</a:t>
            </a:r>
            <a:r>
              <a:rPr lang="tr-TR" sz="3800" dirty="0" smtClean="0">
                <a:latin typeface="Arial" pitchFamily="34" charset="0"/>
                <a:cs typeface="Arial" pitchFamily="34" charset="0"/>
              </a:rPr>
              <a:t> ve </a:t>
            </a:r>
            <a:r>
              <a:rPr lang="tr-TR" sz="3800" dirty="0" err="1" smtClean="0">
                <a:latin typeface="Arial" pitchFamily="34" charset="0"/>
                <a:cs typeface="Arial" pitchFamily="34" charset="0"/>
              </a:rPr>
              <a:t>Regosoller</a:t>
            </a:r>
            <a:r>
              <a:rPr lang="tr-TR" sz="3800" dirty="0" smtClean="0">
                <a:latin typeface="Arial" pitchFamily="34" charset="0"/>
                <a:cs typeface="Arial" pitchFamily="34" charset="0"/>
              </a:rPr>
              <a:t> ( Erozyona uğramış)</a:t>
            </a:r>
          </a:p>
          <a:p>
            <a:r>
              <a:rPr lang="tr-TR" sz="4400" dirty="0" smtClean="0">
                <a:latin typeface="Arial" pitchFamily="34" charset="0"/>
                <a:cs typeface="Arial" pitchFamily="34" charset="0"/>
              </a:rPr>
              <a:t>4. Zaman etkisinde oluşmuş mineral topraklar</a:t>
            </a:r>
          </a:p>
          <a:p>
            <a:pPr lvl="1"/>
            <a:r>
              <a:rPr lang="tr-TR" sz="3800" dirty="0" err="1" smtClean="0">
                <a:latin typeface="Arial" pitchFamily="34" charset="0"/>
                <a:cs typeface="Arial" pitchFamily="34" charset="0"/>
              </a:rPr>
              <a:t>Cambisoller</a:t>
            </a:r>
            <a:endParaRPr lang="tr-TR" sz="3800" dirty="0" smtClean="0">
              <a:latin typeface="Arial" pitchFamily="34" charset="0"/>
              <a:cs typeface="Arial" pitchFamily="34" charset="0"/>
            </a:endParaRPr>
          </a:p>
          <a:p>
            <a:r>
              <a:rPr lang="tr-TR" sz="4400" dirty="0" smtClean="0">
                <a:latin typeface="Arial" pitchFamily="34" charset="0"/>
                <a:cs typeface="Arial" pitchFamily="34" charset="0"/>
              </a:rPr>
              <a:t>5. Yarı Tropikal nemli iklimde oluşmuş mineral topraklar</a:t>
            </a:r>
          </a:p>
          <a:p>
            <a:pPr lvl="1"/>
            <a:r>
              <a:rPr lang="tr-TR" sz="3800" i="1" dirty="0" err="1" smtClean="0">
                <a:latin typeface="Arial" pitchFamily="34" charset="0"/>
                <a:cs typeface="Arial" pitchFamily="34" charset="0"/>
              </a:rPr>
              <a:t>Plinthosoller</a:t>
            </a:r>
            <a:endParaRPr lang="tr-TR" sz="3800" i="1" dirty="0" smtClean="0">
              <a:latin typeface="Arial" pitchFamily="34" charset="0"/>
              <a:cs typeface="Arial" pitchFamily="34" charset="0"/>
            </a:endParaRPr>
          </a:p>
          <a:p>
            <a:pPr lvl="1"/>
            <a:r>
              <a:rPr lang="tr-TR" sz="3800" i="1" dirty="0" err="1" smtClean="0">
                <a:latin typeface="Arial" pitchFamily="34" charset="0"/>
                <a:cs typeface="Arial" pitchFamily="34" charset="0"/>
              </a:rPr>
              <a:t>Ferrasoller</a:t>
            </a:r>
            <a:endParaRPr lang="tr-TR" sz="3800" i="1" dirty="0" smtClean="0">
              <a:latin typeface="Arial" pitchFamily="34" charset="0"/>
              <a:cs typeface="Arial" pitchFamily="34" charset="0"/>
            </a:endParaRPr>
          </a:p>
          <a:p>
            <a:pPr lvl="1"/>
            <a:r>
              <a:rPr lang="tr-TR" sz="3800" i="1" dirty="0" err="1" smtClean="0">
                <a:latin typeface="Arial" pitchFamily="34" charset="0"/>
                <a:cs typeface="Arial" pitchFamily="34" charset="0"/>
              </a:rPr>
              <a:t>Nitisoller</a:t>
            </a:r>
            <a:endParaRPr lang="tr-TR" sz="3800" i="1" dirty="0" smtClean="0">
              <a:latin typeface="Arial" pitchFamily="34" charset="0"/>
              <a:cs typeface="Arial" pitchFamily="34" charset="0"/>
            </a:endParaRPr>
          </a:p>
          <a:p>
            <a:pPr lvl="1"/>
            <a:r>
              <a:rPr lang="tr-TR" sz="3800" i="1" dirty="0" err="1" smtClean="0">
                <a:latin typeface="Arial" pitchFamily="34" charset="0"/>
                <a:cs typeface="Arial" pitchFamily="34" charset="0"/>
              </a:rPr>
              <a:t>Acrisols</a:t>
            </a:r>
            <a:r>
              <a:rPr lang="tr-TR" sz="3800" i="1" dirty="0" smtClean="0">
                <a:latin typeface="Arial" pitchFamily="34" charset="0"/>
                <a:cs typeface="Arial" pitchFamily="34" charset="0"/>
              </a:rPr>
              <a:t>, </a:t>
            </a:r>
          </a:p>
          <a:p>
            <a:pPr lvl="1"/>
            <a:r>
              <a:rPr lang="tr-TR" sz="3800" i="1" dirty="0" smtClean="0">
                <a:latin typeface="Arial" pitchFamily="34" charset="0"/>
                <a:cs typeface="Arial" pitchFamily="34" charset="0"/>
              </a:rPr>
              <a:t> </a:t>
            </a:r>
            <a:r>
              <a:rPr lang="tr-TR" sz="3800" i="1" dirty="0" err="1" smtClean="0">
                <a:latin typeface="Arial" pitchFamily="34" charset="0"/>
                <a:cs typeface="Arial" pitchFamily="34" charset="0"/>
              </a:rPr>
              <a:t>Alisols</a:t>
            </a:r>
            <a:r>
              <a:rPr lang="tr-TR" sz="3800" i="1" dirty="0" smtClean="0">
                <a:latin typeface="Arial" pitchFamily="34" charset="0"/>
                <a:cs typeface="Arial" pitchFamily="34" charset="0"/>
              </a:rPr>
              <a:t>,</a:t>
            </a:r>
          </a:p>
          <a:p>
            <a:pPr lvl="1"/>
            <a:r>
              <a:rPr lang="tr-TR" sz="3800" i="1" dirty="0" smtClean="0">
                <a:latin typeface="Arial" pitchFamily="34" charset="0"/>
                <a:cs typeface="Arial" pitchFamily="34" charset="0"/>
              </a:rPr>
              <a:t> </a:t>
            </a:r>
            <a:r>
              <a:rPr lang="tr-TR" sz="3800" i="1" dirty="0" err="1" smtClean="0">
                <a:latin typeface="Arial" pitchFamily="34" charset="0"/>
                <a:cs typeface="Arial" pitchFamily="34" charset="0"/>
              </a:rPr>
              <a:t>Lixisols</a:t>
            </a:r>
            <a:endParaRPr lang="tr-TR" sz="3800"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Eski Amerikan Toprak sınıflandırma Sistemi</a:t>
            </a:r>
            <a:endParaRPr lang="tr-TR" dirty="0"/>
          </a:p>
        </p:txBody>
      </p:sp>
      <p:sp>
        <p:nvSpPr>
          <p:cNvPr id="3" name="2 İçerik Yer Tutucusu"/>
          <p:cNvSpPr>
            <a:spLocks noGrp="1"/>
          </p:cNvSpPr>
          <p:nvPr>
            <p:ph idx="1"/>
          </p:nvPr>
        </p:nvSpPr>
        <p:spPr>
          <a:xfrm>
            <a:off x="142844" y="1500174"/>
            <a:ext cx="8786874" cy="4625989"/>
          </a:xfrm>
        </p:spPr>
        <p:txBody>
          <a:bodyPr>
            <a:normAutofit fontScale="92500" lnSpcReduction="20000"/>
          </a:bodyPr>
          <a:lstStyle/>
          <a:p>
            <a:r>
              <a:rPr lang="tr-TR" dirty="0" smtClean="0"/>
              <a:t>Sistemin </a:t>
            </a:r>
            <a:r>
              <a:rPr lang="tr-TR" dirty="0" err="1" smtClean="0"/>
              <a:t>Katogarileri</a:t>
            </a:r>
            <a:endParaRPr lang="tr-TR" dirty="0" smtClean="0"/>
          </a:p>
          <a:p>
            <a:pPr lvl="1"/>
            <a:r>
              <a:rPr lang="tr-TR" dirty="0" err="1" smtClean="0"/>
              <a:t>Ordolar</a:t>
            </a:r>
            <a:endParaRPr lang="tr-TR" dirty="0" smtClean="0"/>
          </a:p>
          <a:p>
            <a:pPr lvl="2"/>
            <a:r>
              <a:rPr lang="tr-TR" dirty="0" err="1" smtClean="0"/>
              <a:t>Zonal</a:t>
            </a:r>
            <a:r>
              <a:rPr lang="tr-TR" dirty="0" smtClean="0"/>
              <a:t> ( iklim ve bitki örtüsü)</a:t>
            </a:r>
          </a:p>
          <a:p>
            <a:pPr lvl="2"/>
            <a:r>
              <a:rPr lang="tr-TR" dirty="0" err="1" smtClean="0"/>
              <a:t>İntrazonal</a:t>
            </a:r>
            <a:r>
              <a:rPr lang="tr-TR" dirty="0" smtClean="0"/>
              <a:t> (</a:t>
            </a:r>
            <a:r>
              <a:rPr lang="tr-TR" dirty="0" err="1" smtClean="0"/>
              <a:t>Topoğrafya</a:t>
            </a:r>
            <a:r>
              <a:rPr lang="tr-TR" dirty="0" smtClean="0"/>
              <a:t> ve  ve ana materyal)</a:t>
            </a:r>
          </a:p>
          <a:p>
            <a:pPr lvl="2"/>
            <a:r>
              <a:rPr lang="tr-TR" dirty="0" smtClean="0"/>
              <a:t>Azonal (Zaman yetersizliği, ana kaya, erozyon, birikme)</a:t>
            </a:r>
          </a:p>
          <a:p>
            <a:pPr lvl="1"/>
            <a:r>
              <a:rPr lang="tr-TR" dirty="0" smtClean="0"/>
              <a:t>Alt </a:t>
            </a:r>
            <a:r>
              <a:rPr lang="tr-TR" dirty="0" err="1" smtClean="0"/>
              <a:t>Ordolar</a:t>
            </a:r>
            <a:endParaRPr lang="tr-TR" dirty="0" smtClean="0"/>
          </a:p>
          <a:p>
            <a:pPr lvl="1"/>
            <a:r>
              <a:rPr lang="tr-TR" dirty="0" smtClean="0"/>
              <a:t>Büyük toprak grupları</a:t>
            </a:r>
          </a:p>
          <a:p>
            <a:pPr lvl="1"/>
            <a:r>
              <a:rPr lang="tr-TR" dirty="0" smtClean="0"/>
              <a:t>Familyalar ( </a:t>
            </a:r>
            <a:r>
              <a:rPr lang="tr-TR" dirty="0" err="1" smtClean="0"/>
              <a:t>horizon</a:t>
            </a:r>
            <a:r>
              <a:rPr lang="tr-TR" dirty="0" smtClean="0"/>
              <a:t>  renk, kalınlık ve özellikleri ile ana materyal)</a:t>
            </a:r>
          </a:p>
          <a:p>
            <a:pPr lvl="1"/>
            <a:r>
              <a:rPr lang="tr-TR" dirty="0" smtClean="0"/>
              <a:t>Seriler ( ayırıcı toprak özellikleri, diziliş, benzer ana materyal)</a:t>
            </a:r>
          </a:p>
          <a:p>
            <a:pPr lvl="1"/>
            <a:r>
              <a:rPr lang="tr-TR" dirty="0" smtClean="0"/>
              <a:t>Tipler ( üst toprak </a:t>
            </a:r>
            <a:r>
              <a:rPr lang="tr-TR" dirty="0" err="1" smtClean="0"/>
              <a:t>tekstürü</a:t>
            </a:r>
            <a:r>
              <a:rPr lang="tr-TR" dirty="0" smtClean="0"/>
              <a:t>)</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214290"/>
            <a:ext cx="8229600" cy="654032"/>
          </a:xfrm>
        </p:spPr>
        <p:txBody>
          <a:bodyPr>
            <a:normAutofit fontScale="90000"/>
          </a:bodyPr>
          <a:lstStyle/>
          <a:p>
            <a:r>
              <a:rPr lang="tr-TR" dirty="0" smtClean="0"/>
              <a:t>FAO Toprak Sınıflama Sistemi</a:t>
            </a:r>
            <a:endParaRPr lang="en-US" dirty="0"/>
          </a:p>
        </p:txBody>
      </p:sp>
      <p:sp>
        <p:nvSpPr>
          <p:cNvPr id="3" name="2 İçerik Yer Tutucusu"/>
          <p:cNvSpPr>
            <a:spLocks noGrp="1"/>
          </p:cNvSpPr>
          <p:nvPr>
            <p:ph idx="1"/>
          </p:nvPr>
        </p:nvSpPr>
        <p:spPr>
          <a:xfrm>
            <a:off x="457200" y="1071546"/>
            <a:ext cx="8229600" cy="5054617"/>
          </a:xfrm>
        </p:spPr>
        <p:txBody>
          <a:bodyPr>
            <a:normAutofit fontScale="92500" lnSpcReduction="20000"/>
          </a:bodyPr>
          <a:lstStyle/>
          <a:p>
            <a:r>
              <a:rPr lang="tr-TR" sz="2600" dirty="0" smtClean="0"/>
              <a:t>6.Kurak yarı-kurak iklimde oluşmuş mineral topraklar</a:t>
            </a:r>
          </a:p>
          <a:p>
            <a:pPr lvl="1"/>
            <a:r>
              <a:rPr lang="tr-TR" sz="2300" dirty="0" err="1" smtClean="0"/>
              <a:t>Solonchaks</a:t>
            </a:r>
            <a:endParaRPr lang="tr-TR" sz="2300" dirty="0" smtClean="0"/>
          </a:p>
          <a:p>
            <a:pPr lvl="1"/>
            <a:r>
              <a:rPr lang="tr-TR" sz="2300" dirty="0" err="1" smtClean="0"/>
              <a:t>Solonetz</a:t>
            </a:r>
            <a:endParaRPr lang="tr-TR" sz="2300" dirty="0" smtClean="0"/>
          </a:p>
          <a:p>
            <a:pPr lvl="1"/>
            <a:r>
              <a:rPr lang="tr-TR" sz="2300" dirty="0" err="1" smtClean="0"/>
              <a:t>Gypsisoller</a:t>
            </a:r>
            <a:endParaRPr lang="tr-TR" sz="2300" dirty="0" smtClean="0"/>
          </a:p>
          <a:p>
            <a:pPr lvl="1"/>
            <a:r>
              <a:rPr lang="tr-TR" sz="2300" dirty="0" err="1" smtClean="0"/>
              <a:t>Calcisoller</a:t>
            </a:r>
            <a:endParaRPr lang="tr-TR" sz="2300" dirty="0" smtClean="0"/>
          </a:p>
          <a:p>
            <a:r>
              <a:rPr lang="tr-TR" sz="2600" dirty="0" smtClean="0"/>
              <a:t>8. Step iklimlerde oluşmuş mineral topraklar</a:t>
            </a:r>
          </a:p>
          <a:p>
            <a:pPr lvl="1"/>
            <a:r>
              <a:rPr lang="tr-TR" sz="2300" dirty="0" err="1" smtClean="0"/>
              <a:t>Kastanozemler</a:t>
            </a:r>
            <a:endParaRPr lang="tr-TR" sz="2300" dirty="0" smtClean="0"/>
          </a:p>
          <a:p>
            <a:pPr lvl="1"/>
            <a:r>
              <a:rPr lang="tr-TR" sz="2300" dirty="0" err="1" smtClean="0"/>
              <a:t>Chernozemler</a:t>
            </a:r>
            <a:endParaRPr lang="tr-TR" sz="2300" dirty="0" smtClean="0"/>
          </a:p>
          <a:p>
            <a:pPr lvl="1"/>
            <a:r>
              <a:rPr lang="tr-TR" sz="2300" dirty="0" err="1" smtClean="0"/>
              <a:t>Phaeozemler</a:t>
            </a:r>
            <a:endParaRPr lang="tr-TR" sz="2300" dirty="0" smtClean="0"/>
          </a:p>
          <a:p>
            <a:pPr lvl="1"/>
            <a:r>
              <a:rPr lang="tr-TR" sz="2300" dirty="0" err="1" smtClean="0"/>
              <a:t>Greyzemler</a:t>
            </a:r>
            <a:endParaRPr lang="tr-TR" sz="2300" dirty="0" smtClean="0"/>
          </a:p>
          <a:p>
            <a:r>
              <a:rPr lang="tr-TR" sz="2600" dirty="0" smtClean="0"/>
              <a:t>9. Yarı nemli karasal iklimde oluşmuş mineral topraklar</a:t>
            </a:r>
          </a:p>
          <a:p>
            <a:pPr lvl="1"/>
            <a:r>
              <a:rPr lang="tr-TR" sz="2100" dirty="0" err="1" smtClean="0"/>
              <a:t>Luvisoller</a:t>
            </a:r>
            <a:endParaRPr lang="tr-TR" sz="2100" dirty="0" smtClean="0"/>
          </a:p>
          <a:p>
            <a:pPr lvl="1"/>
            <a:r>
              <a:rPr lang="tr-TR" sz="2100" dirty="0" err="1" smtClean="0"/>
              <a:t>Podzoluvisoller</a:t>
            </a:r>
            <a:endParaRPr lang="tr-TR" sz="2100" dirty="0" smtClean="0"/>
          </a:p>
          <a:p>
            <a:pPr lvl="1"/>
            <a:r>
              <a:rPr lang="tr-TR" sz="2100" dirty="0" err="1" smtClean="0"/>
              <a:t>Plansoller</a:t>
            </a:r>
            <a:endParaRPr lang="tr-TR" sz="2100" dirty="0" smtClean="0"/>
          </a:p>
          <a:p>
            <a:pPr lvl="1"/>
            <a:r>
              <a:rPr lang="tr-TR" sz="2100" dirty="0" err="1" smtClean="0"/>
              <a:t>Podzoller</a:t>
            </a:r>
            <a:endParaRPr lang="tr-TR" sz="21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İçerik Yer Tutucusu"/>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Aridisoller</a:t>
            </a:r>
            <a:endParaRPr lang="tr-TR" dirty="0"/>
          </a:p>
        </p:txBody>
      </p:sp>
      <p:sp>
        <p:nvSpPr>
          <p:cNvPr id="3" name="2 İçerik Yer Tutucusu"/>
          <p:cNvSpPr>
            <a:spLocks noGrp="1"/>
          </p:cNvSpPr>
          <p:nvPr>
            <p:ph idx="1"/>
          </p:nvPr>
        </p:nvSpPr>
        <p:spPr>
          <a:xfrm>
            <a:off x="457200" y="1600200"/>
            <a:ext cx="8543956" cy="4525963"/>
          </a:xfrm>
        </p:spPr>
        <p:txBody>
          <a:bodyPr>
            <a:normAutofit lnSpcReduction="10000"/>
          </a:bodyPr>
          <a:lstStyle/>
          <a:p>
            <a:r>
              <a:rPr lang="tr-TR" dirty="0" smtClean="0"/>
              <a:t>‘Kurak bölgelerin açık renkli toprakları’ ve ‘tuzlu ve alkali’ toprakların çoğunu içine alır.</a:t>
            </a:r>
          </a:p>
          <a:p>
            <a:endParaRPr lang="tr-TR" dirty="0" smtClean="0"/>
          </a:p>
          <a:p>
            <a:r>
              <a:rPr lang="tr-TR" dirty="0" smtClean="0"/>
              <a:t>Alt </a:t>
            </a:r>
            <a:r>
              <a:rPr lang="tr-TR" dirty="0" err="1" smtClean="0"/>
              <a:t>ordolar</a:t>
            </a:r>
            <a:endParaRPr lang="tr-TR" dirty="0" smtClean="0"/>
          </a:p>
          <a:p>
            <a:pPr lvl="1"/>
            <a:r>
              <a:rPr lang="tr-TR" dirty="0" err="1" smtClean="0"/>
              <a:t>Argidler</a:t>
            </a:r>
            <a:r>
              <a:rPr lang="tr-TR" dirty="0" smtClean="0"/>
              <a:t> </a:t>
            </a:r>
          </a:p>
          <a:p>
            <a:pPr lvl="2"/>
            <a:r>
              <a:rPr lang="tr-TR" dirty="0" err="1" smtClean="0"/>
              <a:t>Argilik</a:t>
            </a:r>
            <a:r>
              <a:rPr lang="tr-TR" dirty="0" smtClean="0"/>
              <a:t> </a:t>
            </a:r>
            <a:r>
              <a:rPr lang="tr-TR" dirty="0" err="1" smtClean="0"/>
              <a:t>horizon</a:t>
            </a:r>
            <a:r>
              <a:rPr lang="tr-TR" dirty="0" smtClean="0"/>
              <a:t> (silikat killerinin biriktiği </a:t>
            </a:r>
            <a:r>
              <a:rPr lang="tr-TR" dirty="0" err="1" smtClean="0"/>
              <a:t>illuvial</a:t>
            </a:r>
            <a:r>
              <a:rPr lang="tr-TR" dirty="0" smtClean="0"/>
              <a:t> </a:t>
            </a:r>
            <a:r>
              <a:rPr lang="tr-TR" dirty="0" err="1" smtClean="0"/>
              <a:t>horizon</a:t>
            </a:r>
            <a:r>
              <a:rPr lang="tr-TR" dirty="0" smtClean="0"/>
              <a:t>)</a:t>
            </a:r>
          </a:p>
          <a:p>
            <a:pPr lvl="2"/>
            <a:r>
              <a:rPr lang="tr-TR" dirty="0" err="1" smtClean="0"/>
              <a:t>Natrik</a:t>
            </a:r>
            <a:r>
              <a:rPr lang="tr-TR" dirty="0" smtClean="0"/>
              <a:t> </a:t>
            </a:r>
            <a:r>
              <a:rPr lang="tr-TR" dirty="0" err="1" smtClean="0"/>
              <a:t>horizon</a:t>
            </a:r>
            <a:r>
              <a:rPr lang="tr-TR" dirty="0" smtClean="0"/>
              <a:t> (Fazla miktarda </a:t>
            </a:r>
            <a:r>
              <a:rPr lang="tr-TR" dirty="0" err="1" smtClean="0"/>
              <a:t>Na</a:t>
            </a:r>
            <a:r>
              <a:rPr lang="tr-TR" dirty="0" smtClean="0"/>
              <a:t> içeren </a:t>
            </a:r>
            <a:r>
              <a:rPr lang="tr-TR" dirty="0" err="1" smtClean="0"/>
              <a:t>horizon</a:t>
            </a:r>
            <a:r>
              <a:rPr lang="tr-TR" dirty="0" smtClean="0"/>
              <a:t>)</a:t>
            </a:r>
          </a:p>
          <a:p>
            <a:pPr lvl="1"/>
            <a:r>
              <a:rPr lang="tr-TR" dirty="0" err="1" smtClean="0"/>
              <a:t>Orthidler</a:t>
            </a:r>
            <a:endParaRPr lang="tr-TR" dirty="0" smtClean="0"/>
          </a:p>
          <a:p>
            <a:pPr lvl="2"/>
            <a:r>
              <a:rPr lang="tr-TR" dirty="0" smtClean="0"/>
              <a:t>Çözünebilir tuz ve karbonat içeren </a:t>
            </a:r>
            <a:r>
              <a:rPr lang="tr-TR" dirty="0" err="1" smtClean="0"/>
              <a:t>horizon</a:t>
            </a:r>
            <a:endParaRPr lang="tr-TR" dirty="0" smtClean="0"/>
          </a:p>
          <a:p>
            <a:pPr lvl="1">
              <a:buNone/>
            </a:pP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İçerik Yer Tutucusu"/>
          <p:cNvSpPr>
            <a:spLocks noGrp="1"/>
          </p:cNvSpPr>
          <p:nvPr>
            <p:ph idx="1"/>
          </p:nvPr>
        </p:nvSpPr>
        <p:spPr/>
        <p:txBody>
          <a:bodyPr>
            <a:normAutofit fontScale="32500" lnSpcReduction="20000"/>
          </a:bodyPr>
          <a:lstStyle/>
          <a:p>
            <a:r>
              <a:rPr lang="en-US" b="1" dirty="0" err="1" smtClean="0"/>
              <a:t>Oxisols</a:t>
            </a:r>
            <a:r>
              <a:rPr lang="en-US" dirty="0" smtClean="0"/>
              <a:t> are an order in </a:t>
            </a:r>
            <a:r>
              <a:rPr lang="en-US" dirty="0" smtClean="0">
                <a:hlinkClick r:id="rId2" action="ppaction://hlinkfile" tooltip="USDA soil taxonomy"/>
              </a:rPr>
              <a:t>USDA soil taxonomy</a:t>
            </a:r>
            <a:r>
              <a:rPr lang="en-US" dirty="0" smtClean="0"/>
              <a:t>, best known for their occurrence in </a:t>
            </a:r>
            <a:r>
              <a:rPr lang="en-US" dirty="0" smtClean="0">
                <a:hlinkClick r:id="rId3" action="ppaction://hlinkfile" tooltip="Tropical"/>
              </a:rPr>
              <a:t>tropical</a:t>
            </a:r>
            <a:r>
              <a:rPr lang="en-US" dirty="0" smtClean="0"/>
              <a:t> </a:t>
            </a:r>
            <a:r>
              <a:rPr lang="en-US" dirty="0" smtClean="0">
                <a:hlinkClick r:id="rId4" action="ppaction://hlinkfile" tooltip="Rain forest"/>
              </a:rPr>
              <a:t>rain forest</a:t>
            </a:r>
            <a:r>
              <a:rPr lang="en-US" dirty="0" smtClean="0"/>
              <a:t>, 15-25 degrees north and south of the </a:t>
            </a:r>
            <a:r>
              <a:rPr lang="en-US" dirty="0" smtClean="0">
                <a:hlinkClick r:id="rId5" action="ppaction://hlinkfile" tooltip="Equator"/>
              </a:rPr>
              <a:t>Equator</a:t>
            </a:r>
            <a:r>
              <a:rPr lang="en-US" dirty="0" smtClean="0"/>
              <a:t>. Some </a:t>
            </a:r>
            <a:r>
              <a:rPr lang="en-US" dirty="0" err="1" smtClean="0"/>
              <a:t>oxisols</a:t>
            </a:r>
            <a:r>
              <a:rPr lang="en-US" dirty="0" smtClean="0"/>
              <a:t> have been previously classified as </a:t>
            </a:r>
            <a:r>
              <a:rPr lang="en-US" dirty="0" err="1" smtClean="0">
                <a:hlinkClick r:id="rId6" action="ppaction://hlinkfile" tooltip="Laterite"/>
              </a:rPr>
              <a:t>laterite</a:t>
            </a:r>
            <a:r>
              <a:rPr lang="en-US" dirty="0" smtClean="0"/>
              <a:t> soils.</a:t>
            </a:r>
          </a:p>
          <a:p>
            <a:r>
              <a:rPr lang="en-US" dirty="0" smtClean="0"/>
              <a:t>The main processes of soil formation of </a:t>
            </a:r>
            <a:r>
              <a:rPr lang="en-US" dirty="0" err="1" smtClean="0"/>
              <a:t>oxisols</a:t>
            </a:r>
            <a:r>
              <a:rPr lang="en-US" dirty="0" smtClean="0"/>
              <a:t> are </a:t>
            </a:r>
            <a:r>
              <a:rPr lang="en-US" dirty="0" smtClean="0">
                <a:hlinkClick r:id="rId7" action="ppaction://hlinkfile" tooltip="Weathering"/>
              </a:rPr>
              <a:t>weathering</a:t>
            </a:r>
            <a:r>
              <a:rPr lang="en-US" dirty="0" smtClean="0"/>
              <a:t>, </a:t>
            </a:r>
            <a:r>
              <a:rPr lang="en-US" dirty="0" err="1" smtClean="0"/>
              <a:t>humification</a:t>
            </a:r>
            <a:r>
              <a:rPr lang="en-US" dirty="0" smtClean="0"/>
              <a:t> and </a:t>
            </a:r>
            <a:r>
              <a:rPr lang="en-US" dirty="0" err="1" smtClean="0">
                <a:hlinkClick r:id="rId8" action="ppaction://hlinkfile" tooltip="Pedoturbation"/>
              </a:rPr>
              <a:t>pedoturbation</a:t>
            </a:r>
            <a:r>
              <a:rPr lang="en-US" dirty="0" smtClean="0"/>
              <a:t> due to animals. These processes produce the characteristic </a:t>
            </a:r>
            <a:r>
              <a:rPr lang="en-US" dirty="0" smtClean="0">
                <a:hlinkClick r:id="rId9" action="ppaction://hlinkfile" tooltip="Soil profile"/>
              </a:rPr>
              <a:t>soil profile</a:t>
            </a:r>
            <a:r>
              <a:rPr lang="en-US" dirty="0" smtClean="0"/>
              <a:t>. They are defined as soils containing </a:t>
            </a:r>
            <a:r>
              <a:rPr lang="en-US" i="1" dirty="0" smtClean="0"/>
              <a:t>at all depths</a:t>
            </a:r>
            <a:r>
              <a:rPr lang="en-US" dirty="0" smtClean="0"/>
              <a:t> no more than 10 percent </a:t>
            </a:r>
            <a:r>
              <a:rPr lang="en-US" dirty="0" err="1" smtClean="0"/>
              <a:t>weatherable</a:t>
            </a:r>
            <a:r>
              <a:rPr lang="en-US" dirty="0" smtClean="0"/>
              <a:t> </a:t>
            </a:r>
            <a:r>
              <a:rPr lang="en-US" dirty="0" smtClean="0">
                <a:hlinkClick r:id="rId10" action="ppaction://hlinkfile" tooltip="Minerals"/>
              </a:rPr>
              <a:t>minerals</a:t>
            </a:r>
            <a:r>
              <a:rPr lang="en-US" dirty="0" smtClean="0"/>
              <a:t>, and low </a:t>
            </a:r>
            <a:r>
              <a:rPr lang="en-US" dirty="0" err="1" smtClean="0">
                <a:hlinkClick r:id="rId11" action="ppaction://hlinkfile" tooltip="Cation exchange capacity"/>
              </a:rPr>
              <a:t>cation</a:t>
            </a:r>
            <a:r>
              <a:rPr lang="en-US" dirty="0" smtClean="0">
                <a:hlinkClick r:id="rId11" action="ppaction://hlinkfile" tooltip="Cation exchange capacity"/>
              </a:rPr>
              <a:t> exchange capacity</a:t>
            </a:r>
            <a:r>
              <a:rPr lang="en-US" dirty="0" smtClean="0"/>
              <a:t>. </a:t>
            </a:r>
            <a:r>
              <a:rPr lang="en-US" dirty="0" err="1" smtClean="0"/>
              <a:t>Oxisols</a:t>
            </a:r>
            <a:r>
              <a:rPr lang="en-US" dirty="0" smtClean="0"/>
              <a:t> are always a red or yellowish color, due to the high concentration of </a:t>
            </a:r>
            <a:r>
              <a:rPr lang="en-US" dirty="0" smtClean="0">
                <a:hlinkClick r:id="rId12" action="ppaction://hlinkfile" tooltip="Iron"/>
              </a:rPr>
              <a:t>iron</a:t>
            </a:r>
            <a:r>
              <a:rPr lang="en-US" dirty="0" smtClean="0"/>
              <a:t>(III) and </a:t>
            </a:r>
            <a:r>
              <a:rPr lang="en-US" dirty="0" err="1" smtClean="0">
                <a:hlinkClick r:id="rId13" action="ppaction://hlinkfile" tooltip="Aluminium"/>
              </a:rPr>
              <a:t>aluminium</a:t>
            </a:r>
            <a:r>
              <a:rPr lang="en-US" dirty="0" smtClean="0"/>
              <a:t> </a:t>
            </a:r>
            <a:r>
              <a:rPr lang="en-US" dirty="0" smtClean="0">
                <a:hlinkClick r:id="rId14" action="ppaction://hlinkfile" tooltip="Oxides"/>
              </a:rPr>
              <a:t>oxides</a:t>
            </a:r>
            <a:r>
              <a:rPr lang="en-US" dirty="0" smtClean="0"/>
              <a:t> and </a:t>
            </a:r>
            <a:r>
              <a:rPr lang="en-US" dirty="0" smtClean="0">
                <a:hlinkClick r:id="rId15" action="ppaction://hlinkfile" tooltip="Hydroxide"/>
              </a:rPr>
              <a:t>hydroxides</a:t>
            </a:r>
            <a:r>
              <a:rPr lang="en-US" dirty="0" smtClean="0"/>
              <a:t>. In addition they also contain </a:t>
            </a:r>
            <a:r>
              <a:rPr lang="en-US" dirty="0" smtClean="0">
                <a:hlinkClick r:id="rId16" action="ppaction://hlinkfile" tooltip="Quartz"/>
              </a:rPr>
              <a:t>quartz</a:t>
            </a:r>
            <a:r>
              <a:rPr lang="en-US" dirty="0" smtClean="0"/>
              <a:t> and </a:t>
            </a:r>
            <a:r>
              <a:rPr lang="en-US" dirty="0" smtClean="0">
                <a:hlinkClick r:id="rId17" action="ppaction://hlinkfile" tooltip="Kaolin"/>
              </a:rPr>
              <a:t>kaolin</a:t>
            </a:r>
            <a:r>
              <a:rPr lang="en-US" dirty="0" smtClean="0"/>
              <a:t>, plus small amounts of other </a:t>
            </a:r>
            <a:r>
              <a:rPr lang="en-US" dirty="0" smtClean="0">
                <a:hlinkClick r:id="rId18" action="ppaction://hlinkfile" tooltip="Clay minerals"/>
              </a:rPr>
              <a:t>clay minerals</a:t>
            </a:r>
            <a:r>
              <a:rPr lang="en-US" dirty="0" smtClean="0"/>
              <a:t> and </a:t>
            </a:r>
            <a:r>
              <a:rPr lang="en-US" dirty="0" smtClean="0">
                <a:hlinkClick r:id="rId19" action="ppaction://hlinkfile" tooltip="Organic matter"/>
              </a:rPr>
              <a:t>organic matter</a:t>
            </a:r>
            <a:r>
              <a:rPr lang="en-US" dirty="0" smtClean="0"/>
              <a:t>.</a:t>
            </a:r>
          </a:p>
          <a:p>
            <a:r>
              <a:rPr lang="en-US" dirty="0" smtClean="0"/>
              <a:t>The word "</a:t>
            </a:r>
            <a:r>
              <a:rPr lang="en-US" dirty="0" err="1" smtClean="0"/>
              <a:t>oxisol</a:t>
            </a:r>
            <a:r>
              <a:rPr lang="en-US" dirty="0" smtClean="0"/>
              <a:t>" comes from </a:t>
            </a:r>
            <a:r>
              <a:rPr lang="en-US" i="1" dirty="0" smtClean="0"/>
              <a:t>"oxide"</a:t>
            </a:r>
            <a:r>
              <a:rPr lang="en-US" dirty="0" smtClean="0"/>
              <a:t> in reference to the dominance of oxide minerals such as </a:t>
            </a:r>
            <a:r>
              <a:rPr lang="en-US" dirty="0" smtClean="0">
                <a:hlinkClick r:id="rId20" action="ppaction://hlinkfile" tooltip="Bauxite"/>
              </a:rPr>
              <a:t>bauxite</a:t>
            </a:r>
            <a:r>
              <a:rPr lang="en-US" dirty="0" smtClean="0"/>
              <a:t>. In the </a:t>
            </a:r>
            <a:r>
              <a:rPr lang="en-US" dirty="0" smtClean="0">
                <a:hlinkClick r:id="rId21" action="ppaction://hlinkfile" tooltip="FAO soil classification"/>
              </a:rPr>
              <a:t>FAO soil classification</a:t>
            </a:r>
            <a:r>
              <a:rPr lang="en-US" dirty="0" smtClean="0"/>
              <a:t>, </a:t>
            </a:r>
            <a:r>
              <a:rPr lang="en-US" dirty="0" err="1" smtClean="0"/>
              <a:t>oxisols</a:t>
            </a:r>
            <a:r>
              <a:rPr lang="en-US" dirty="0" smtClean="0"/>
              <a:t> are known as </a:t>
            </a:r>
            <a:r>
              <a:rPr lang="en-US" i="1" dirty="0" err="1" smtClean="0"/>
              <a:t>ferralsols</a:t>
            </a:r>
            <a:r>
              <a:rPr lang="en-US" dirty="0" smtClean="0"/>
              <a:t>.</a:t>
            </a:r>
          </a:p>
          <a:p>
            <a:r>
              <a:rPr lang="en-US" dirty="0" smtClean="0"/>
              <a:t>Scientists originally thought that the heavy vegetation of tropical </a:t>
            </a:r>
            <a:r>
              <a:rPr lang="en-US" dirty="0" smtClean="0">
                <a:hlinkClick r:id="rId4" action="ppaction://hlinkfile" tooltip="Rain forest"/>
              </a:rPr>
              <a:t>rain forests</a:t>
            </a:r>
            <a:r>
              <a:rPr lang="en-US" dirty="0" smtClean="0"/>
              <a:t> would provide rich nutrients, but as rainfall passes through the litter on the forest floor the rain is </a:t>
            </a:r>
            <a:r>
              <a:rPr lang="en-US" dirty="0" smtClean="0">
                <a:hlinkClick r:id="rId22" action="ppaction://hlinkfile" tooltip="Acid"/>
              </a:rPr>
              <a:t>acidified</a:t>
            </a:r>
            <a:r>
              <a:rPr lang="en-US" dirty="0" smtClean="0"/>
              <a:t> and leaches </a:t>
            </a:r>
            <a:r>
              <a:rPr lang="en-US" dirty="0" smtClean="0">
                <a:hlinkClick r:id="rId10" action="ppaction://hlinkfile" tooltip="Minerals"/>
              </a:rPr>
              <a:t>minerals</a:t>
            </a:r>
            <a:r>
              <a:rPr lang="en-US" dirty="0" smtClean="0"/>
              <a:t> from the above soil layers. This forces plants to get their nutrition from decaying litter as </a:t>
            </a:r>
            <a:r>
              <a:rPr lang="en-US" dirty="0" err="1" smtClean="0"/>
              <a:t>oxisols</a:t>
            </a:r>
            <a:r>
              <a:rPr lang="en-US" dirty="0" smtClean="0"/>
              <a:t> are quite infertile due to the lack of organic matter and the almost complete absence of soluble minerals </a:t>
            </a:r>
            <a:r>
              <a:rPr lang="en-US" dirty="0" smtClean="0">
                <a:hlinkClick r:id="rId23" action="ppaction://hlinkfile" tooltip="Leaching (chemical science)"/>
              </a:rPr>
              <a:t>leached</a:t>
            </a:r>
            <a:r>
              <a:rPr lang="en-US" dirty="0" smtClean="0"/>
              <a:t> by the wet and humid </a:t>
            </a:r>
            <a:r>
              <a:rPr lang="en-US" dirty="0" smtClean="0">
                <a:hlinkClick r:id="rId24" action="ppaction://hlinkfile" tooltip="Climate"/>
              </a:rPr>
              <a:t>climate</a:t>
            </a:r>
            <a:r>
              <a:rPr lang="en-US" dirty="0" smtClean="0"/>
              <a:t>.</a:t>
            </a:r>
          </a:p>
          <a:p>
            <a:r>
              <a:rPr lang="en-US" dirty="0" smtClean="0"/>
              <a:t>Present-day </a:t>
            </a:r>
            <a:r>
              <a:rPr lang="en-US" dirty="0" err="1" smtClean="0"/>
              <a:t>oxisols</a:t>
            </a:r>
            <a:r>
              <a:rPr lang="en-US" dirty="0" smtClean="0"/>
              <a:t> are found almost exclusively in tropical areas of </a:t>
            </a:r>
            <a:r>
              <a:rPr lang="en-US" dirty="0" smtClean="0">
                <a:hlinkClick r:id="rId25" action="ppaction://hlinkfile" tooltip="South America"/>
              </a:rPr>
              <a:t>South America</a:t>
            </a:r>
            <a:r>
              <a:rPr lang="en-US" dirty="0" smtClean="0"/>
              <a:t> and </a:t>
            </a:r>
            <a:r>
              <a:rPr lang="en-US" dirty="0" smtClean="0">
                <a:hlinkClick r:id="rId26" action="ppaction://hlinkfile" tooltip="Africa"/>
              </a:rPr>
              <a:t>Africa</a:t>
            </a:r>
            <a:r>
              <a:rPr lang="en-US" dirty="0" smtClean="0"/>
              <a:t>, almost always on highly stable continental </a:t>
            </a:r>
            <a:r>
              <a:rPr lang="en-US" dirty="0" err="1" smtClean="0">
                <a:hlinkClick r:id="rId27" action="ppaction://hlinkfile" tooltip="Craton"/>
              </a:rPr>
              <a:t>cratons</a:t>
            </a:r>
            <a:r>
              <a:rPr lang="en-US" dirty="0" smtClean="0"/>
              <a:t>. In </a:t>
            </a:r>
            <a:r>
              <a:rPr lang="en-US" dirty="0" smtClean="0">
                <a:hlinkClick r:id="rId28" action="ppaction://hlinkfile" tooltip="Australia"/>
              </a:rPr>
              <a:t>Australia</a:t>
            </a:r>
            <a:r>
              <a:rPr lang="en-US" dirty="0" smtClean="0"/>
              <a:t> vast areas formerly covered in rainforest have become so dry that </a:t>
            </a:r>
            <a:r>
              <a:rPr lang="en-US" dirty="0" err="1" smtClean="0"/>
              <a:t>oxisols</a:t>
            </a:r>
            <a:r>
              <a:rPr lang="en-US" dirty="0" smtClean="0"/>
              <a:t> have formed a hard </a:t>
            </a:r>
            <a:r>
              <a:rPr lang="en-US" dirty="0" smtClean="0">
                <a:hlinkClick r:id="rId29" action="ppaction://hlinkfile" tooltip="Ironstone"/>
              </a:rPr>
              <a:t>ironstone</a:t>
            </a:r>
            <a:r>
              <a:rPr lang="en-US" dirty="0" smtClean="0"/>
              <a:t> cover upon which only </a:t>
            </a:r>
            <a:r>
              <a:rPr lang="en-US" dirty="0" smtClean="0">
                <a:hlinkClick r:id="rId30" action="ppaction://hlinkfile" tooltip="Orthents"/>
              </a:rPr>
              <a:t>skeletal soils</a:t>
            </a:r>
            <a:r>
              <a:rPr lang="en-US" dirty="0" smtClean="0"/>
              <a:t> can form.</a:t>
            </a:r>
          </a:p>
          <a:p>
            <a:r>
              <a:rPr lang="en-US" dirty="0" smtClean="0">
                <a:hlinkClick r:id="rId31" action="ppaction://hlinkfile" tooltip="Fossil"/>
              </a:rPr>
              <a:t>Fossil</a:t>
            </a:r>
            <a:r>
              <a:rPr lang="en-US" dirty="0" smtClean="0"/>
              <a:t> </a:t>
            </a:r>
            <a:r>
              <a:rPr lang="en-US" dirty="0" err="1" smtClean="0"/>
              <a:t>oxisols</a:t>
            </a:r>
            <a:r>
              <a:rPr lang="en-US" dirty="0" smtClean="0"/>
              <a:t> are known from the first appearance of free </a:t>
            </a:r>
            <a:r>
              <a:rPr lang="en-US" dirty="0" smtClean="0">
                <a:hlinkClick r:id="rId32" action="ppaction://hlinkfile" tooltip="Oxygen"/>
              </a:rPr>
              <a:t>oxygen</a:t>
            </a:r>
            <a:r>
              <a:rPr lang="en-US" dirty="0" smtClean="0"/>
              <a:t> in the </a:t>
            </a:r>
            <a:r>
              <a:rPr lang="en-US" dirty="0" smtClean="0">
                <a:hlinkClick r:id="rId33" action="ppaction://hlinkfile" tooltip="Earth's atmosphere"/>
              </a:rPr>
              <a:t>atmosphere</a:t>
            </a:r>
            <a:r>
              <a:rPr lang="en-US" dirty="0" smtClean="0"/>
              <a:t> about 2200 million years ago. In warm periods like the </a:t>
            </a:r>
            <a:r>
              <a:rPr lang="en-US" dirty="0" smtClean="0">
                <a:hlinkClick r:id="rId34" action="ppaction://hlinkfile" tooltip="Mesozoic"/>
              </a:rPr>
              <a:t>Mesozoic</a:t>
            </a:r>
            <a:r>
              <a:rPr lang="en-US" dirty="0" smtClean="0"/>
              <a:t> and </a:t>
            </a:r>
            <a:r>
              <a:rPr lang="en-US" dirty="0" smtClean="0">
                <a:hlinkClick r:id="rId35" action="ppaction://hlinkfile" tooltip="Paleocene"/>
              </a:rPr>
              <a:t>Paleocene</a:t>
            </a:r>
            <a:r>
              <a:rPr lang="en-US" dirty="0" smtClean="0"/>
              <a:t>, </a:t>
            </a:r>
            <a:r>
              <a:rPr lang="en-US" dirty="0" err="1" smtClean="0"/>
              <a:t>oxisols</a:t>
            </a:r>
            <a:r>
              <a:rPr lang="en-US" dirty="0" smtClean="0"/>
              <a:t> extended to areas that now have quite cool climates, extending well into </a:t>
            </a:r>
            <a:r>
              <a:rPr lang="en-US" dirty="0" smtClean="0">
                <a:hlinkClick r:id="rId36" action="ppaction://hlinkfile" tooltip="North America"/>
              </a:rPr>
              <a:t>North America</a:t>
            </a:r>
            <a:r>
              <a:rPr lang="en-US" dirty="0" smtClean="0"/>
              <a:t> and </a:t>
            </a:r>
            <a:r>
              <a:rPr lang="en-US" dirty="0" smtClean="0">
                <a:hlinkClick r:id="rId37" action="ppaction://hlinkfile" tooltip="Europe"/>
              </a:rPr>
              <a:t>Europe</a:t>
            </a:r>
            <a:r>
              <a:rPr lang="en-US" dirty="0" smtClean="0"/>
              <a:t>. It is believed </a:t>
            </a:r>
            <a:r>
              <a:rPr lang="en-US" dirty="0" err="1" smtClean="0"/>
              <a:t>oxisols</a:t>
            </a:r>
            <a:r>
              <a:rPr lang="en-US" dirty="0" smtClean="0"/>
              <a:t> became vegetated later than </a:t>
            </a:r>
            <a:r>
              <a:rPr lang="en-US" dirty="0" err="1" smtClean="0">
                <a:hlinkClick r:id="rId38" action="ppaction://hlinkfile" tooltip="Ultisols"/>
              </a:rPr>
              <a:t>ultisols</a:t>
            </a:r>
            <a:r>
              <a:rPr lang="en-US" dirty="0" smtClean="0"/>
              <a:t> or </a:t>
            </a:r>
            <a:r>
              <a:rPr lang="en-US" dirty="0" err="1" smtClean="0">
                <a:hlinkClick r:id="rId39" action="ppaction://hlinkfile" tooltip="Alfisols"/>
              </a:rPr>
              <a:t>alfisols</a:t>
            </a:r>
            <a:r>
              <a:rPr lang="en-US" dirty="0" smtClean="0"/>
              <a:t>, probably because vegetation took a long time to adapt to the infertility of </a:t>
            </a:r>
            <a:r>
              <a:rPr lang="en-US" dirty="0" err="1" smtClean="0"/>
              <a:t>oxisols</a:t>
            </a:r>
            <a:r>
              <a:rPr lang="en-US" dirty="0" smtClean="0"/>
              <a:t>.</a:t>
            </a:r>
          </a:p>
          <a:p>
            <a:r>
              <a:rPr lang="en-US" dirty="0" err="1" smtClean="0"/>
              <a:t>Oxisols</a:t>
            </a:r>
            <a:r>
              <a:rPr lang="en-US" dirty="0" smtClean="0"/>
              <a:t> are often used for tropical crops such as </a:t>
            </a:r>
            <a:r>
              <a:rPr lang="en-US" dirty="0" smtClean="0">
                <a:hlinkClick r:id="rId40" action="ppaction://hlinkfile" tooltip="Cocoa bean"/>
              </a:rPr>
              <a:t>cocoa</a:t>
            </a:r>
            <a:r>
              <a:rPr lang="en-US" dirty="0" smtClean="0"/>
              <a:t> and </a:t>
            </a:r>
            <a:r>
              <a:rPr lang="en-US" dirty="0" smtClean="0">
                <a:hlinkClick r:id="rId41" action="ppaction://hlinkfile" tooltip="Rubber"/>
              </a:rPr>
              <a:t>rubber</a:t>
            </a:r>
            <a:r>
              <a:rPr lang="en-US" dirty="0" smtClean="0"/>
              <a:t>. In some cases, </a:t>
            </a:r>
            <a:r>
              <a:rPr lang="en-US" dirty="0" smtClean="0">
                <a:hlinkClick r:id="rId42" action="ppaction://hlinkfile" tooltip="Rice"/>
              </a:rPr>
              <a:t>rice</a:t>
            </a:r>
            <a:r>
              <a:rPr lang="en-US" dirty="0" smtClean="0"/>
              <a:t> is grown on them. Permanent cropping of </a:t>
            </a:r>
            <a:r>
              <a:rPr lang="en-US" dirty="0" err="1" smtClean="0"/>
              <a:t>oxisols</a:t>
            </a:r>
            <a:r>
              <a:rPr lang="en-US" dirty="0" smtClean="0"/>
              <a:t> in low-income areas is very difficult because of low </a:t>
            </a:r>
            <a:r>
              <a:rPr lang="en-US" dirty="0" err="1" smtClean="0">
                <a:hlinkClick r:id="rId43" action="ppaction://hlinkfile" tooltip="Cation exchange"/>
              </a:rPr>
              <a:t>cation</a:t>
            </a:r>
            <a:r>
              <a:rPr lang="en-US" dirty="0" smtClean="0">
                <a:hlinkClick r:id="rId43" action="ppaction://hlinkfile" tooltip="Cation exchange"/>
              </a:rPr>
              <a:t> exchange</a:t>
            </a:r>
            <a:r>
              <a:rPr lang="en-US" dirty="0" smtClean="0"/>
              <a:t> capacities and high </a:t>
            </a:r>
            <a:r>
              <a:rPr lang="en-US" dirty="0" smtClean="0">
                <a:hlinkClick r:id="rId44" action="ppaction://hlinkfile" tooltip="Phosphorus"/>
              </a:rPr>
              <a:t>phosphorus</a:t>
            </a:r>
            <a:r>
              <a:rPr lang="en-US" dirty="0" smtClean="0"/>
              <a:t> fixation on iron and </a:t>
            </a:r>
            <a:r>
              <a:rPr lang="en-US" dirty="0" err="1" smtClean="0"/>
              <a:t>aluminium</a:t>
            </a:r>
            <a:r>
              <a:rPr lang="en-US" dirty="0" smtClean="0"/>
              <a:t> oxides (</a:t>
            </a:r>
            <a:r>
              <a:rPr lang="en-US" dirty="0" err="1" smtClean="0"/>
              <a:t>ligand</a:t>
            </a:r>
            <a:r>
              <a:rPr lang="en-US" dirty="0" smtClean="0"/>
              <a:t> exchange mechanism; </a:t>
            </a:r>
            <a:r>
              <a:rPr lang="en-US" dirty="0" smtClean="0">
                <a:hlinkClick r:id="rId45" action="ppaction://hlinkfile" tooltip="Inner sphere complex"/>
              </a:rPr>
              <a:t>inner sphere complex</a:t>
            </a:r>
            <a:r>
              <a:rPr lang="en-US" dirty="0" smtClean="0"/>
              <a:t> with phosphate). However, many </a:t>
            </a:r>
            <a:r>
              <a:rPr lang="en-US" dirty="0" err="1" smtClean="0"/>
              <a:t>oxisols</a:t>
            </a:r>
            <a:r>
              <a:rPr lang="en-US" dirty="0" smtClean="0"/>
              <a:t> can be cultivated over a wide range of moisture conditions. On this account, </a:t>
            </a:r>
            <a:r>
              <a:rPr lang="en-US" dirty="0" err="1" smtClean="0"/>
              <a:t>oxisols</a:t>
            </a:r>
            <a:r>
              <a:rPr lang="en-US" dirty="0" smtClean="0"/>
              <a:t> are intensively exploited for agriculture in some regions which have enough wealth to support modern agricultural practices (including regular additions of </a:t>
            </a:r>
            <a:r>
              <a:rPr lang="en-US" dirty="0" smtClean="0">
                <a:hlinkClick r:id="rId46" action="ppaction://hlinkfile" tooltip="Lime (mineral)"/>
              </a:rPr>
              <a:t>lime</a:t>
            </a:r>
            <a:r>
              <a:rPr lang="en-US" dirty="0" smtClean="0"/>
              <a:t> and </a:t>
            </a:r>
            <a:r>
              <a:rPr lang="en-US" dirty="0" smtClean="0">
                <a:hlinkClick r:id="rId47" action="ppaction://hlinkfile" tooltip="Fertilizer"/>
              </a:rPr>
              <a:t>fertilizer</a:t>
            </a:r>
            <a:r>
              <a:rPr lang="en-US" dirty="0" smtClean="0"/>
              <a:t>). A recent example of exploitation by modern methods involves the growing of </a:t>
            </a:r>
            <a:r>
              <a:rPr lang="en-US" dirty="0" smtClean="0">
                <a:hlinkClick r:id="rId48" action="ppaction://hlinkfile" tooltip="Soybeans"/>
              </a:rPr>
              <a:t>soybeans</a:t>
            </a:r>
            <a:r>
              <a:rPr lang="en-US" dirty="0" smtClean="0"/>
              <a:t> in </a:t>
            </a:r>
            <a:r>
              <a:rPr lang="en-US" dirty="0" smtClean="0">
                <a:hlinkClick r:id="rId49" action="ppaction://hlinkfile" tooltip="Brazil"/>
              </a:rPr>
              <a:t>Brazil</a:t>
            </a:r>
            <a:r>
              <a:rPr lang="en-US" dirty="0" smtClean="0"/>
              <a:t>.</a:t>
            </a:r>
          </a:p>
          <a:p>
            <a:r>
              <a:rPr lang="en-US" dirty="0" err="1" smtClean="0"/>
              <a:t>Oxisols</a:t>
            </a:r>
            <a:r>
              <a:rPr lang="en-US" dirty="0" smtClean="0"/>
              <a:t> are divided into the following suborders:</a:t>
            </a:r>
          </a:p>
          <a:p>
            <a:r>
              <a:rPr lang="en-US" b="1" dirty="0" err="1" smtClean="0"/>
              <a:t>Aquox</a:t>
            </a:r>
            <a:r>
              <a:rPr lang="en-US" dirty="0" smtClean="0"/>
              <a:t> - </a:t>
            </a:r>
            <a:r>
              <a:rPr lang="en-US" dirty="0" err="1" smtClean="0"/>
              <a:t>oxisols</a:t>
            </a:r>
            <a:r>
              <a:rPr lang="en-US" dirty="0" smtClean="0"/>
              <a:t> with a water table at or near the surface for much of the year </a:t>
            </a:r>
          </a:p>
          <a:p>
            <a:r>
              <a:rPr lang="en-US" b="1" dirty="0" err="1" smtClean="0"/>
              <a:t>Perox</a:t>
            </a:r>
            <a:r>
              <a:rPr lang="en-US" dirty="0" smtClean="0"/>
              <a:t> - </a:t>
            </a:r>
            <a:r>
              <a:rPr lang="en-US" dirty="0" err="1" smtClean="0"/>
              <a:t>oxisols</a:t>
            </a:r>
            <a:r>
              <a:rPr lang="en-US" dirty="0" smtClean="0"/>
              <a:t> of continuously humid climates, where precipitation exceeds </a:t>
            </a:r>
            <a:r>
              <a:rPr lang="en-US" dirty="0" err="1" smtClean="0"/>
              <a:t>evapotranspiration</a:t>
            </a:r>
            <a:r>
              <a:rPr lang="en-US" dirty="0" smtClean="0"/>
              <a:t> in all months </a:t>
            </a:r>
          </a:p>
          <a:p>
            <a:r>
              <a:rPr lang="en-US" b="1" dirty="0" err="1" smtClean="0"/>
              <a:t>Torrox</a:t>
            </a:r>
            <a:r>
              <a:rPr lang="en-US" dirty="0" smtClean="0"/>
              <a:t> - </a:t>
            </a:r>
            <a:r>
              <a:rPr lang="en-US" dirty="0" err="1" smtClean="0"/>
              <a:t>oxisols</a:t>
            </a:r>
            <a:r>
              <a:rPr lang="en-US" dirty="0" smtClean="0"/>
              <a:t> of arid climates. Because the present climate can never produce enough weathering to produce </a:t>
            </a:r>
            <a:r>
              <a:rPr lang="en-US" dirty="0" err="1" smtClean="0"/>
              <a:t>oxisols</a:t>
            </a:r>
            <a:r>
              <a:rPr lang="en-US" dirty="0" smtClean="0"/>
              <a:t>, </a:t>
            </a:r>
            <a:r>
              <a:rPr lang="en-US" dirty="0" err="1" smtClean="0"/>
              <a:t>torrox</a:t>
            </a:r>
            <a:r>
              <a:rPr lang="en-US" dirty="0" smtClean="0"/>
              <a:t> soils are always </a:t>
            </a:r>
            <a:r>
              <a:rPr lang="en-US" dirty="0" err="1" smtClean="0">
                <a:hlinkClick r:id="rId50" action="ppaction://hlinkfile" tooltip="Paleosols"/>
              </a:rPr>
              <a:t>paleosols</a:t>
            </a:r>
            <a:r>
              <a:rPr lang="en-US" dirty="0" smtClean="0"/>
              <a:t> formed during periods of much wetter climates. They occur mainly in </a:t>
            </a:r>
            <a:r>
              <a:rPr lang="en-US" dirty="0" smtClean="0">
                <a:hlinkClick r:id="rId51" action="ppaction://hlinkfile" tooltip="Southern Africa"/>
              </a:rPr>
              <a:t>Southern Africa</a:t>
            </a:r>
            <a:r>
              <a:rPr lang="en-US" dirty="0" smtClean="0"/>
              <a:t>. </a:t>
            </a:r>
          </a:p>
          <a:p>
            <a:r>
              <a:rPr lang="en-US" b="1" dirty="0" err="1" smtClean="0"/>
              <a:t>Ustox</a:t>
            </a:r>
            <a:r>
              <a:rPr lang="en-US" dirty="0" smtClean="0"/>
              <a:t> - </a:t>
            </a:r>
            <a:r>
              <a:rPr lang="en-US" dirty="0" err="1" smtClean="0"/>
              <a:t>oxisols</a:t>
            </a:r>
            <a:r>
              <a:rPr lang="en-US" dirty="0" smtClean="0"/>
              <a:t> of semiarid and </a:t>
            </a:r>
            <a:r>
              <a:rPr lang="en-US" dirty="0" err="1" smtClean="0"/>
              <a:t>subhumid</a:t>
            </a:r>
            <a:r>
              <a:rPr lang="en-US" dirty="0" smtClean="0"/>
              <a:t> climates </a:t>
            </a:r>
          </a:p>
          <a:p>
            <a:r>
              <a:rPr lang="en-US" b="1" dirty="0" err="1" smtClean="0"/>
              <a:t>Udox</a:t>
            </a:r>
            <a:r>
              <a:rPr lang="en-US" dirty="0" smtClean="0"/>
              <a:t> - </a:t>
            </a:r>
            <a:r>
              <a:rPr lang="en-US" dirty="0" err="1" smtClean="0"/>
              <a:t>oxisols</a:t>
            </a:r>
            <a:r>
              <a:rPr lang="en-US" dirty="0" smtClean="0"/>
              <a:t> of humid climates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İçerik Yer Tutucusu"/>
          <p:cNvSpPr>
            <a:spLocks noGrp="1"/>
          </p:cNvSpPr>
          <p:nvPr>
            <p:ph idx="1"/>
          </p:nvPr>
        </p:nvSpPr>
        <p:spPr/>
        <p:txBody>
          <a:bodyPr>
            <a:normAutofit fontScale="40000" lnSpcReduction="20000"/>
          </a:bodyPr>
          <a:lstStyle/>
          <a:p>
            <a:r>
              <a:rPr lang="en-US" dirty="0" smtClean="0"/>
              <a:t>In </a:t>
            </a:r>
            <a:r>
              <a:rPr lang="en-US" dirty="0" smtClean="0">
                <a:hlinkClick r:id="rId2" action="ppaction://hlinkfile" tooltip="Soil science"/>
              </a:rPr>
              <a:t>soil science</a:t>
            </a:r>
            <a:r>
              <a:rPr lang="en-US" dirty="0" smtClean="0"/>
              <a:t>, </a:t>
            </a:r>
            <a:r>
              <a:rPr lang="en-US" b="1" dirty="0" err="1" smtClean="0"/>
              <a:t>Podsol</a:t>
            </a:r>
            <a:r>
              <a:rPr lang="en-US" dirty="0" smtClean="0"/>
              <a:t> (also spelled </a:t>
            </a:r>
            <a:r>
              <a:rPr lang="en-US" b="1" dirty="0" err="1" smtClean="0"/>
              <a:t>Podzol</a:t>
            </a:r>
            <a:r>
              <a:rPr lang="en-US" dirty="0" smtClean="0"/>
              <a:t>, or known as </a:t>
            </a:r>
            <a:r>
              <a:rPr lang="en-US" b="1" dirty="0" err="1" smtClean="0"/>
              <a:t>Spodosol</a:t>
            </a:r>
            <a:r>
              <a:rPr lang="en-US" dirty="0" smtClean="0"/>
              <a:t>) are the typical </a:t>
            </a:r>
            <a:r>
              <a:rPr lang="en-US" dirty="0" smtClean="0">
                <a:hlinkClick r:id="rId3" action="ppaction://hlinkfile" tooltip="Soils"/>
              </a:rPr>
              <a:t>soils</a:t>
            </a:r>
            <a:r>
              <a:rPr lang="en-US" dirty="0" smtClean="0"/>
              <a:t> of </a:t>
            </a:r>
            <a:r>
              <a:rPr lang="en-US" dirty="0" smtClean="0">
                <a:hlinkClick r:id="rId4" action="ppaction://hlinkfile" tooltip="Coniferous"/>
              </a:rPr>
              <a:t>coniferous</a:t>
            </a:r>
            <a:r>
              <a:rPr lang="en-US" dirty="0" smtClean="0"/>
              <a:t>, or </a:t>
            </a:r>
            <a:r>
              <a:rPr lang="en-US" dirty="0" smtClean="0">
                <a:hlinkClick r:id="rId5" action="ppaction://hlinkfile" tooltip="Boreal forest"/>
              </a:rPr>
              <a:t>Boreal forests</a:t>
            </a:r>
            <a:r>
              <a:rPr lang="en-US" dirty="0" smtClean="0"/>
              <a:t>. They are also the typical soils of </a:t>
            </a:r>
            <a:r>
              <a:rPr lang="en-US" dirty="0" smtClean="0">
                <a:hlinkClick r:id="rId6" action="ppaction://hlinkfile" tooltip="Eucalypt"/>
              </a:rPr>
              <a:t>eucalypt</a:t>
            </a:r>
            <a:r>
              <a:rPr lang="en-US" dirty="0" smtClean="0"/>
              <a:t> forests and </a:t>
            </a:r>
            <a:r>
              <a:rPr lang="en-US" dirty="0" err="1" smtClean="0">
                <a:hlinkClick r:id="rId7" action="ppaction://hlinkfile" tooltip="Heathland"/>
              </a:rPr>
              <a:t>heathlands</a:t>
            </a:r>
            <a:r>
              <a:rPr lang="en-US" dirty="0" smtClean="0"/>
              <a:t> in southern </a:t>
            </a:r>
            <a:r>
              <a:rPr lang="en-US" dirty="0" smtClean="0">
                <a:hlinkClick r:id="rId8" action="ppaction://hlinkfile" tooltip="Australia"/>
              </a:rPr>
              <a:t>Australia</a:t>
            </a:r>
            <a:r>
              <a:rPr lang="en-US" dirty="0" smtClean="0"/>
              <a:t>. The name is </a:t>
            </a:r>
            <a:r>
              <a:rPr lang="en-US" dirty="0" smtClean="0">
                <a:hlinkClick r:id="rId9" action="ppaction://hlinkfile" tooltip="Russian language"/>
              </a:rPr>
              <a:t>Russian</a:t>
            </a:r>
            <a:r>
              <a:rPr lang="en-US" dirty="0" smtClean="0"/>
              <a:t> for "under ash" (</a:t>
            </a:r>
            <a:r>
              <a:rPr lang="en-US" dirty="0" err="1" smtClean="0"/>
              <a:t>под</a:t>
            </a:r>
            <a:r>
              <a:rPr lang="en-US" dirty="0" smtClean="0"/>
              <a:t>/pod=under, </a:t>
            </a:r>
            <a:r>
              <a:rPr lang="en-US" dirty="0" err="1" smtClean="0"/>
              <a:t>зола</a:t>
            </a:r>
            <a:r>
              <a:rPr lang="en-US" dirty="0" smtClean="0"/>
              <a:t>/</a:t>
            </a:r>
            <a:r>
              <a:rPr lang="en-US" dirty="0" err="1" smtClean="0"/>
              <a:t>zola</a:t>
            </a:r>
            <a:r>
              <a:rPr lang="en-US" dirty="0" smtClean="0"/>
              <a:t>=ash) and likely refers to the common experience of Russian peasants of plowing up an apparent under-layer of ash (leached or </a:t>
            </a:r>
            <a:r>
              <a:rPr lang="en-US" dirty="0" smtClean="0">
                <a:hlinkClick r:id="rId10" action="ppaction://hlinkfile" tooltip="Soil horizon"/>
              </a:rPr>
              <a:t>E horizon</a:t>
            </a:r>
            <a:r>
              <a:rPr lang="en-US" dirty="0" smtClean="0"/>
              <a:t>) during first plowing of a virgin soil of this type. These soils are found in areas that are wet and cold (for example in Northern </a:t>
            </a:r>
            <a:r>
              <a:rPr lang="en-US" dirty="0" smtClean="0">
                <a:hlinkClick r:id="rId11" action="ppaction://hlinkfile" tooltip="Ontario"/>
              </a:rPr>
              <a:t>Ontario</a:t>
            </a:r>
            <a:r>
              <a:rPr lang="en-US" dirty="0" smtClean="0"/>
              <a:t> or </a:t>
            </a:r>
            <a:r>
              <a:rPr lang="en-US" dirty="0" smtClean="0">
                <a:hlinkClick r:id="rId12" action="ppaction://hlinkfile" tooltip="Russia"/>
              </a:rPr>
              <a:t>Russia</a:t>
            </a:r>
            <a:r>
              <a:rPr lang="en-US" dirty="0" smtClean="0"/>
              <a:t>) and also in warm areas such as </a:t>
            </a:r>
            <a:r>
              <a:rPr lang="en-US" dirty="0" smtClean="0">
                <a:hlinkClick r:id="rId13" action="ppaction://hlinkfile" tooltip="Florida"/>
              </a:rPr>
              <a:t>Florida</a:t>
            </a:r>
            <a:r>
              <a:rPr lang="en-US" dirty="0" smtClean="0"/>
              <a:t> where sandy soils have fluctuating water tables (</a:t>
            </a:r>
            <a:r>
              <a:rPr lang="en-US" dirty="0" err="1" smtClean="0"/>
              <a:t>humic</a:t>
            </a:r>
            <a:r>
              <a:rPr lang="en-US" dirty="0" smtClean="0"/>
              <a:t> variant of the northern </a:t>
            </a:r>
            <a:r>
              <a:rPr lang="en-US" dirty="0" err="1" smtClean="0"/>
              <a:t>podzol</a:t>
            </a:r>
            <a:r>
              <a:rPr lang="en-US" dirty="0" smtClean="0"/>
              <a:t> or </a:t>
            </a:r>
            <a:r>
              <a:rPr lang="en-US" dirty="0" err="1" smtClean="0"/>
              <a:t>Humod</a:t>
            </a:r>
            <a:r>
              <a:rPr lang="en-US" dirty="0" smtClean="0"/>
              <a:t>). An example of a warm-climate </a:t>
            </a:r>
            <a:r>
              <a:rPr lang="en-US" dirty="0" err="1" smtClean="0"/>
              <a:t>podzol</a:t>
            </a:r>
            <a:r>
              <a:rPr lang="en-US" dirty="0" smtClean="0"/>
              <a:t> is the </a:t>
            </a:r>
            <a:r>
              <a:rPr lang="en-US" i="1" dirty="0" smtClean="0"/>
              <a:t>Myakka fine sand</a:t>
            </a:r>
            <a:r>
              <a:rPr lang="en-US" dirty="0" smtClean="0"/>
              <a:t>, state soil of Florida.</a:t>
            </a:r>
          </a:p>
          <a:p>
            <a:r>
              <a:rPr lang="en-US" dirty="0" smtClean="0"/>
              <a:t>Most </a:t>
            </a:r>
            <a:r>
              <a:rPr lang="en-US" dirty="0" err="1" smtClean="0"/>
              <a:t>Spodosols</a:t>
            </a:r>
            <a:r>
              <a:rPr lang="en-US" dirty="0" smtClean="0"/>
              <a:t> are poor soils for </a:t>
            </a:r>
            <a:r>
              <a:rPr lang="en-US" dirty="0" smtClean="0">
                <a:hlinkClick r:id="rId14" action="ppaction://hlinkfile" tooltip="Agriculture"/>
              </a:rPr>
              <a:t>agriculture</a:t>
            </a:r>
            <a:r>
              <a:rPr lang="en-US" dirty="0" smtClean="0"/>
              <a:t>. Some of them are sandy and excessively drained. Others have shallow rooting zones and poor drainage due to subsoil cementation. Well-drained </a:t>
            </a:r>
            <a:r>
              <a:rPr lang="en-US" dirty="0" smtClean="0">
                <a:hlinkClick r:id="rId15" action="ppaction://hlinkfile" tooltip="Loam"/>
              </a:rPr>
              <a:t>loamy</a:t>
            </a:r>
            <a:r>
              <a:rPr lang="en-US" dirty="0" smtClean="0"/>
              <a:t> types can be very productive for crops if </a:t>
            </a:r>
            <a:r>
              <a:rPr lang="en-US" dirty="0" smtClean="0">
                <a:hlinkClick r:id="rId16" action="ppaction://hlinkfile" tooltip="Agricultural lime"/>
              </a:rPr>
              <a:t>lime</a:t>
            </a:r>
            <a:r>
              <a:rPr lang="en-US" dirty="0" smtClean="0"/>
              <a:t> and </a:t>
            </a:r>
            <a:r>
              <a:rPr lang="en-US" dirty="0" smtClean="0">
                <a:hlinkClick r:id="rId17" action="ppaction://hlinkfile" tooltip="Fertilizer"/>
              </a:rPr>
              <a:t>fertilizer</a:t>
            </a:r>
            <a:r>
              <a:rPr lang="en-US" dirty="0" smtClean="0"/>
              <a:t> are used.</a:t>
            </a:r>
          </a:p>
          <a:p>
            <a:r>
              <a:rPr lang="en-US" dirty="0" smtClean="0"/>
              <a:t>The E horizon, which is usually 4-8 cm thick, is low in Fe and Al oxides and humus. It is formed under moist, cool and acidic conditions, especially where the parent material, such as </a:t>
            </a:r>
            <a:r>
              <a:rPr lang="en-US" dirty="0" smtClean="0">
                <a:hlinkClick r:id="rId18" action="ppaction://hlinkfile" tooltip="Granite"/>
              </a:rPr>
              <a:t>granite</a:t>
            </a:r>
            <a:r>
              <a:rPr lang="en-US" dirty="0" smtClean="0"/>
              <a:t> or </a:t>
            </a:r>
            <a:r>
              <a:rPr lang="en-US" dirty="0" smtClean="0">
                <a:hlinkClick r:id="rId19" action="ppaction://hlinkfile" tooltip="Sandstone"/>
              </a:rPr>
              <a:t>sandstone</a:t>
            </a:r>
            <a:r>
              <a:rPr lang="en-US" dirty="0" smtClean="0"/>
              <a:t>, is rich in </a:t>
            </a:r>
            <a:r>
              <a:rPr lang="en-US" dirty="0" smtClean="0">
                <a:hlinkClick r:id="rId20" action="ppaction://hlinkfile" tooltip="Quartz"/>
              </a:rPr>
              <a:t>quartz</a:t>
            </a:r>
            <a:r>
              <a:rPr lang="en-US" dirty="0" smtClean="0"/>
              <a:t>. It is found under a layer of </a:t>
            </a:r>
            <a:r>
              <a:rPr lang="en-US" dirty="0" smtClean="0">
                <a:hlinkClick r:id="rId21" action="ppaction://hlinkfile" tooltip="Organic material"/>
              </a:rPr>
              <a:t>organic material</a:t>
            </a:r>
            <a:r>
              <a:rPr lang="en-US" dirty="0" smtClean="0"/>
              <a:t> in the process of </a:t>
            </a:r>
            <a:r>
              <a:rPr lang="en-US" dirty="0" smtClean="0">
                <a:hlinkClick r:id="rId22" action="ppaction://hlinkfile" tooltip="Decomposition"/>
              </a:rPr>
              <a:t>decomposition</a:t>
            </a:r>
            <a:r>
              <a:rPr lang="en-US" dirty="0" smtClean="0"/>
              <a:t>, which is usually 5-10 cm thick. In the middle, there is often a thin layer of 0.5 to 1 cm. The bleached soil goes over into a red or </a:t>
            </a:r>
            <a:r>
              <a:rPr lang="en-US" dirty="0" err="1" smtClean="0"/>
              <a:t>redbrown</a:t>
            </a:r>
            <a:r>
              <a:rPr lang="en-US" dirty="0" smtClean="0"/>
              <a:t> horizon called rusty soil. The </a:t>
            </a:r>
            <a:r>
              <a:rPr lang="en-US" dirty="0" err="1" smtClean="0"/>
              <a:t>colour</a:t>
            </a:r>
            <a:r>
              <a:rPr lang="en-US" dirty="0" smtClean="0"/>
              <a:t> is strongest in the upper part, and change at a depth of 50 to 100 cm progressively to the part of the soil that is mainly not affected by processes; that is the parent material. The </a:t>
            </a:r>
            <a:r>
              <a:rPr lang="en-US" dirty="0" smtClean="0">
                <a:hlinkClick r:id="rId23" action="ppaction://hlinkfile" tooltip="Soil profile"/>
              </a:rPr>
              <a:t>soil profiles</a:t>
            </a:r>
            <a:r>
              <a:rPr lang="en-US" dirty="0" smtClean="0"/>
              <a:t> are designated the letters A (</a:t>
            </a:r>
            <a:r>
              <a:rPr lang="en-US" dirty="0" smtClean="0">
                <a:hlinkClick r:id="rId24" action="ppaction://hlinkfile" tooltip="Topsoil"/>
              </a:rPr>
              <a:t>topsoil</a:t>
            </a:r>
            <a:r>
              <a:rPr lang="en-US" dirty="0" smtClean="0"/>
              <a:t>), E (</a:t>
            </a:r>
            <a:r>
              <a:rPr lang="en-US" dirty="0" err="1" smtClean="0">
                <a:hlinkClick r:id="rId25" tooltip="wikt:eluviation"/>
              </a:rPr>
              <a:t>eluviated</a:t>
            </a:r>
            <a:r>
              <a:rPr lang="en-US" dirty="0" smtClean="0"/>
              <a:t> soil), B (</a:t>
            </a:r>
            <a:r>
              <a:rPr lang="en-US" dirty="0" smtClean="0">
                <a:hlinkClick r:id="rId26" action="ppaction://hlinkfile" tooltip="Subsoil"/>
              </a:rPr>
              <a:t>subsoil</a:t>
            </a:r>
            <a:r>
              <a:rPr lang="en-US" dirty="0" smtClean="0"/>
              <a:t>) and C (</a:t>
            </a:r>
            <a:r>
              <a:rPr lang="en-US" dirty="0" smtClean="0">
                <a:hlinkClick r:id="rId27" action="ppaction://hlinkfile" tooltip="Parent material"/>
              </a:rPr>
              <a:t>parent material</a:t>
            </a:r>
            <a:r>
              <a:rPr lang="en-US" dirty="0" smtClean="0"/>
              <a:t>).</a:t>
            </a:r>
          </a:p>
          <a:p>
            <a:r>
              <a:rPr lang="en-US" dirty="0" smtClean="0"/>
              <a:t>The main process in the formation of </a:t>
            </a:r>
            <a:r>
              <a:rPr lang="en-US" dirty="0" err="1" smtClean="0"/>
              <a:t>Spodosols</a:t>
            </a:r>
            <a:r>
              <a:rPr lang="en-US" dirty="0" smtClean="0"/>
              <a:t> is </a:t>
            </a:r>
            <a:r>
              <a:rPr lang="en-US" dirty="0" err="1" smtClean="0"/>
              <a:t>podzolisation</a:t>
            </a:r>
            <a:r>
              <a:rPr lang="en-US" dirty="0" smtClean="0"/>
              <a:t>. </a:t>
            </a:r>
            <a:r>
              <a:rPr lang="en-US" dirty="0" err="1" smtClean="0"/>
              <a:t>Podzolisation</a:t>
            </a:r>
            <a:r>
              <a:rPr lang="en-US" dirty="0" smtClean="0"/>
              <a:t> is a complex process (or number of sub-processes) in which organic material and soluble minerals (commonly iron and </a:t>
            </a:r>
            <a:r>
              <a:rPr lang="en-US" dirty="0" err="1" smtClean="0"/>
              <a:t>aluminium</a:t>
            </a:r>
            <a:r>
              <a:rPr lang="en-US" dirty="0" smtClean="0"/>
              <a:t>) are leached from the A and E horizons to the B horizon.</a:t>
            </a:r>
          </a:p>
          <a:p>
            <a:r>
              <a:rPr lang="en-US" dirty="0" smtClean="0"/>
              <a:t>In </a:t>
            </a:r>
            <a:r>
              <a:rPr lang="en-US" dirty="0" err="1" smtClean="0"/>
              <a:t>podzols</a:t>
            </a:r>
            <a:r>
              <a:rPr lang="en-US" dirty="0" smtClean="0"/>
              <a:t>, </a:t>
            </a:r>
            <a:r>
              <a:rPr lang="en-US" dirty="0" smtClean="0">
                <a:hlinkClick r:id="rId28" action="ppaction://hlinkfile" tooltip="Translocation"/>
              </a:rPr>
              <a:t>translocation</a:t>
            </a:r>
            <a:r>
              <a:rPr lang="en-US" dirty="0" smtClean="0"/>
              <a:t> has meant the </a:t>
            </a:r>
            <a:r>
              <a:rPr lang="en-US" dirty="0" err="1" smtClean="0">
                <a:hlinkClick r:id="rId25" tooltip="wikt:eluviation"/>
              </a:rPr>
              <a:t>eluviation</a:t>
            </a:r>
            <a:r>
              <a:rPr lang="en-US" dirty="0" smtClean="0"/>
              <a:t> of </a:t>
            </a:r>
            <a:r>
              <a:rPr lang="en-US" dirty="0" smtClean="0">
                <a:hlinkClick r:id="rId29" action="ppaction://hlinkfile" tooltip="Clay"/>
              </a:rPr>
              <a:t>clays</a:t>
            </a:r>
            <a:r>
              <a:rPr lang="en-US" dirty="0" smtClean="0"/>
              <a:t>, </a:t>
            </a:r>
            <a:r>
              <a:rPr lang="en-US" dirty="0" err="1" smtClean="0">
                <a:hlinkClick r:id="rId30" action="ppaction://hlinkfile" tooltip="Humic acids"/>
              </a:rPr>
              <a:t>humic</a:t>
            </a:r>
            <a:r>
              <a:rPr lang="en-US" dirty="0" smtClean="0">
                <a:hlinkClick r:id="rId30" action="ppaction://hlinkfile" tooltip="Humic acids"/>
              </a:rPr>
              <a:t> acids</a:t>
            </a:r>
            <a:r>
              <a:rPr lang="en-US" dirty="0" smtClean="0"/>
              <a:t>, iron, and other soluble constituents from the A and E horizons. These constituents may then accumulate to form a </a:t>
            </a:r>
            <a:r>
              <a:rPr lang="en-US" dirty="0" err="1" smtClean="0">
                <a:hlinkClick r:id="rId31" action="ppaction://hlinkfile" tooltip="Spodic (page does not exist)"/>
              </a:rPr>
              <a:t>spodic</a:t>
            </a:r>
            <a:r>
              <a:rPr lang="en-US" dirty="0" smtClean="0"/>
              <a:t> </a:t>
            </a:r>
            <a:r>
              <a:rPr lang="en-US" dirty="0" err="1" smtClean="0">
                <a:hlinkClick r:id="rId32" action="ppaction://hlinkfile" tooltip="Illuvial"/>
              </a:rPr>
              <a:t>illuvial</a:t>
            </a:r>
            <a:r>
              <a:rPr lang="en-US" dirty="0" smtClean="0"/>
              <a:t> horizon and in some cases a </a:t>
            </a:r>
            <a:r>
              <a:rPr lang="en-US" dirty="0" err="1" smtClean="0">
                <a:hlinkClick r:id="rId33" action="ppaction://hlinkfile" tooltip="Placic horizon (page does not exist)"/>
              </a:rPr>
              <a:t>placic</a:t>
            </a:r>
            <a:r>
              <a:rPr lang="en-US" dirty="0" smtClean="0">
                <a:hlinkClick r:id="rId33" action="ppaction://hlinkfile" tooltip="Placic horizon (page does not exist)"/>
              </a:rPr>
              <a:t> horizon</a:t>
            </a:r>
            <a:r>
              <a:rPr lang="en-US" dirty="0" smtClean="0"/>
              <a:t> or iron band. </a:t>
            </a:r>
            <a:r>
              <a:rPr lang="en-US" dirty="0" err="1" smtClean="0">
                <a:hlinkClick r:id="rId34" action="ppaction://hlinkfile" tooltip="Podzolization"/>
              </a:rPr>
              <a:t>Podzolization</a:t>
            </a:r>
            <a:r>
              <a:rPr lang="en-US" dirty="0" smtClean="0"/>
              <a:t> occurs when severe </a:t>
            </a:r>
            <a:r>
              <a:rPr lang="en-US" dirty="0" smtClean="0">
                <a:hlinkClick r:id="rId35" action="ppaction://hlinkfile" tooltip="Leaching (pedology)"/>
              </a:rPr>
              <a:t>leaching</a:t>
            </a:r>
            <a:r>
              <a:rPr lang="en-US" dirty="0" smtClean="0"/>
              <a:t> leaves the upper </a:t>
            </a:r>
            <a:r>
              <a:rPr lang="en-US" dirty="0" smtClean="0">
                <a:hlinkClick r:id="rId36" action="ppaction://hlinkfile" tooltip="Horizon soil"/>
              </a:rPr>
              <a:t>horizon</a:t>
            </a:r>
            <a:r>
              <a:rPr lang="en-US" dirty="0" smtClean="0"/>
              <a:t> virtually depleted of all soil constituents except quartz grains. Clay minerals in the A horizon decompose by reaction with </a:t>
            </a:r>
            <a:r>
              <a:rPr lang="en-US" dirty="0" err="1" smtClean="0">
                <a:hlinkClick r:id="rId30" action="ppaction://hlinkfile" tooltip="Humic acids"/>
              </a:rPr>
              <a:t>humic</a:t>
            </a:r>
            <a:r>
              <a:rPr lang="en-US" dirty="0" smtClean="0">
                <a:hlinkClick r:id="rId30" action="ppaction://hlinkfile" tooltip="Humic acids"/>
              </a:rPr>
              <a:t> acids</a:t>
            </a:r>
            <a:r>
              <a:rPr lang="en-US" dirty="0" smtClean="0"/>
              <a:t> and form soluble salts. The leached material from the A horizon is deposited in the B horizon as a </a:t>
            </a:r>
            <a:r>
              <a:rPr lang="en-US" dirty="0" smtClean="0">
                <a:hlinkClick r:id="rId37" action="ppaction://hlinkfile" tooltip="Humus"/>
              </a:rPr>
              <a:t>humus</a:t>
            </a:r>
            <a:r>
              <a:rPr lang="en-US" dirty="0" smtClean="0"/>
              <a:t>-rich horizon band, a hard layer of </a:t>
            </a:r>
            <a:r>
              <a:rPr lang="en-US" dirty="0" err="1" smtClean="0">
                <a:hlinkClick r:id="rId38" action="ppaction://hlinkfile" tooltip="Sesquioxide"/>
              </a:rPr>
              <a:t>sesquioxides</a:t>
            </a:r>
            <a:r>
              <a:rPr lang="en-US" dirty="0" smtClean="0"/>
              <a:t> or a combination of the two.</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İçerik Yer Tutucusu"/>
          <p:cNvSpPr>
            <a:spLocks noGrp="1"/>
          </p:cNvSpPr>
          <p:nvPr>
            <p:ph idx="1"/>
          </p:nvPr>
        </p:nvSpPr>
        <p:spPr/>
        <p:txBody>
          <a:bodyPr>
            <a:normAutofit fontScale="32500" lnSpcReduction="20000"/>
          </a:bodyPr>
          <a:lstStyle/>
          <a:p>
            <a:r>
              <a:rPr lang="en-US" b="1" dirty="0" err="1" smtClean="0"/>
              <a:t>Ultisols</a:t>
            </a:r>
            <a:r>
              <a:rPr lang="en-US" dirty="0" smtClean="0"/>
              <a:t> (some varieties, such as those prevalent in the </a:t>
            </a:r>
            <a:r>
              <a:rPr lang="en-US" dirty="0" smtClean="0">
                <a:hlinkClick r:id="rId2" action="ppaction://hlinkfile" tooltip="American South"/>
              </a:rPr>
              <a:t>American South</a:t>
            </a:r>
            <a:r>
              <a:rPr lang="en-US" dirty="0" smtClean="0"/>
              <a:t>, colloquially known as </a:t>
            </a:r>
            <a:r>
              <a:rPr lang="en-US" b="1" dirty="0" smtClean="0"/>
              <a:t>"red clay soil"</a:t>
            </a:r>
            <a:r>
              <a:rPr lang="en-US" dirty="0" smtClean="0"/>
              <a:t>) are an order in </a:t>
            </a:r>
            <a:r>
              <a:rPr lang="en-US" dirty="0" smtClean="0">
                <a:hlinkClick r:id="rId3" action="ppaction://hlinkfile" tooltip="USDA soil taxonomy"/>
              </a:rPr>
              <a:t>USDA soil taxonomy</a:t>
            </a:r>
            <a:r>
              <a:rPr lang="en-US" dirty="0" smtClean="0"/>
              <a:t>. They are defined as mineral soils which contain </a:t>
            </a:r>
            <a:r>
              <a:rPr lang="en-US" i="1" dirty="0" smtClean="0"/>
              <a:t>no </a:t>
            </a:r>
            <a:r>
              <a:rPr lang="en-US" i="1" dirty="0" smtClean="0">
                <a:hlinkClick r:id="rId4" action="ppaction://hlinkfile" tooltip="Calcareous"/>
              </a:rPr>
              <a:t>calcareous</a:t>
            </a:r>
            <a:r>
              <a:rPr lang="en-US" i="1" dirty="0" smtClean="0"/>
              <a:t> material anywhere within the soil</a:t>
            </a:r>
            <a:r>
              <a:rPr lang="en-US" dirty="0" smtClean="0"/>
              <a:t>, have less than 10% </a:t>
            </a:r>
            <a:r>
              <a:rPr lang="en-US" dirty="0" err="1" smtClean="0"/>
              <a:t>weatherable</a:t>
            </a:r>
            <a:r>
              <a:rPr lang="en-US" dirty="0" smtClean="0"/>
              <a:t> minerals in the extreme top layer of soil, and have less the 35% </a:t>
            </a:r>
            <a:r>
              <a:rPr lang="en-US" dirty="0" smtClean="0">
                <a:hlinkClick r:id="rId5" action="ppaction://hlinkfile" tooltip="Base (chemistry)"/>
              </a:rPr>
              <a:t>base</a:t>
            </a:r>
            <a:r>
              <a:rPr lang="en-US" dirty="0" smtClean="0"/>
              <a:t> saturation throughout the soil.</a:t>
            </a:r>
          </a:p>
          <a:p>
            <a:r>
              <a:rPr lang="en-US" dirty="0" smtClean="0"/>
              <a:t>In the </a:t>
            </a:r>
            <a:r>
              <a:rPr lang="en-US" dirty="0" smtClean="0">
                <a:hlinkClick r:id="rId6" action="ppaction://hlinkfile" tooltip="FAO soil classification"/>
              </a:rPr>
              <a:t>FAO soil classification</a:t>
            </a:r>
            <a:r>
              <a:rPr lang="en-US" dirty="0" smtClean="0"/>
              <a:t> system, most </a:t>
            </a:r>
            <a:r>
              <a:rPr lang="en-US" dirty="0" err="1" smtClean="0"/>
              <a:t>Ultisols</a:t>
            </a:r>
            <a:r>
              <a:rPr lang="en-US" dirty="0" smtClean="0"/>
              <a:t> are known as </a:t>
            </a:r>
            <a:r>
              <a:rPr lang="en-US" i="1" dirty="0" err="1" smtClean="0"/>
              <a:t>Acrisols</a:t>
            </a:r>
            <a:r>
              <a:rPr lang="en-US" dirty="0" smtClean="0"/>
              <a:t>. Others are classed as </a:t>
            </a:r>
            <a:r>
              <a:rPr lang="en-US" i="1" dirty="0" err="1" smtClean="0"/>
              <a:t>Lixisols</a:t>
            </a:r>
            <a:r>
              <a:rPr lang="en-US" dirty="0" smtClean="0"/>
              <a:t> or </a:t>
            </a:r>
            <a:r>
              <a:rPr lang="en-US" i="1" dirty="0" err="1" smtClean="0"/>
              <a:t>Nitosols</a:t>
            </a:r>
            <a:r>
              <a:rPr lang="en-US" dirty="0" smtClean="0"/>
              <a:t>.</a:t>
            </a:r>
          </a:p>
          <a:p>
            <a:r>
              <a:rPr lang="en-US" dirty="0" smtClean="0"/>
              <a:t>The word "</a:t>
            </a:r>
            <a:r>
              <a:rPr lang="en-US" dirty="0" err="1" smtClean="0"/>
              <a:t>Ultisol</a:t>
            </a:r>
            <a:r>
              <a:rPr lang="en-US" dirty="0" smtClean="0"/>
              <a:t>" is derived from </a:t>
            </a:r>
            <a:r>
              <a:rPr lang="en-US" i="1" dirty="0" smtClean="0"/>
              <a:t>"ultimate"</a:t>
            </a:r>
            <a:r>
              <a:rPr lang="en-US" dirty="0" smtClean="0"/>
              <a:t>, because </a:t>
            </a:r>
            <a:r>
              <a:rPr lang="en-US" dirty="0" err="1" smtClean="0"/>
              <a:t>Ultisols</a:t>
            </a:r>
            <a:r>
              <a:rPr lang="en-US" dirty="0" smtClean="0"/>
              <a:t> were seen as the ultimate product of continuous </a:t>
            </a:r>
            <a:r>
              <a:rPr lang="en-US" dirty="0" smtClean="0">
                <a:hlinkClick r:id="rId7" action="ppaction://hlinkfile" tooltip="Weathering"/>
              </a:rPr>
              <a:t>weathering</a:t>
            </a:r>
            <a:r>
              <a:rPr lang="en-US" dirty="0" smtClean="0"/>
              <a:t> of minerals in a humid temperate climate without new soil formation via </a:t>
            </a:r>
            <a:r>
              <a:rPr lang="en-US" dirty="0" err="1" smtClean="0">
                <a:hlinkClick r:id="rId8" action="ppaction://hlinkfile" tooltip="Glaciation"/>
              </a:rPr>
              <a:t>glaciation</a:t>
            </a:r>
            <a:r>
              <a:rPr lang="en-US" dirty="0" smtClean="0"/>
              <a:t>.</a:t>
            </a:r>
          </a:p>
          <a:p>
            <a:r>
              <a:rPr lang="en-US" dirty="0" err="1" smtClean="0"/>
              <a:t>Ultisols</a:t>
            </a:r>
            <a:r>
              <a:rPr lang="en-US" dirty="0" smtClean="0"/>
              <a:t> vary in color from purplish-red, to a blindingly bright reddish-orange, to pale yellowish-orange and even some subdued yellowish-brown tones. They are typically quite </a:t>
            </a:r>
            <a:r>
              <a:rPr lang="en-US" dirty="0" smtClean="0">
                <a:hlinkClick r:id="rId9" action="ppaction://hlinkfile" tooltip="Acid"/>
              </a:rPr>
              <a:t>acidic</a:t>
            </a:r>
            <a:r>
              <a:rPr lang="en-US" dirty="0" smtClean="0"/>
              <a:t>, often having a </a:t>
            </a:r>
            <a:r>
              <a:rPr lang="en-US" dirty="0" smtClean="0">
                <a:hlinkClick r:id="rId10" action="ppaction://hlinkfile" tooltip="Soil pH"/>
              </a:rPr>
              <a:t>pH</a:t>
            </a:r>
            <a:r>
              <a:rPr lang="en-US" dirty="0" smtClean="0"/>
              <a:t> of less than 5. The red and yellow colors result from the accumulation of </a:t>
            </a:r>
            <a:r>
              <a:rPr lang="en-US" dirty="0" smtClean="0">
                <a:hlinkClick r:id="rId11" action="ppaction://hlinkfile" tooltip="Iron oxide"/>
              </a:rPr>
              <a:t>iron oxide</a:t>
            </a:r>
            <a:r>
              <a:rPr lang="en-US" dirty="0" smtClean="0"/>
              <a:t> (rust) which is highly insoluble in water. Major </a:t>
            </a:r>
            <a:r>
              <a:rPr lang="en-US" dirty="0" smtClean="0">
                <a:hlinkClick r:id="rId12" action="ppaction://hlinkfile" tooltip="Nutrients"/>
              </a:rPr>
              <a:t>nutrients</a:t>
            </a:r>
            <a:r>
              <a:rPr lang="en-US" dirty="0" smtClean="0"/>
              <a:t>, such as </a:t>
            </a:r>
            <a:r>
              <a:rPr lang="en-US" dirty="0" smtClean="0">
                <a:hlinkClick r:id="rId13" action="ppaction://hlinkfile" tooltip="Calcium"/>
              </a:rPr>
              <a:t>calcium</a:t>
            </a:r>
            <a:r>
              <a:rPr lang="en-US" dirty="0" smtClean="0"/>
              <a:t> and </a:t>
            </a:r>
            <a:r>
              <a:rPr lang="en-US" dirty="0" smtClean="0">
                <a:hlinkClick r:id="rId14" action="ppaction://hlinkfile" tooltip="Potassium"/>
              </a:rPr>
              <a:t>potassium</a:t>
            </a:r>
            <a:r>
              <a:rPr lang="en-US" dirty="0" smtClean="0"/>
              <a:t>, are typically deficient in </a:t>
            </a:r>
            <a:r>
              <a:rPr lang="en-US" dirty="0" err="1" smtClean="0"/>
              <a:t>Ultisols</a:t>
            </a:r>
            <a:r>
              <a:rPr lang="en-US" dirty="0" smtClean="0"/>
              <a:t>, which means they generally cannot be used for sedentary agriculture without the aid of </a:t>
            </a:r>
            <a:r>
              <a:rPr lang="en-US" dirty="0" smtClean="0">
                <a:hlinkClick r:id="rId15" action="ppaction://hlinkfile" tooltip="Agricultural lime"/>
              </a:rPr>
              <a:t>lime</a:t>
            </a:r>
            <a:r>
              <a:rPr lang="en-US" dirty="0" smtClean="0"/>
              <a:t> and other </a:t>
            </a:r>
            <a:r>
              <a:rPr lang="en-US" dirty="0" smtClean="0">
                <a:hlinkClick r:id="rId16" action="ppaction://hlinkfile" tooltip="Fertilizer"/>
              </a:rPr>
              <a:t>fertilizers</a:t>
            </a:r>
            <a:r>
              <a:rPr lang="en-US" dirty="0" smtClean="0"/>
              <a:t> such as </a:t>
            </a:r>
            <a:r>
              <a:rPr lang="en-US" dirty="0" smtClean="0">
                <a:hlinkClick r:id="rId17" action="ppaction://hlinkfile" tooltip="Superphosphate"/>
              </a:rPr>
              <a:t>superphosphate</a:t>
            </a:r>
            <a:r>
              <a:rPr lang="en-US" dirty="0" smtClean="0"/>
              <a:t>. They can be easily exhausted, and require more careful management than </a:t>
            </a:r>
            <a:r>
              <a:rPr lang="en-US" dirty="0" err="1" smtClean="0">
                <a:hlinkClick r:id="rId18" action="ppaction://hlinkfile" tooltip="Alfisols"/>
              </a:rPr>
              <a:t>Alfisols</a:t>
            </a:r>
            <a:r>
              <a:rPr lang="en-US" dirty="0" smtClean="0"/>
              <a:t> or </a:t>
            </a:r>
            <a:r>
              <a:rPr lang="en-US" dirty="0" err="1" smtClean="0">
                <a:hlinkClick r:id="rId19" action="ppaction://hlinkfile" tooltip="Mollisols"/>
              </a:rPr>
              <a:t>Mollisols</a:t>
            </a:r>
            <a:r>
              <a:rPr lang="en-US" dirty="0" smtClean="0"/>
              <a:t>. However, they can be cultivated over a relatively wide range of moisture conditions.</a:t>
            </a:r>
          </a:p>
          <a:p>
            <a:r>
              <a:rPr lang="en-US" dirty="0" err="1" smtClean="0"/>
              <a:t>Ultisols</a:t>
            </a:r>
            <a:r>
              <a:rPr lang="en-US" dirty="0" smtClean="0"/>
              <a:t> can have a variety of clay minerals, but in many cases the dominant mineral is </a:t>
            </a:r>
            <a:r>
              <a:rPr lang="en-US" dirty="0" err="1" smtClean="0">
                <a:hlinkClick r:id="rId20" action="ppaction://hlinkfile" tooltip="Kaolinite"/>
              </a:rPr>
              <a:t>kaolinite</a:t>
            </a:r>
            <a:r>
              <a:rPr lang="en-US" dirty="0" smtClean="0"/>
              <a:t>. This clay has good </a:t>
            </a:r>
            <a:r>
              <a:rPr lang="en-US" dirty="0" smtClean="0">
                <a:hlinkClick r:id="rId21" action="ppaction://hlinkfile" tooltip="Bearing capacity"/>
              </a:rPr>
              <a:t>bearing capacity</a:t>
            </a:r>
            <a:r>
              <a:rPr lang="en-US" dirty="0" smtClean="0"/>
              <a:t> and no </a:t>
            </a:r>
            <a:r>
              <a:rPr lang="en-US" dirty="0" smtClean="0">
                <a:hlinkClick r:id="rId22" action="ppaction://hlinkfile" tooltip="Shrink-swell capacity"/>
              </a:rPr>
              <a:t>shrink-swell property</a:t>
            </a:r>
            <a:r>
              <a:rPr lang="en-US" dirty="0" smtClean="0"/>
              <a:t>. Consequently, well-drained </a:t>
            </a:r>
            <a:r>
              <a:rPr lang="en-US" dirty="0" err="1" smtClean="0"/>
              <a:t>kaolinitic</a:t>
            </a:r>
            <a:r>
              <a:rPr lang="en-US" dirty="0" smtClean="0"/>
              <a:t> </a:t>
            </a:r>
            <a:r>
              <a:rPr lang="en-US" dirty="0" err="1" smtClean="0"/>
              <a:t>Ultisols</a:t>
            </a:r>
            <a:r>
              <a:rPr lang="en-US" dirty="0" smtClean="0"/>
              <a:t> such as the </a:t>
            </a:r>
            <a:r>
              <a:rPr lang="en-US" dirty="0" smtClean="0">
                <a:hlinkClick r:id="rId23" action="ppaction://hlinkfile" tooltip="Cecil (soil)"/>
              </a:rPr>
              <a:t>Cecil</a:t>
            </a:r>
            <a:r>
              <a:rPr lang="en-US" dirty="0" smtClean="0"/>
              <a:t> series are suitable for urban development.</a:t>
            </a:r>
          </a:p>
          <a:p>
            <a:r>
              <a:rPr lang="en-US" dirty="0" err="1" smtClean="0"/>
              <a:t>Ultisols</a:t>
            </a:r>
            <a:r>
              <a:rPr lang="en-US" dirty="0" smtClean="0"/>
              <a:t> are the dominant soils in the </a:t>
            </a:r>
            <a:r>
              <a:rPr lang="en-US" dirty="0" smtClean="0">
                <a:hlinkClick r:id="rId2" action="ppaction://hlinkfile" tooltip="American South"/>
              </a:rPr>
              <a:t>American South</a:t>
            </a:r>
            <a:r>
              <a:rPr lang="en-US" dirty="0" smtClean="0"/>
              <a:t> (where the Cecil series is most famous), southeastern </a:t>
            </a:r>
            <a:r>
              <a:rPr lang="en-US" dirty="0" smtClean="0">
                <a:hlinkClick r:id="rId24" action="ppaction://hlinkfile" tooltip="China"/>
              </a:rPr>
              <a:t>China</a:t>
            </a:r>
            <a:r>
              <a:rPr lang="en-US" dirty="0" smtClean="0"/>
              <a:t>, </a:t>
            </a:r>
            <a:r>
              <a:rPr lang="en-US" dirty="0" smtClean="0">
                <a:hlinkClick r:id="rId25" action="ppaction://hlinkfile" tooltip="Southeast Asia"/>
              </a:rPr>
              <a:t>southeast Asia</a:t>
            </a:r>
            <a:r>
              <a:rPr lang="en-US" dirty="0" smtClean="0"/>
              <a:t> and some other subtropical and tropical areas. Their northern limit (except </a:t>
            </a:r>
            <a:r>
              <a:rPr lang="en-US" dirty="0" smtClean="0">
                <a:hlinkClick r:id="rId26" action="ppaction://hlinkfile" tooltip="Fossil"/>
              </a:rPr>
              <a:t>fossil</a:t>
            </a:r>
            <a:r>
              <a:rPr lang="en-US" dirty="0" smtClean="0"/>
              <a:t> soils) is </a:t>
            </a:r>
            <a:r>
              <a:rPr lang="en-US" i="1" dirty="0" smtClean="0"/>
              <a:t>very sharply</a:t>
            </a:r>
            <a:r>
              <a:rPr lang="en-US" dirty="0" smtClean="0"/>
              <a:t> defined in </a:t>
            </a:r>
            <a:r>
              <a:rPr lang="en-US" dirty="0" smtClean="0">
                <a:hlinkClick r:id="rId27" action="ppaction://hlinkfile" tooltip="North America"/>
              </a:rPr>
              <a:t>North America</a:t>
            </a:r>
            <a:r>
              <a:rPr lang="en-US" dirty="0" smtClean="0"/>
              <a:t> by the limits of maximum </a:t>
            </a:r>
            <a:r>
              <a:rPr lang="en-US" dirty="0" err="1" smtClean="0">
                <a:hlinkClick r:id="rId8" action="ppaction://hlinkfile" tooltip="Glaciation"/>
              </a:rPr>
              <a:t>glaciation</a:t>
            </a:r>
            <a:r>
              <a:rPr lang="en-US" dirty="0" smtClean="0"/>
              <a:t> during the </a:t>
            </a:r>
            <a:r>
              <a:rPr lang="en-US" dirty="0" smtClean="0">
                <a:hlinkClick r:id="rId28" action="ppaction://hlinkfile" tooltip="Pleistocene"/>
              </a:rPr>
              <a:t>Pleistocene</a:t>
            </a:r>
            <a:r>
              <a:rPr lang="en-US" dirty="0" smtClean="0"/>
              <a:t> because </a:t>
            </a:r>
            <a:r>
              <a:rPr lang="en-US" dirty="0" err="1" smtClean="0"/>
              <a:t>Ultisols</a:t>
            </a:r>
            <a:r>
              <a:rPr lang="en-US" dirty="0" smtClean="0"/>
              <a:t> typically take </a:t>
            </a:r>
            <a:r>
              <a:rPr lang="en-US" i="1" dirty="0" smtClean="0"/>
              <a:t>hundreds of thousands of years</a:t>
            </a:r>
            <a:r>
              <a:rPr lang="en-US" dirty="0" smtClean="0"/>
              <a:t> to form - far longer than the length of an </a:t>
            </a:r>
            <a:r>
              <a:rPr lang="en-US" dirty="0" smtClean="0">
                <a:hlinkClick r:id="rId29" action="ppaction://hlinkfile" tooltip="Interglacial"/>
              </a:rPr>
              <a:t>interglacial</a:t>
            </a:r>
            <a:r>
              <a:rPr lang="en-US" dirty="0" smtClean="0"/>
              <a:t> period today.</a:t>
            </a:r>
          </a:p>
          <a:p>
            <a:r>
              <a:rPr lang="en-US" dirty="0" smtClean="0"/>
              <a:t>The oldest fossil </a:t>
            </a:r>
            <a:r>
              <a:rPr lang="en-US" dirty="0" err="1" smtClean="0"/>
              <a:t>Ultisols</a:t>
            </a:r>
            <a:r>
              <a:rPr lang="en-US" dirty="0" smtClean="0"/>
              <a:t> are known from the </a:t>
            </a:r>
            <a:r>
              <a:rPr lang="en-US" dirty="0" smtClean="0">
                <a:hlinkClick r:id="rId30" action="ppaction://hlinkfile" tooltip="Carboniferous"/>
              </a:rPr>
              <a:t>Carboniferous</a:t>
            </a:r>
            <a:r>
              <a:rPr lang="en-US" dirty="0" smtClean="0"/>
              <a:t> period when forests first developed. Though known from far north of their present range as recently as the </a:t>
            </a:r>
            <a:r>
              <a:rPr lang="en-US" dirty="0" smtClean="0">
                <a:hlinkClick r:id="rId31" action="ppaction://hlinkfile" tooltip="Miocene"/>
              </a:rPr>
              <a:t>Miocene</a:t>
            </a:r>
            <a:r>
              <a:rPr lang="en-US" dirty="0" smtClean="0"/>
              <a:t>, </a:t>
            </a:r>
            <a:r>
              <a:rPr lang="en-US" dirty="0" err="1" smtClean="0"/>
              <a:t>Ultisols</a:t>
            </a:r>
            <a:r>
              <a:rPr lang="en-US" dirty="0" smtClean="0"/>
              <a:t> are surprisingly rare as fossils overall, since they would have been expected to be very common in the warm </a:t>
            </a:r>
            <a:r>
              <a:rPr lang="en-US" dirty="0" smtClean="0">
                <a:hlinkClick r:id="rId32" action="ppaction://hlinkfile" tooltip="Mesozoic"/>
              </a:rPr>
              <a:t>Mesozoic</a:t>
            </a:r>
            <a:r>
              <a:rPr lang="en-US" dirty="0" smtClean="0"/>
              <a:t> and </a:t>
            </a:r>
            <a:r>
              <a:rPr lang="en-US" dirty="0" smtClean="0">
                <a:hlinkClick r:id="rId33" action="ppaction://hlinkfile" tooltip="Tertiary"/>
              </a:rPr>
              <a:t>Tertiary</a:t>
            </a:r>
            <a:r>
              <a:rPr lang="en-US" dirty="0" smtClean="0"/>
              <a:t> </a:t>
            </a:r>
            <a:r>
              <a:rPr lang="en-US" dirty="0" err="1" smtClean="0"/>
              <a:t>paleoclimates</a:t>
            </a:r>
            <a:r>
              <a:rPr lang="en-US" dirty="0" smtClean="0"/>
              <a:t>.</a:t>
            </a:r>
          </a:p>
          <a:p>
            <a:r>
              <a:rPr lang="en-US" b="1" dirty="0" smtClean="0"/>
              <a:t>[</a:t>
            </a:r>
            <a:r>
              <a:rPr lang="en-US" b="1" dirty="0" smtClean="0">
                <a:hlinkClick r:id="rId34" action="ppaction://hlinkfile" tooltip="Edit section: Suborders"/>
              </a:rPr>
              <a:t>edit</a:t>
            </a:r>
            <a:r>
              <a:rPr lang="en-US" b="1" dirty="0" smtClean="0"/>
              <a:t>] Suborders</a:t>
            </a:r>
          </a:p>
          <a:p>
            <a:r>
              <a:rPr lang="en-US" b="1" dirty="0" err="1" smtClean="0"/>
              <a:t>Aquults</a:t>
            </a:r>
            <a:r>
              <a:rPr lang="en-US" dirty="0" smtClean="0"/>
              <a:t> - </a:t>
            </a:r>
            <a:r>
              <a:rPr lang="en-US" dirty="0" err="1" smtClean="0"/>
              <a:t>Ultisols</a:t>
            </a:r>
            <a:r>
              <a:rPr lang="en-US" dirty="0" smtClean="0"/>
              <a:t> with a water table at or near the surface for much of the year </a:t>
            </a:r>
          </a:p>
          <a:p>
            <a:r>
              <a:rPr lang="en-US" b="1" dirty="0" err="1" smtClean="0"/>
              <a:t>Humults</a:t>
            </a:r>
            <a:r>
              <a:rPr lang="en-US" dirty="0" smtClean="0"/>
              <a:t> - well-drained </a:t>
            </a:r>
            <a:r>
              <a:rPr lang="en-US" dirty="0" err="1" smtClean="0"/>
              <a:t>Ultisols</a:t>
            </a:r>
            <a:r>
              <a:rPr lang="en-US" dirty="0" smtClean="0"/>
              <a:t> that have high organic matter content </a:t>
            </a:r>
          </a:p>
          <a:p>
            <a:r>
              <a:rPr lang="en-US" b="1" dirty="0" err="1" smtClean="0"/>
              <a:t>Udults</a:t>
            </a:r>
            <a:r>
              <a:rPr lang="en-US" dirty="0" smtClean="0"/>
              <a:t> - </a:t>
            </a:r>
            <a:r>
              <a:rPr lang="en-US" dirty="0" err="1" smtClean="0"/>
              <a:t>Ultisols</a:t>
            </a:r>
            <a:r>
              <a:rPr lang="en-US" dirty="0" smtClean="0"/>
              <a:t> of humid climates </a:t>
            </a:r>
          </a:p>
          <a:p>
            <a:r>
              <a:rPr lang="en-US" b="1" dirty="0" err="1" smtClean="0"/>
              <a:t>Ustults</a:t>
            </a:r>
            <a:r>
              <a:rPr lang="en-US" dirty="0" smtClean="0"/>
              <a:t> - </a:t>
            </a:r>
            <a:r>
              <a:rPr lang="en-US" dirty="0" err="1" smtClean="0"/>
              <a:t>Ultisols</a:t>
            </a:r>
            <a:r>
              <a:rPr lang="en-US" dirty="0" smtClean="0"/>
              <a:t> of semiarid and </a:t>
            </a:r>
            <a:r>
              <a:rPr lang="en-US" dirty="0" err="1" smtClean="0"/>
              <a:t>subhumid</a:t>
            </a:r>
            <a:r>
              <a:rPr lang="en-US" dirty="0" smtClean="0"/>
              <a:t> climates </a:t>
            </a:r>
          </a:p>
          <a:p>
            <a:r>
              <a:rPr lang="en-US" b="1" dirty="0" err="1" smtClean="0"/>
              <a:t>Xerults</a:t>
            </a:r>
            <a:r>
              <a:rPr lang="en-US" dirty="0" smtClean="0"/>
              <a:t> - temperate </a:t>
            </a:r>
            <a:r>
              <a:rPr lang="en-US" dirty="0" err="1" smtClean="0"/>
              <a:t>Ultisols</a:t>
            </a:r>
            <a:r>
              <a:rPr lang="en-US" dirty="0" smtClean="0"/>
              <a:t> with very dry summers and moist winters </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US"/>
          </a:p>
        </p:txBody>
      </p:sp>
      <p:sp>
        <p:nvSpPr>
          <p:cNvPr id="3" name="2 İçerik Yer Tutucusu"/>
          <p:cNvSpPr>
            <a:spLocks noGrp="1"/>
          </p:cNvSpPr>
          <p:nvPr>
            <p:ph idx="1"/>
          </p:nvPr>
        </p:nvSpPr>
        <p:spPr/>
        <p:txBody>
          <a:bodyPr>
            <a:normAutofit fontScale="25000" lnSpcReduction="20000"/>
          </a:bodyPr>
          <a:lstStyle/>
          <a:p>
            <a:r>
              <a:rPr lang="en-US" dirty="0" smtClean="0"/>
              <a:t>In both the </a:t>
            </a:r>
            <a:r>
              <a:rPr lang="en-US" dirty="0" smtClean="0">
                <a:hlinkClick r:id="rId2" action="ppaction://hlinkfile" tooltip="FAO"/>
              </a:rPr>
              <a:t>FAO</a:t>
            </a:r>
            <a:r>
              <a:rPr lang="en-US" dirty="0" smtClean="0"/>
              <a:t> and </a:t>
            </a:r>
            <a:r>
              <a:rPr lang="en-US" dirty="0" smtClean="0">
                <a:hlinkClick r:id="rId3" action="ppaction://hlinkfile" tooltip="USA soil taxonomy"/>
              </a:rPr>
              <a:t>USA soil taxonomy</a:t>
            </a:r>
            <a:r>
              <a:rPr lang="en-US" dirty="0" smtClean="0"/>
              <a:t>, a </a:t>
            </a:r>
            <a:r>
              <a:rPr lang="en-US" b="1" dirty="0" err="1" smtClean="0"/>
              <a:t>vertisol</a:t>
            </a:r>
            <a:r>
              <a:rPr lang="en-US" dirty="0" smtClean="0"/>
              <a:t> is a soil in which there is a high content of </a:t>
            </a:r>
            <a:r>
              <a:rPr lang="en-US" dirty="0" smtClean="0">
                <a:hlinkClick r:id="rId4" action="ppaction://hlinkfile" tooltip="Expansive clay"/>
              </a:rPr>
              <a:t>expansive clay</a:t>
            </a:r>
            <a:r>
              <a:rPr lang="en-US" dirty="0" smtClean="0"/>
              <a:t> known as </a:t>
            </a:r>
            <a:r>
              <a:rPr lang="en-US" dirty="0" err="1" smtClean="0">
                <a:hlinkClick r:id="rId5" action="ppaction://hlinkfile" tooltip="Montmorillonite"/>
              </a:rPr>
              <a:t>montmorillonite</a:t>
            </a:r>
            <a:r>
              <a:rPr lang="en-US" dirty="0" smtClean="0"/>
              <a:t> that forms deep cracks in drier seasons or years. Alternate shrinking and swelling causes </a:t>
            </a:r>
            <a:r>
              <a:rPr lang="en-US" i="1" dirty="0" smtClean="0"/>
              <a:t>self-mulching</a:t>
            </a:r>
            <a:r>
              <a:rPr lang="en-US" dirty="0" smtClean="0"/>
              <a:t>, where the soil material consistently mixes itself, causing </a:t>
            </a:r>
            <a:r>
              <a:rPr lang="en-US" dirty="0" err="1" smtClean="0"/>
              <a:t>vertisols</a:t>
            </a:r>
            <a:r>
              <a:rPr lang="en-US" dirty="0" smtClean="0"/>
              <a:t> to have an extremely deep </a:t>
            </a:r>
            <a:r>
              <a:rPr lang="en-US" dirty="0" smtClean="0">
                <a:hlinkClick r:id="rId6" action="ppaction://hlinkfile" tooltip="A horizon"/>
              </a:rPr>
              <a:t>A horizon</a:t>
            </a:r>
            <a:r>
              <a:rPr lang="en-US" dirty="0" smtClean="0"/>
              <a:t> and no </a:t>
            </a:r>
            <a:r>
              <a:rPr lang="en-US" dirty="0" smtClean="0">
                <a:hlinkClick r:id="rId7" action="ppaction://hlinkfile" tooltip="B horizon"/>
              </a:rPr>
              <a:t>B horizon</a:t>
            </a:r>
            <a:r>
              <a:rPr lang="en-US" dirty="0" smtClean="0"/>
              <a:t>. (A soil with no B horizon is called an </a:t>
            </a:r>
            <a:r>
              <a:rPr lang="en-US" i="1" dirty="0" smtClean="0"/>
              <a:t>A/C soil</a:t>
            </a:r>
            <a:r>
              <a:rPr lang="en-US" dirty="0" smtClean="0"/>
              <a:t>). This heaving of the underlying material to the surface often creates </a:t>
            </a:r>
            <a:r>
              <a:rPr lang="en-US" dirty="0" err="1" smtClean="0"/>
              <a:t>microrelief</a:t>
            </a:r>
            <a:r>
              <a:rPr lang="en-US" dirty="0" smtClean="0"/>
              <a:t> known as </a:t>
            </a:r>
            <a:r>
              <a:rPr lang="en-US" i="1" dirty="0" err="1" smtClean="0">
                <a:hlinkClick r:id="rId8" action="ppaction://hlinkfile" tooltip="Gilgai"/>
              </a:rPr>
              <a:t>gilgai</a:t>
            </a:r>
            <a:r>
              <a:rPr lang="en-US" dirty="0" smtClean="0"/>
              <a:t>.</a:t>
            </a:r>
          </a:p>
          <a:p>
            <a:r>
              <a:rPr lang="en-US" dirty="0" err="1" smtClean="0"/>
              <a:t>Vertisols</a:t>
            </a:r>
            <a:r>
              <a:rPr lang="en-US" dirty="0" smtClean="0"/>
              <a:t> typically form from highly </a:t>
            </a:r>
            <a:r>
              <a:rPr lang="en-US" dirty="0" smtClean="0">
                <a:hlinkClick r:id="rId9" action="ppaction://hlinkfile" tooltip="Base (chemistry)"/>
              </a:rPr>
              <a:t>basic</a:t>
            </a:r>
            <a:r>
              <a:rPr lang="en-US" dirty="0" smtClean="0"/>
              <a:t> rocks such as </a:t>
            </a:r>
            <a:r>
              <a:rPr lang="en-US" dirty="0" smtClean="0">
                <a:hlinkClick r:id="rId10" action="ppaction://hlinkfile" tooltip="Basalt"/>
              </a:rPr>
              <a:t>basalt</a:t>
            </a:r>
            <a:r>
              <a:rPr lang="en-US" dirty="0" smtClean="0"/>
              <a:t> in climates that are seasonally humid or subject to erratic </a:t>
            </a:r>
            <a:r>
              <a:rPr lang="en-US" dirty="0" smtClean="0">
                <a:hlinkClick r:id="rId11" action="ppaction://hlinkfile" tooltip="Droughts"/>
              </a:rPr>
              <a:t>droughts</a:t>
            </a:r>
            <a:r>
              <a:rPr lang="en-US" dirty="0" smtClean="0"/>
              <a:t> and </a:t>
            </a:r>
            <a:r>
              <a:rPr lang="en-US" dirty="0" smtClean="0">
                <a:hlinkClick r:id="rId12" action="ppaction://hlinkfile" tooltip="Floods"/>
              </a:rPr>
              <a:t>floods</a:t>
            </a:r>
            <a:r>
              <a:rPr lang="en-US" dirty="0" smtClean="0"/>
              <a:t>, or to impeded drainage. Depending on the parent material and the climate, they can range from grey or red to the more familiar deep black (known as </a:t>
            </a:r>
            <a:r>
              <a:rPr lang="en-US" i="1" dirty="0" smtClean="0"/>
              <a:t>black earths</a:t>
            </a:r>
            <a:r>
              <a:rPr lang="en-US" dirty="0" smtClean="0"/>
              <a:t> in </a:t>
            </a:r>
            <a:r>
              <a:rPr lang="en-US" dirty="0" smtClean="0">
                <a:hlinkClick r:id="rId13" action="ppaction://hlinkfile" tooltip="Australia"/>
              </a:rPr>
              <a:t>Australia</a:t>
            </a:r>
            <a:r>
              <a:rPr lang="en-US" dirty="0" smtClean="0"/>
              <a:t>, and </a:t>
            </a:r>
            <a:r>
              <a:rPr lang="en-US" i="1" dirty="0" smtClean="0"/>
              <a:t>black cotton soils</a:t>
            </a:r>
            <a:r>
              <a:rPr lang="en-US" dirty="0" smtClean="0"/>
              <a:t> in East Africa).</a:t>
            </a:r>
          </a:p>
          <a:p>
            <a:r>
              <a:rPr lang="en-US" dirty="0" err="1" smtClean="0"/>
              <a:t>Vertisols</a:t>
            </a:r>
            <a:r>
              <a:rPr lang="en-US" dirty="0" smtClean="0"/>
              <a:t> are found between 50° N and 45° S of the </a:t>
            </a:r>
            <a:r>
              <a:rPr lang="en-US" dirty="0" smtClean="0">
                <a:hlinkClick r:id="rId14" action="ppaction://hlinkfile" tooltip="Equator"/>
              </a:rPr>
              <a:t>equator</a:t>
            </a:r>
            <a:r>
              <a:rPr lang="en-US" dirty="0" smtClean="0"/>
              <a:t>. Major areas where </a:t>
            </a:r>
            <a:r>
              <a:rPr lang="en-US" dirty="0" err="1" smtClean="0"/>
              <a:t>vertisols</a:t>
            </a:r>
            <a:r>
              <a:rPr lang="en-US" dirty="0" smtClean="0"/>
              <a:t> are dominant are eastern Australia (especially inland </a:t>
            </a:r>
            <a:r>
              <a:rPr lang="en-US" dirty="0" smtClean="0">
                <a:hlinkClick r:id="rId15" action="ppaction://hlinkfile" tooltip="Queensland"/>
              </a:rPr>
              <a:t>Queensland</a:t>
            </a:r>
            <a:r>
              <a:rPr lang="en-US" dirty="0" smtClean="0"/>
              <a:t> and </a:t>
            </a:r>
            <a:r>
              <a:rPr lang="en-US" dirty="0" smtClean="0">
                <a:hlinkClick r:id="rId16" action="ppaction://hlinkfile" tooltip="New South Wales"/>
              </a:rPr>
              <a:t>New South Wales</a:t>
            </a:r>
            <a:r>
              <a:rPr lang="en-US" dirty="0" smtClean="0"/>
              <a:t>), the </a:t>
            </a:r>
            <a:r>
              <a:rPr lang="en-US" dirty="0" smtClean="0">
                <a:hlinkClick r:id="rId17" action="ppaction://hlinkfile" tooltip="Deccan Plateau"/>
              </a:rPr>
              <a:t>Deccan Plateau</a:t>
            </a:r>
            <a:r>
              <a:rPr lang="en-US" dirty="0" smtClean="0"/>
              <a:t> of India, and parts of southern </a:t>
            </a:r>
            <a:r>
              <a:rPr lang="en-US" dirty="0" smtClean="0">
                <a:hlinkClick r:id="rId18" action="ppaction://hlinkfile" tooltip="Sudan"/>
              </a:rPr>
              <a:t>Sudan</a:t>
            </a:r>
            <a:r>
              <a:rPr lang="en-US" dirty="0" smtClean="0"/>
              <a:t>, </a:t>
            </a:r>
            <a:r>
              <a:rPr lang="en-US" dirty="0" smtClean="0">
                <a:hlinkClick r:id="rId19" action="ppaction://hlinkfile" tooltip="Ethiopia"/>
              </a:rPr>
              <a:t>Ethiopia</a:t>
            </a:r>
            <a:r>
              <a:rPr lang="en-US" dirty="0" smtClean="0"/>
              <a:t>, </a:t>
            </a:r>
            <a:r>
              <a:rPr lang="en-US" dirty="0" smtClean="0">
                <a:hlinkClick r:id="rId20" action="ppaction://hlinkfile" tooltip="Kenya"/>
              </a:rPr>
              <a:t>Kenya</a:t>
            </a:r>
            <a:r>
              <a:rPr lang="en-US" dirty="0" smtClean="0"/>
              <a:t>, and </a:t>
            </a:r>
            <a:r>
              <a:rPr lang="en-US" dirty="0" smtClean="0">
                <a:hlinkClick r:id="rId21" action="ppaction://hlinkfile" tooltip="Chad"/>
              </a:rPr>
              <a:t>Chad</a:t>
            </a:r>
            <a:r>
              <a:rPr lang="en-US" dirty="0" smtClean="0"/>
              <a:t> (the </a:t>
            </a:r>
            <a:r>
              <a:rPr lang="en-US" i="1" dirty="0" smtClean="0"/>
              <a:t>Gezira</a:t>
            </a:r>
            <a:r>
              <a:rPr lang="en-US" dirty="0" smtClean="0"/>
              <a:t>), and the lower </a:t>
            </a:r>
            <a:r>
              <a:rPr lang="en-US" dirty="0" smtClean="0">
                <a:hlinkClick r:id="rId22" action="ppaction://hlinkfile" tooltip="Parana River"/>
              </a:rPr>
              <a:t>Parana River</a:t>
            </a:r>
            <a:r>
              <a:rPr lang="en-US" dirty="0" smtClean="0"/>
              <a:t> in South America. Other areas where </a:t>
            </a:r>
            <a:r>
              <a:rPr lang="en-US" dirty="0" err="1" smtClean="0"/>
              <a:t>vertisols</a:t>
            </a:r>
            <a:r>
              <a:rPr lang="en-US" dirty="0" smtClean="0"/>
              <a:t> are dominant include southern </a:t>
            </a:r>
            <a:r>
              <a:rPr lang="en-US" dirty="0" smtClean="0">
                <a:hlinkClick r:id="rId23" action="ppaction://hlinkfile" tooltip="Texas"/>
              </a:rPr>
              <a:t>Texas</a:t>
            </a:r>
            <a:r>
              <a:rPr lang="en-US" dirty="0" smtClean="0"/>
              <a:t> and adjacent </a:t>
            </a:r>
            <a:r>
              <a:rPr lang="en-US" dirty="0" smtClean="0">
                <a:hlinkClick r:id="rId24" action="ppaction://hlinkfile" tooltip="Mexico"/>
              </a:rPr>
              <a:t>Mexico</a:t>
            </a:r>
            <a:r>
              <a:rPr lang="en-US" dirty="0" smtClean="0"/>
              <a:t>, northeast </a:t>
            </a:r>
            <a:r>
              <a:rPr lang="en-US" dirty="0" smtClean="0">
                <a:hlinkClick r:id="rId25" action="ppaction://hlinkfile" tooltip="Nigeria"/>
              </a:rPr>
              <a:t>Nigeria</a:t>
            </a:r>
            <a:r>
              <a:rPr lang="en-US" dirty="0" smtClean="0"/>
              <a:t>, </a:t>
            </a:r>
            <a:r>
              <a:rPr lang="en-US" dirty="0" smtClean="0">
                <a:hlinkClick r:id="rId26" action="ppaction://hlinkfile" tooltip="Thrace"/>
              </a:rPr>
              <a:t>Thrace</a:t>
            </a:r>
            <a:r>
              <a:rPr lang="en-US" dirty="0" smtClean="0"/>
              <a:t>, and parts of eastern </a:t>
            </a:r>
            <a:r>
              <a:rPr lang="en-US" dirty="0" smtClean="0">
                <a:hlinkClick r:id="rId27" action="ppaction://hlinkfile" tooltip="China"/>
              </a:rPr>
              <a:t>China</a:t>
            </a:r>
            <a:r>
              <a:rPr lang="en-US" dirty="0" smtClean="0"/>
              <a:t>.</a:t>
            </a:r>
          </a:p>
          <a:p>
            <a:r>
              <a:rPr lang="en-US" dirty="0" smtClean="0"/>
              <a:t>The natural vegetation of </a:t>
            </a:r>
            <a:r>
              <a:rPr lang="en-US" dirty="0" err="1" smtClean="0"/>
              <a:t>vertisols</a:t>
            </a:r>
            <a:r>
              <a:rPr lang="en-US" dirty="0" smtClean="0"/>
              <a:t> is </a:t>
            </a:r>
            <a:r>
              <a:rPr lang="en-US" dirty="0" smtClean="0">
                <a:hlinkClick r:id="rId28" action="ppaction://hlinkfile" tooltip="Grassland"/>
              </a:rPr>
              <a:t>grassland</a:t>
            </a:r>
            <a:r>
              <a:rPr lang="en-US" dirty="0" smtClean="0"/>
              <a:t>, </a:t>
            </a:r>
            <a:r>
              <a:rPr lang="en-US" dirty="0" smtClean="0">
                <a:hlinkClick r:id="rId29" action="ppaction://hlinkfile" tooltip="Savanna"/>
              </a:rPr>
              <a:t>savanna</a:t>
            </a:r>
            <a:r>
              <a:rPr lang="en-US" dirty="0" smtClean="0"/>
              <a:t>, or grassy </a:t>
            </a:r>
            <a:r>
              <a:rPr lang="en-US" dirty="0" smtClean="0">
                <a:hlinkClick r:id="rId30" action="ppaction://hlinkfile" tooltip="Woodland"/>
              </a:rPr>
              <a:t>woodland</a:t>
            </a:r>
            <a:r>
              <a:rPr lang="en-US" dirty="0" smtClean="0"/>
              <a:t>. The heavy texture and unstable </a:t>
            </a:r>
            <a:r>
              <a:rPr lang="en-US" dirty="0" err="1" smtClean="0"/>
              <a:t>behaviour</a:t>
            </a:r>
            <a:r>
              <a:rPr lang="en-US" dirty="0" smtClean="0"/>
              <a:t> of the soil makes it difficult for many tree species to grow, and </a:t>
            </a:r>
            <a:r>
              <a:rPr lang="en-US" dirty="0" smtClean="0">
                <a:hlinkClick r:id="rId31" action="ppaction://hlinkfile" tooltip="Forest"/>
              </a:rPr>
              <a:t>forest</a:t>
            </a:r>
            <a:r>
              <a:rPr lang="en-US" dirty="0" smtClean="0"/>
              <a:t> is uncommon.</a:t>
            </a:r>
          </a:p>
          <a:p>
            <a:r>
              <a:rPr lang="en-US" dirty="0" smtClean="0"/>
              <a:t>The shrinking and swelling of </a:t>
            </a:r>
            <a:r>
              <a:rPr lang="en-US" dirty="0" err="1" smtClean="0"/>
              <a:t>vertisols</a:t>
            </a:r>
            <a:r>
              <a:rPr lang="en-US" dirty="0" smtClean="0"/>
              <a:t> can damage buildings and roads, leading to extensive subsidence. </a:t>
            </a:r>
            <a:r>
              <a:rPr lang="en-US" dirty="0" err="1" smtClean="0"/>
              <a:t>Vertisols</a:t>
            </a:r>
            <a:r>
              <a:rPr lang="en-US" dirty="0" smtClean="0"/>
              <a:t> are generally used for grazing of </a:t>
            </a:r>
            <a:r>
              <a:rPr lang="en-US" dirty="0" smtClean="0">
                <a:hlinkClick r:id="rId32" action="ppaction://hlinkfile" tooltip="Cattle"/>
              </a:rPr>
              <a:t>cattle</a:t>
            </a:r>
            <a:r>
              <a:rPr lang="en-US" dirty="0" smtClean="0"/>
              <a:t> or </a:t>
            </a:r>
            <a:r>
              <a:rPr lang="en-US" dirty="0" smtClean="0">
                <a:hlinkClick r:id="rId33" action="ppaction://hlinkfile" tooltip="Sheep"/>
              </a:rPr>
              <a:t>sheep</a:t>
            </a:r>
            <a:r>
              <a:rPr lang="en-US" dirty="0" smtClean="0"/>
              <a:t>. It is not unknown for livestock to be injured through falling into cracks in dry periods. Conversely, many wild and domestic ungulates do not like to move on this soil when inundated. However, the shrink-swell activity allows rapid recovery from compaction.</a:t>
            </a:r>
          </a:p>
          <a:p>
            <a:r>
              <a:rPr lang="en-US" dirty="0" smtClean="0"/>
              <a:t>When </a:t>
            </a:r>
            <a:r>
              <a:rPr lang="en-US" dirty="0" smtClean="0">
                <a:hlinkClick r:id="rId34" action="ppaction://hlinkfile" tooltip="Irrigation"/>
              </a:rPr>
              <a:t>irrigation</a:t>
            </a:r>
            <a:r>
              <a:rPr lang="en-US" dirty="0" smtClean="0"/>
              <a:t> is available, crops such as </a:t>
            </a:r>
            <a:r>
              <a:rPr lang="en-US" dirty="0" smtClean="0">
                <a:hlinkClick r:id="rId35" action="ppaction://hlinkfile" tooltip="Cotton"/>
              </a:rPr>
              <a:t>cotton</a:t>
            </a:r>
            <a:r>
              <a:rPr lang="en-US" dirty="0" smtClean="0"/>
              <a:t>, </a:t>
            </a:r>
            <a:r>
              <a:rPr lang="en-US" dirty="0" smtClean="0">
                <a:hlinkClick r:id="rId36" action="ppaction://hlinkfile" tooltip="Wheat"/>
              </a:rPr>
              <a:t>wheat</a:t>
            </a:r>
            <a:r>
              <a:rPr lang="en-US" dirty="0" smtClean="0"/>
              <a:t>, </a:t>
            </a:r>
            <a:r>
              <a:rPr lang="en-US" dirty="0" smtClean="0">
                <a:hlinkClick r:id="rId37" action="ppaction://hlinkfile" tooltip="Sorghum"/>
              </a:rPr>
              <a:t>sorghum</a:t>
            </a:r>
            <a:r>
              <a:rPr lang="en-US" dirty="0" smtClean="0"/>
              <a:t> and </a:t>
            </a:r>
            <a:r>
              <a:rPr lang="en-US" dirty="0" smtClean="0">
                <a:hlinkClick r:id="rId38" action="ppaction://hlinkfile" tooltip="Rice"/>
              </a:rPr>
              <a:t>rice</a:t>
            </a:r>
            <a:r>
              <a:rPr lang="en-US" dirty="0" smtClean="0"/>
              <a:t> can be grown. </a:t>
            </a:r>
            <a:r>
              <a:rPr lang="en-US" dirty="0" err="1" smtClean="0"/>
              <a:t>Vertisols</a:t>
            </a:r>
            <a:r>
              <a:rPr lang="en-US" dirty="0" smtClean="0"/>
              <a:t> are especially suitable for rice because they are almost impermeable when saturated. </a:t>
            </a:r>
            <a:r>
              <a:rPr lang="en-US" dirty="0" err="1" smtClean="0"/>
              <a:t>Rainfed</a:t>
            </a:r>
            <a:r>
              <a:rPr lang="en-US" dirty="0" smtClean="0"/>
              <a:t> farming is very difficult because </a:t>
            </a:r>
            <a:r>
              <a:rPr lang="en-US" dirty="0" err="1" smtClean="0"/>
              <a:t>vertisols</a:t>
            </a:r>
            <a:r>
              <a:rPr lang="en-US" dirty="0" smtClean="0"/>
              <a:t> can be worked only under a very narrow range of moisture conditions: they are very hard when dry and very sticky when wet. However, in Australia, </a:t>
            </a:r>
            <a:r>
              <a:rPr lang="en-US" dirty="0" err="1" smtClean="0"/>
              <a:t>vertisols</a:t>
            </a:r>
            <a:r>
              <a:rPr lang="en-US" dirty="0" smtClean="0"/>
              <a:t> are highly regarded, because they are among the few soils that are not acutely deficient in available </a:t>
            </a:r>
            <a:r>
              <a:rPr lang="en-US" dirty="0" smtClean="0">
                <a:hlinkClick r:id="rId39" action="ppaction://hlinkfile" tooltip="Phosphorus"/>
              </a:rPr>
              <a:t>phosphorus</a:t>
            </a:r>
            <a:r>
              <a:rPr lang="en-US" dirty="0" smtClean="0"/>
              <a:t>. Some, known as </a:t>
            </a:r>
            <a:r>
              <a:rPr lang="en-US" i="1" dirty="0" smtClean="0"/>
              <a:t>crusty </a:t>
            </a:r>
            <a:r>
              <a:rPr lang="en-US" i="1" dirty="0" err="1" smtClean="0"/>
              <a:t>vertisols</a:t>
            </a:r>
            <a:r>
              <a:rPr lang="en-US" dirty="0" smtClean="0"/>
              <a:t>, have a thin, hard crust when dry that can persist for 2 to 3 years before they have crumbled enough to permit seeding.</a:t>
            </a:r>
          </a:p>
          <a:p>
            <a:r>
              <a:rPr lang="en-US" dirty="0" smtClean="0"/>
              <a:t>In the USA soil taxonomy, </a:t>
            </a:r>
            <a:r>
              <a:rPr lang="en-US" dirty="0" err="1" smtClean="0"/>
              <a:t>vertisols</a:t>
            </a:r>
            <a:r>
              <a:rPr lang="en-US" dirty="0" smtClean="0"/>
              <a:t> are subdivided into:</a:t>
            </a:r>
          </a:p>
          <a:p>
            <a:r>
              <a:rPr lang="en-US" b="1" dirty="0" err="1" smtClean="0"/>
              <a:t>Aquerts</a:t>
            </a:r>
            <a:r>
              <a:rPr lang="en-US" dirty="0" smtClean="0"/>
              <a:t>: </a:t>
            </a:r>
            <a:r>
              <a:rPr lang="en-US" dirty="0" err="1" smtClean="0"/>
              <a:t>Vertisols</a:t>
            </a:r>
            <a:r>
              <a:rPr lang="en-US" dirty="0" smtClean="0"/>
              <a:t> which are subdued </a:t>
            </a:r>
            <a:r>
              <a:rPr lang="en-US" dirty="0" err="1" smtClean="0"/>
              <a:t>aquic</a:t>
            </a:r>
            <a:r>
              <a:rPr lang="en-US" dirty="0" smtClean="0"/>
              <a:t> conditions for some time in most years and show </a:t>
            </a:r>
            <a:r>
              <a:rPr lang="en-US" dirty="0" err="1" smtClean="0"/>
              <a:t>redoximorphic</a:t>
            </a:r>
            <a:r>
              <a:rPr lang="en-US" dirty="0" smtClean="0"/>
              <a:t> features are grouped as </a:t>
            </a:r>
            <a:r>
              <a:rPr lang="en-US" dirty="0" err="1" smtClean="0"/>
              <a:t>Aquerts</a:t>
            </a:r>
            <a:r>
              <a:rPr lang="en-US" dirty="0" smtClean="0"/>
              <a:t>. Because of the high clay content the permeability is slowed down and </a:t>
            </a:r>
            <a:r>
              <a:rPr lang="en-US" dirty="0" err="1" smtClean="0"/>
              <a:t>aquic</a:t>
            </a:r>
            <a:r>
              <a:rPr lang="en-US" dirty="0" smtClean="0"/>
              <a:t> conditions are likely to occur. In general, when precipitation exceeds </a:t>
            </a:r>
            <a:r>
              <a:rPr lang="en-US" dirty="0" err="1" smtClean="0"/>
              <a:t>evapotranspiration</a:t>
            </a:r>
            <a:r>
              <a:rPr lang="en-US" dirty="0" smtClean="0"/>
              <a:t> </a:t>
            </a:r>
            <a:r>
              <a:rPr lang="en-US" dirty="0" err="1" smtClean="0"/>
              <a:t>ponding</a:t>
            </a:r>
            <a:r>
              <a:rPr lang="en-US" dirty="0" smtClean="0"/>
              <a:t> may occur. Under wet soil moisture conditions iron and manganese is mobilized and reduced. The manganese may be partly responsible for the dark color of the soil profile. </a:t>
            </a:r>
          </a:p>
          <a:p>
            <a:r>
              <a:rPr lang="en-US" b="1" dirty="0" err="1" smtClean="0"/>
              <a:t>Cryerts</a:t>
            </a:r>
            <a:r>
              <a:rPr lang="en-US" dirty="0" smtClean="0"/>
              <a:t> (</a:t>
            </a:r>
            <a:r>
              <a:rPr lang="en-US" i="1" dirty="0" smtClean="0"/>
              <a:t>not classified as </a:t>
            </a:r>
            <a:r>
              <a:rPr lang="en-US" i="1" dirty="0" err="1" smtClean="0"/>
              <a:t>vertisols</a:t>
            </a:r>
            <a:r>
              <a:rPr lang="en-US" i="1" dirty="0" smtClean="0"/>
              <a:t> in the FAO classification</a:t>
            </a:r>
            <a:r>
              <a:rPr lang="en-US" dirty="0" smtClean="0"/>
              <a:t>): They have a </a:t>
            </a:r>
            <a:r>
              <a:rPr lang="en-US" dirty="0" err="1" smtClean="0"/>
              <a:t>cryic</a:t>
            </a:r>
            <a:r>
              <a:rPr lang="en-US" dirty="0" smtClean="0"/>
              <a:t> soil temperature regime. </a:t>
            </a:r>
            <a:r>
              <a:rPr lang="en-US" dirty="0" err="1" smtClean="0"/>
              <a:t>Cryerts</a:t>
            </a:r>
            <a:r>
              <a:rPr lang="en-US" dirty="0" smtClean="0"/>
              <a:t> are most extensive in the grassland and forest-grassland transitions zones of the Canadian Prairies and at similar latitudes in the Soviet Union. </a:t>
            </a:r>
          </a:p>
          <a:p>
            <a:r>
              <a:rPr lang="en-US" b="1" dirty="0" err="1" smtClean="0"/>
              <a:t>Xererts</a:t>
            </a:r>
            <a:r>
              <a:rPr lang="en-US" dirty="0" smtClean="0"/>
              <a:t>: They have a </a:t>
            </a:r>
            <a:r>
              <a:rPr lang="en-US" dirty="0" err="1" smtClean="0"/>
              <a:t>thermic</a:t>
            </a:r>
            <a:r>
              <a:rPr lang="en-US" dirty="0" smtClean="0"/>
              <a:t>, </a:t>
            </a:r>
            <a:r>
              <a:rPr lang="en-US" dirty="0" err="1" smtClean="0"/>
              <a:t>mesic</a:t>
            </a:r>
            <a:r>
              <a:rPr lang="en-US" dirty="0" smtClean="0"/>
              <a:t>, or frigid soil temperature regime. They show cracks that are open at least 60 consecutive days during the summer, but are closed at least 60 consecutive days during winter. </a:t>
            </a:r>
            <a:r>
              <a:rPr lang="en-US" dirty="0" err="1" smtClean="0"/>
              <a:t>Xererts</a:t>
            </a:r>
            <a:r>
              <a:rPr lang="en-US" dirty="0" smtClean="0"/>
              <a:t> are most extensive in the eastern Mediterranean and parts of California. </a:t>
            </a:r>
          </a:p>
          <a:p>
            <a:r>
              <a:rPr lang="en-US" b="1" dirty="0" err="1" smtClean="0"/>
              <a:t>Torrerts</a:t>
            </a:r>
            <a:r>
              <a:rPr lang="en-US" dirty="0" smtClean="0"/>
              <a:t>: They have cracks that are closed for less than 60 consecutive days when the soil temperature at 50 cm is above 8°C. These soils are not extensive in the U.S., and occur mostly in west Texas, New Mexico, Arizona, and South Dakota, but are the most extensive suborder of </a:t>
            </a:r>
            <a:r>
              <a:rPr lang="en-US" dirty="0" err="1" smtClean="0"/>
              <a:t>Vertisols</a:t>
            </a:r>
            <a:r>
              <a:rPr lang="en-US" dirty="0" smtClean="0"/>
              <a:t> in Australia. </a:t>
            </a:r>
          </a:p>
          <a:p>
            <a:r>
              <a:rPr lang="en-US" b="1" dirty="0" err="1" smtClean="0"/>
              <a:t>Usterts</a:t>
            </a:r>
            <a:r>
              <a:rPr lang="en-US" dirty="0" smtClean="0"/>
              <a:t>: They have cracks that are open for at least 90 cumulative days per year. Globally, this suborder is the most extensive of the </a:t>
            </a:r>
            <a:r>
              <a:rPr lang="en-US" dirty="0" err="1" smtClean="0"/>
              <a:t>Vertisols</a:t>
            </a:r>
            <a:r>
              <a:rPr lang="en-US" dirty="0" smtClean="0"/>
              <a:t> order, encompassing the </a:t>
            </a:r>
            <a:r>
              <a:rPr lang="en-US" dirty="0" err="1" smtClean="0"/>
              <a:t>Vertisols</a:t>
            </a:r>
            <a:r>
              <a:rPr lang="en-US" dirty="0" smtClean="0"/>
              <a:t> of the tropics and monsoonal climates in Australia, India, and Africa. In the U.S. the </a:t>
            </a:r>
            <a:r>
              <a:rPr lang="en-US" dirty="0" err="1" smtClean="0"/>
              <a:t>Usterts</a:t>
            </a:r>
            <a:r>
              <a:rPr lang="en-US" dirty="0" smtClean="0"/>
              <a:t> are common in Texas, Montana, Hawaii, and California. </a:t>
            </a:r>
          </a:p>
          <a:p>
            <a:r>
              <a:rPr lang="en-US" b="1" dirty="0" err="1" smtClean="0"/>
              <a:t>Uderts</a:t>
            </a:r>
            <a:r>
              <a:rPr lang="en-US" dirty="0" smtClean="0"/>
              <a:t>: They have cracks that are open less than 90 cumulative days per year and less than 60 consecutive days during the summer. In some areas, cracks open only in drought years. </a:t>
            </a:r>
            <a:r>
              <a:rPr lang="en-US" dirty="0" err="1" smtClean="0"/>
              <a:t>Uderts</a:t>
            </a:r>
            <a:r>
              <a:rPr lang="en-US" dirty="0" smtClean="0"/>
              <a:t> are of small extent globally, being most abundant in </a:t>
            </a:r>
            <a:r>
              <a:rPr lang="en-US" dirty="0" smtClean="0">
                <a:hlinkClick r:id="rId40" action="ppaction://hlinkfile" tooltip="Uruguay"/>
              </a:rPr>
              <a:t>Uruguay</a:t>
            </a:r>
            <a:r>
              <a:rPr lang="en-US" dirty="0" smtClean="0"/>
              <a:t> and eastern </a:t>
            </a:r>
            <a:r>
              <a:rPr lang="en-US" dirty="0" smtClean="0">
                <a:hlinkClick r:id="rId41" action="ppaction://hlinkfile" tooltip="Argentina"/>
              </a:rPr>
              <a:t>Argentina</a:t>
            </a:r>
            <a:r>
              <a:rPr lang="en-US" dirty="0" smtClean="0"/>
              <a:t>, but also found in parts of </a:t>
            </a:r>
            <a:r>
              <a:rPr lang="en-US" dirty="0" smtClean="0">
                <a:hlinkClick r:id="rId15" action="ppaction://hlinkfile" tooltip="Queensland"/>
              </a:rPr>
              <a:t>Queensland</a:t>
            </a:r>
            <a:r>
              <a:rPr lang="en-US" dirty="0" smtClean="0"/>
              <a:t> and the "Black Belt" of </a:t>
            </a:r>
            <a:r>
              <a:rPr lang="en-US" dirty="0" smtClean="0">
                <a:hlinkClick r:id="rId42" action="ppaction://hlinkfile" tooltip="Mississippi"/>
              </a:rPr>
              <a:t>Mississippi</a:t>
            </a:r>
            <a:r>
              <a:rPr lang="en-US" dirty="0" smtClean="0"/>
              <a:t> and </a:t>
            </a:r>
            <a:r>
              <a:rPr lang="en-US" dirty="0" smtClean="0">
                <a:hlinkClick r:id="rId43" action="ppaction://hlinkfile" tooltip="Alabama"/>
              </a:rPr>
              <a:t>Alabama</a:t>
            </a:r>
            <a:r>
              <a:rPr lang="en-US" dirty="0" smtClean="0"/>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Zonal</a:t>
            </a:r>
            <a:r>
              <a:rPr lang="tr-TR" dirty="0" smtClean="0"/>
              <a:t> Toprak </a:t>
            </a:r>
            <a:r>
              <a:rPr lang="tr-TR" dirty="0" err="1" smtClean="0"/>
              <a:t>Ordosu</a:t>
            </a:r>
            <a:endParaRPr lang="tr-TR" dirty="0"/>
          </a:p>
        </p:txBody>
      </p:sp>
      <p:sp>
        <p:nvSpPr>
          <p:cNvPr id="3" name="2 İçerik Yer Tutucusu"/>
          <p:cNvSpPr>
            <a:spLocks noGrp="1"/>
          </p:cNvSpPr>
          <p:nvPr>
            <p:ph idx="1"/>
          </p:nvPr>
        </p:nvSpPr>
        <p:spPr/>
        <p:txBody>
          <a:bodyPr/>
          <a:lstStyle/>
          <a:p>
            <a:r>
              <a:rPr lang="tr-TR" dirty="0" smtClean="0"/>
              <a:t>İklim</a:t>
            </a:r>
          </a:p>
          <a:p>
            <a:r>
              <a:rPr lang="tr-TR" dirty="0" smtClean="0"/>
              <a:t>Geniş yer kaplarlar</a:t>
            </a:r>
          </a:p>
          <a:p>
            <a:r>
              <a:rPr lang="tr-TR" dirty="0" smtClean="0"/>
              <a:t>Ana materyalin etkisi azdır</a:t>
            </a:r>
          </a:p>
          <a:p>
            <a:endParaRPr lang="tr-TR"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t>Zonal</a:t>
            </a:r>
            <a:r>
              <a:rPr lang="tr-TR" dirty="0" smtClean="0"/>
              <a:t> Toprak </a:t>
            </a:r>
            <a:r>
              <a:rPr lang="tr-TR" dirty="0" err="1" smtClean="0"/>
              <a:t>Ordosu</a:t>
            </a:r>
            <a:endParaRPr lang="tr-TR" dirty="0"/>
          </a:p>
        </p:txBody>
      </p:sp>
      <p:sp>
        <p:nvSpPr>
          <p:cNvPr id="3" name="2 İçerik Yer Tutucusu"/>
          <p:cNvSpPr>
            <a:spLocks noGrp="1"/>
          </p:cNvSpPr>
          <p:nvPr>
            <p:ph idx="1"/>
          </p:nvPr>
        </p:nvSpPr>
        <p:spPr>
          <a:xfrm>
            <a:off x="428596" y="1357298"/>
            <a:ext cx="8472518" cy="4857783"/>
          </a:xfrm>
        </p:spPr>
        <p:txBody>
          <a:bodyPr>
            <a:normAutofit fontScale="77500" lnSpcReduction="20000"/>
          </a:bodyPr>
          <a:lstStyle/>
          <a:p>
            <a:r>
              <a:rPr lang="tr-TR" dirty="0" smtClean="0"/>
              <a:t>1. Soğuk Bölge Toprakları</a:t>
            </a:r>
          </a:p>
          <a:p>
            <a:pPr lvl="1"/>
            <a:r>
              <a:rPr lang="tr-TR" dirty="0" smtClean="0"/>
              <a:t>Tundra toprakları</a:t>
            </a:r>
          </a:p>
          <a:p>
            <a:r>
              <a:rPr lang="tr-TR" dirty="0" smtClean="0"/>
              <a:t>2. Soğuk ve Yağışlı Bölge Toprakları</a:t>
            </a:r>
          </a:p>
          <a:p>
            <a:pPr lvl="1"/>
            <a:r>
              <a:rPr lang="tr-TR" dirty="0" err="1" smtClean="0"/>
              <a:t>Podzollaşma</a:t>
            </a:r>
            <a:endParaRPr lang="tr-TR" dirty="0" smtClean="0"/>
          </a:p>
          <a:p>
            <a:r>
              <a:rPr lang="tr-TR" dirty="0" smtClean="0"/>
              <a:t>3.</a:t>
            </a:r>
            <a:r>
              <a:rPr lang="tr-TR" dirty="0" err="1" smtClean="0"/>
              <a:t>Podzol</a:t>
            </a:r>
            <a:r>
              <a:rPr lang="tr-TR" dirty="0" smtClean="0"/>
              <a:t> ve </a:t>
            </a:r>
            <a:r>
              <a:rPr lang="tr-TR" dirty="0" err="1" smtClean="0"/>
              <a:t>Podzolik</a:t>
            </a:r>
            <a:r>
              <a:rPr lang="tr-TR" dirty="0" smtClean="0"/>
              <a:t> Topraklar</a:t>
            </a:r>
          </a:p>
          <a:p>
            <a:r>
              <a:rPr lang="tr-TR" dirty="0" smtClean="0"/>
              <a:t>4. Sıcak ve Yağışlı Bölge toprakları</a:t>
            </a:r>
          </a:p>
          <a:p>
            <a:pPr lvl="1"/>
            <a:r>
              <a:rPr lang="tr-TR" dirty="0" err="1" smtClean="0"/>
              <a:t>Latasoller</a:t>
            </a:r>
            <a:endParaRPr lang="tr-TR" dirty="0" smtClean="0"/>
          </a:p>
          <a:p>
            <a:r>
              <a:rPr lang="tr-TR" dirty="0" smtClean="0"/>
              <a:t>5.Ilıman yarı kurak Bölge Toprakları</a:t>
            </a:r>
          </a:p>
          <a:p>
            <a:pPr lvl="1"/>
            <a:r>
              <a:rPr lang="tr-TR" dirty="0" smtClean="0"/>
              <a:t>Kireçli topraklar, </a:t>
            </a:r>
            <a:r>
              <a:rPr lang="tr-TR" dirty="0" err="1" smtClean="0"/>
              <a:t>Çernozyemler</a:t>
            </a:r>
            <a:r>
              <a:rPr lang="tr-TR" dirty="0" smtClean="0"/>
              <a:t>, Kireçsiz Kahverengi topraklar, </a:t>
            </a:r>
            <a:r>
              <a:rPr lang="tr-TR" dirty="0" err="1" smtClean="0"/>
              <a:t>Kestanrenkli</a:t>
            </a:r>
            <a:r>
              <a:rPr lang="tr-TR" dirty="0" smtClean="0"/>
              <a:t> ve </a:t>
            </a:r>
            <a:r>
              <a:rPr lang="tr-TR" dirty="0" err="1" smtClean="0"/>
              <a:t>Kahverenkli</a:t>
            </a:r>
            <a:r>
              <a:rPr lang="tr-TR" dirty="0" smtClean="0"/>
              <a:t> topraklar, Akdeniz Kırmızı toprakları</a:t>
            </a:r>
          </a:p>
          <a:p>
            <a:r>
              <a:rPr lang="tr-TR" dirty="0" smtClean="0"/>
              <a:t>6. Sıcak Kuru Bölge Toprakları</a:t>
            </a:r>
          </a:p>
          <a:p>
            <a:pPr lvl="1"/>
            <a:r>
              <a:rPr lang="tr-TR" dirty="0" smtClean="0"/>
              <a:t>Çöl Toprakları (Gri çöl, tipik çöl, Kırmızı çöl)</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Podzollaşma</a:t>
            </a:r>
            <a:endParaRPr lang="tr-TR" dirty="0"/>
          </a:p>
        </p:txBody>
      </p:sp>
      <p:sp>
        <p:nvSpPr>
          <p:cNvPr id="3" name="2 İçerik Yer Tutucusu"/>
          <p:cNvSpPr>
            <a:spLocks noGrp="1"/>
          </p:cNvSpPr>
          <p:nvPr>
            <p:ph idx="1"/>
          </p:nvPr>
        </p:nvSpPr>
        <p:spPr/>
        <p:txBody>
          <a:bodyPr/>
          <a:lstStyle/>
          <a:p>
            <a:r>
              <a:rPr lang="tr-TR" dirty="0" err="1" smtClean="0"/>
              <a:t>Podzol</a:t>
            </a:r>
            <a:r>
              <a:rPr lang="tr-TR" dirty="0" smtClean="0"/>
              <a:t>= Kül altı</a:t>
            </a:r>
          </a:p>
          <a:p>
            <a:endParaRPr lang="tr-TR" dirty="0" smtClean="0"/>
          </a:p>
          <a:p>
            <a:r>
              <a:rPr lang="tr-TR" dirty="0" smtClean="0"/>
              <a:t>Sıcaklık</a:t>
            </a:r>
          </a:p>
          <a:p>
            <a:r>
              <a:rPr lang="tr-TR" dirty="0" smtClean="0"/>
              <a:t> Yağış ve </a:t>
            </a:r>
          </a:p>
          <a:p>
            <a:r>
              <a:rPr lang="tr-TR" dirty="0" smtClean="0"/>
              <a:t>Bitki örtüsü</a:t>
            </a:r>
            <a:endParaRPr lang="tr-TR" dirty="0"/>
          </a:p>
        </p:txBody>
      </p:sp>
      <p:pic>
        <p:nvPicPr>
          <p:cNvPr id="1026" name="Picture 2" descr="http://media-2.web.britannica.com/eb-media/82/24282-004-04E7D202.jpg"/>
          <p:cNvPicPr>
            <a:picLocks noChangeAspect="1" noChangeArrowheads="1"/>
          </p:cNvPicPr>
          <p:nvPr/>
        </p:nvPicPr>
        <p:blipFill>
          <a:blip r:embed="rId2" cstate="print"/>
          <a:srcRect/>
          <a:stretch>
            <a:fillRect/>
          </a:stretch>
        </p:blipFill>
        <p:spPr bwMode="auto">
          <a:xfrm>
            <a:off x="3286116" y="2357430"/>
            <a:ext cx="1981200" cy="3333750"/>
          </a:xfrm>
          <a:prstGeom prst="rect">
            <a:avLst/>
          </a:prstGeom>
          <a:noFill/>
        </p:spPr>
      </p:pic>
      <p:pic>
        <p:nvPicPr>
          <p:cNvPr id="1028" name="Picture 4" descr="http://images.encarta.msn.com/xrefmedia/zencmed/targets/illus/ilt/T311958A.gif"/>
          <p:cNvPicPr>
            <a:picLocks noChangeAspect="1" noChangeArrowheads="1"/>
          </p:cNvPicPr>
          <p:nvPr/>
        </p:nvPicPr>
        <p:blipFill>
          <a:blip r:embed="rId3" cstate="print"/>
          <a:srcRect/>
          <a:stretch>
            <a:fillRect/>
          </a:stretch>
        </p:blipFill>
        <p:spPr bwMode="auto">
          <a:xfrm>
            <a:off x="5500694" y="1142984"/>
            <a:ext cx="3286148" cy="557042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Latasol</a:t>
            </a:r>
            <a:r>
              <a:rPr lang="tr-TR" dirty="0" smtClean="0"/>
              <a:t> Oluşumu</a:t>
            </a:r>
            <a:endParaRPr lang="tr-TR" dirty="0"/>
          </a:p>
        </p:txBody>
      </p:sp>
      <p:sp>
        <p:nvSpPr>
          <p:cNvPr id="3" name="2 İçerik Yer Tutucusu"/>
          <p:cNvSpPr>
            <a:spLocks noGrp="1"/>
          </p:cNvSpPr>
          <p:nvPr>
            <p:ph idx="1"/>
          </p:nvPr>
        </p:nvSpPr>
        <p:spPr/>
        <p:txBody>
          <a:bodyPr/>
          <a:lstStyle/>
          <a:p>
            <a:r>
              <a:rPr lang="tr-TR" dirty="0" smtClean="0"/>
              <a:t>Bol yağış</a:t>
            </a:r>
          </a:p>
          <a:p>
            <a:r>
              <a:rPr lang="tr-TR" dirty="0" smtClean="0"/>
              <a:t>Yüksek sıcaklık </a:t>
            </a:r>
          </a:p>
          <a:p>
            <a:endParaRPr lang="tr-TR" dirty="0" smtClean="0"/>
          </a:p>
          <a:p>
            <a:r>
              <a:rPr lang="tr-TR" dirty="0" err="1" smtClean="0"/>
              <a:t>Ca</a:t>
            </a:r>
            <a:r>
              <a:rPr lang="tr-TR" dirty="0" smtClean="0"/>
              <a:t>, Mg, K, </a:t>
            </a:r>
            <a:r>
              <a:rPr lang="tr-TR" dirty="0" err="1" smtClean="0"/>
              <a:t>Na</a:t>
            </a:r>
            <a:r>
              <a:rPr lang="tr-TR" dirty="0" smtClean="0"/>
              <a:t> yıkanması ( H ile yer değiştirme)</a:t>
            </a:r>
          </a:p>
          <a:p>
            <a:r>
              <a:rPr lang="tr-TR" dirty="0" err="1" smtClean="0"/>
              <a:t>pH</a:t>
            </a:r>
            <a:r>
              <a:rPr lang="tr-TR" dirty="0" smtClean="0"/>
              <a:t>=7</a:t>
            </a:r>
          </a:p>
          <a:p>
            <a:r>
              <a:rPr lang="tr-TR" dirty="0" smtClean="0"/>
              <a:t>SiO</a:t>
            </a:r>
            <a:r>
              <a:rPr lang="tr-TR" baseline="-25000" dirty="0" smtClean="0"/>
              <a:t>2</a:t>
            </a:r>
            <a:r>
              <a:rPr lang="tr-TR" dirty="0" smtClean="0"/>
              <a:t> çözünerek yıkanması, </a:t>
            </a:r>
            <a:r>
              <a:rPr lang="tr-TR" dirty="0" err="1" smtClean="0"/>
              <a:t>Fe</a:t>
            </a:r>
            <a:r>
              <a:rPr lang="tr-TR" dirty="0" smtClean="0"/>
              <a:t>, Al ve </a:t>
            </a:r>
            <a:r>
              <a:rPr lang="tr-TR" dirty="0" err="1" smtClean="0"/>
              <a:t>Mn</a:t>
            </a:r>
            <a:r>
              <a:rPr lang="tr-TR" dirty="0" smtClean="0"/>
              <a:t> </a:t>
            </a:r>
            <a:r>
              <a:rPr lang="tr-TR" dirty="0" err="1" smtClean="0"/>
              <a:t>konsatrasyonunun</a:t>
            </a:r>
            <a:r>
              <a:rPr lang="tr-TR" dirty="0" smtClean="0"/>
              <a:t> </a:t>
            </a:r>
            <a:r>
              <a:rPr lang="tr-TR" dirty="0" err="1" smtClean="0"/>
              <a:t>altması</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Kireçleşme</a:t>
            </a:r>
            <a:endParaRPr lang="tr-TR" dirty="0"/>
          </a:p>
        </p:txBody>
      </p:sp>
      <p:sp>
        <p:nvSpPr>
          <p:cNvPr id="3" name="2 İçerik Yer Tutucusu"/>
          <p:cNvSpPr>
            <a:spLocks noGrp="1"/>
          </p:cNvSpPr>
          <p:nvPr>
            <p:ph idx="1"/>
          </p:nvPr>
        </p:nvSpPr>
        <p:spPr/>
        <p:txBody>
          <a:bodyPr/>
          <a:lstStyle/>
          <a:p>
            <a:r>
              <a:rPr lang="tr-TR" dirty="0" smtClean="0"/>
              <a:t>Kalsiyum birikmesi</a:t>
            </a:r>
          </a:p>
          <a:p>
            <a:r>
              <a:rPr lang="tr-TR" dirty="0" smtClean="0"/>
              <a:t>Yetersiz yağış ve sonuçta </a:t>
            </a:r>
            <a:r>
              <a:rPr lang="tr-TR" dirty="0" err="1" smtClean="0"/>
              <a:t>Ca</a:t>
            </a:r>
            <a:r>
              <a:rPr lang="tr-TR" dirty="0" smtClean="0"/>
              <a:t> ve diğer katyonların profilin alt kısımlarında birikmesi</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İNTERZONAL TOPRAKLAR ORDOSU</a:t>
            </a:r>
            <a:endParaRPr lang="tr-TR" dirty="0"/>
          </a:p>
        </p:txBody>
      </p:sp>
      <p:sp>
        <p:nvSpPr>
          <p:cNvPr id="3" name="2 İçerik Yer Tutucusu"/>
          <p:cNvSpPr>
            <a:spLocks noGrp="1"/>
          </p:cNvSpPr>
          <p:nvPr>
            <p:ph idx="1"/>
          </p:nvPr>
        </p:nvSpPr>
        <p:spPr>
          <a:xfrm>
            <a:off x="214282" y="1500174"/>
            <a:ext cx="8786874" cy="4625989"/>
          </a:xfrm>
        </p:spPr>
        <p:txBody>
          <a:bodyPr>
            <a:normAutofit lnSpcReduction="10000"/>
          </a:bodyPr>
          <a:lstStyle/>
          <a:p>
            <a:r>
              <a:rPr lang="tr-TR" dirty="0" err="1" smtClean="0"/>
              <a:t>Hidromorfik</a:t>
            </a:r>
            <a:r>
              <a:rPr lang="tr-TR" dirty="0" smtClean="0"/>
              <a:t> topraklar</a:t>
            </a:r>
          </a:p>
          <a:p>
            <a:r>
              <a:rPr lang="tr-TR" dirty="0" err="1" smtClean="0"/>
              <a:t>Halomorfik</a:t>
            </a:r>
            <a:r>
              <a:rPr lang="tr-TR" dirty="0" smtClean="0"/>
              <a:t> topraklar</a:t>
            </a:r>
          </a:p>
          <a:p>
            <a:pPr lvl="1"/>
            <a:r>
              <a:rPr lang="tr-TR" dirty="0" smtClean="0"/>
              <a:t>Tuzlu topraklar ( EC&gt; 4 </a:t>
            </a:r>
            <a:r>
              <a:rPr lang="tr-TR" dirty="0" err="1" smtClean="0"/>
              <a:t>dS</a:t>
            </a:r>
            <a:r>
              <a:rPr lang="tr-TR" dirty="0" smtClean="0"/>
              <a:t> m</a:t>
            </a:r>
            <a:r>
              <a:rPr lang="tr-TR" baseline="30000" dirty="0" smtClean="0"/>
              <a:t>-1</a:t>
            </a:r>
            <a:r>
              <a:rPr lang="tr-TR" dirty="0" smtClean="0"/>
              <a:t> , %</a:t>
            </a:r>
            <a:r>
              <a:rPr lang="tr-TR" dirty="0" err="1" smtClean="0"/>
              <a:t>Na</a:t>
            </a:r>
            <a:r>
              <a:rPr lang="tr-TR" dirty="0" smtClean="0"/>
              <a:t> &lt; 15, </a:t>
            </a:r>
            <a:r>
              <a:rPr lang="tr-TR" dirty="0" err="1" smtClean="0"/>
              <a:t>pH</a:t>
            </a:r>
            <a:r>
              <a:rPr lang="tr-TR" dirty="0" smtClean="0"/>
              <a:t>&lt;8,5)</a:t>
            </a:r>
          </a:p>
          <a:p>
            <a:pPr lvl="1"/>
            <a:r>
              <a:rPr lang="tr-TR" dirty="0" smtClean="0"/>
              <a:t>Tuzlu alkali topraklar (EC&gt; 4 </a:t>
            </a:r>
            <a:r>
              <a:rPr lang="tr-TR" dirty="0" err="1" smtClean="0"/>
              <a:t>dS</a:t>
            </a:r>
            <a:r>
              <a:rPr lang="tr-TR" dirty="0" smtClean="0"/>
              <a:t> m</a:t>
            </a:r>
            <a:r>
              <a:rPr lang="tr-TR" baseline="30000" dirty="0" smtClean="0"/>
              <a:t>-1</a:t>
            </a:r>
            <a:r>
              <a:rPr lang="tr-TR" dirty="0" smtClean="0"/>
              <a:t>, %</a:t>
            </a:r>
            <a:r>
              <a:rPr lang="tr-TR" dirty="0" err="1" smtClean="0"/>
              <a:t>Na</a:t>
            </a:r>
            <a:r>
              <a:rPr lang="tr-TR" dirty="0" smtClean="0"/>
              <a:t> &gt; 15, </a:t>
            </a:r>
            <a:r>
              <a:rPr lang="tr-TR" dirty="0" err="1" smtClean="0"/>
              <a:t>pH</a:t>
            </a:r>
            <a:r>
              <a:rPr lang="tr-TR" dirty="0" smtClean="0"/>
              <a:t> ≈8,5)</a:t>
            </a:r>
          </a:p>
          <a:p>
            <a:pPr lvl="1"/>
            <a:r>
              <a:rPr lang="tr-TR" dirty="0" smtClean="0"/>
              <a:t>Alkali topraklar (EC&lt; 4 </a:t>
            </a:r>
            <a:r>
              <a:rPr lang="tr-TR" dirty="0" err="1" smtClean="0"/>
              <a:t>dS</a:t>
            </a:r>
            <a:r>
              <a:rPr lang="tr-TR" dirty="0" smtClean="0"/>
              <a:t> m</a:t>
            </a:r>
            <a:r>
              <a:rPr lang="tr-TR" baseline="30000" dirty="0" smtClean="0"/>
              <a:t>-1 </a:t>
            </a:r>
            <a:r>
              <a:rPr lang="tr-TR" dirty="0" smtClean="0"/>
              <a:t>, %</a:t>
            </a:r>
            <a:r>
              <a:rPr lang="tr-TR" dirty="0" err="1" smtClean="0"/>
              <a:t>Na</a:t>
            </a:r>
            <a:r>
              <a:rPr lang="tr-TR" dirty="0" smtClean="0"/>
              <a:t> &gt; 15, </a:t>
            </a:r>
            <a:r>
              <a:rPr lang="tr-TR" dirty="0" err="1" smtClean="0"/>
              <a:t>pH</a:t>
            </a:r>
            <a:r>
              <a:rPr lang="tr-TR" dirty="0" smtClean="0"/>
              <a:t>&gt;8,5</a:t>
            </a:r>
          </a:p>
          <a:p>
            <a:r>
              <a:rPr lang="tr-TR" dirty="0" err="1" smtClean="0"/>
              <a:t>Kalsimorfik</a:t>
            </a:r>
            <a:r>
              <a:rPr lang="tr-TR" dirty="0" smtClean="0"/>
              <a:t> topraklar ( Kireç </a:t>
            </a:r>
          </a:p>
          <a:p>
            <a:pPr>
              <a:buNone/>
            </a:pPr>
            <a:r>
              <a:rPr lang="tr-TR" dirty="0" smtClean="0"/>
              <a:t>etkisinde kalmış)</a:t>
            </a:r>
          </a:p>
          <a:p>
            <a:pPr lvl="1"/>
            <a:r>
              <a:rPr lang="tr-TR" dirty="0" smtClean="0"/>
              <a:t>Kahverengi orman toprakları</a:t>
            </a:r>
          </a:p>
          <a:p>
            <a:pPr lvl="1"/>
            <a:r>
              <a:rPr lang="tr-TR" dirty="0" err="1" smtClean="0"/>
              <a:t>Vertisoller</a:t>
            </a:r>
            <a:endParaRPr lang="tr-TR" dirty="0"/>
          </a:p>
        </p:txBody>
      </p:sp>
      <p:pic>
        <p:nvPicPr>
          <p:cNvPr id="8196" name="Picture 4" descr="http://waterquality.montana.edu/docs/methane/images/soil_surface_salt_accumulation.jpg"/>
          <p:cNvPicPr>
            <a:picLocks noChangeAspect="1" noChangeArrowheads="1"/>
          </p:cNvPicPr>
          <p:nvPr/>
        </p:nvPicPr>
        <p:blipFill>
          <a:blip r:embed="rId2" cstate="print"/>
          <a:srcRect/>
          <a:stretch>
            <a:fillRect/>
          </a:stretch>
        </p:blipFill>
        <p:spPr bwMode="auto">
          <a:xfrm>
            <a:off x="5786446" y="4143380"/>
            <a:ext cx="3079740" cy="2311406"/>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TotalTime>
  <Words>3963</Words>
  <Application>Microsoft Office PowerPoint</Application>
  <PresentationFormat>Ekran Gösterisi (4:3)</PresentationFormat>
  <Paragraphs>356</Paragraphs>
  <Slides>36</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36</vt:i4>
      </vt:variant>
    </vt:vector>
  </HeadingPairs>
  <TitlesOfParts>
    <vt:vector size="40" baseType="lpstr">
      <vt:lpstr>Arial</vt:lpstr>
      <vt:lpstr>Calibri</vt:lpstr>
      <vt:lpstr>Times New Roman</vt:lpstr>
      <vt:lpstr>Ofis Teması</vt:lpstr>
      <vt:lpstr>Toprakların Sınıflandırılması</vt:lpstr>
      <vt:lpstr>Dokuchaev</vt:lpstr>
      <vt:lpstr>Eski Amerikan Toprak sınıflandırma Sistemi</vt:lpstr>
      <vt:lpstr>Zonal Toprak Ordosu</vt:lpstr>
      <vt:lpstr>Zonal Toprak Ordosu</vt:lpstr>
      <vt:lpstr>Podzollaşma</vt:lpstr>
      <vt:lpstr>Latasol Oluşumu</vt:lpstr>
      <vt:lpstr>Kireçleşme</vt:lpstr>
      <vt:lpstr>İNTERZONAL TOPRAKLAR ORDOSU</vt:lpstr>
      <vt:lpstr>Vertisoller</vt:lpstr>
      <vt:lpstr>AZONAL TOPRAKLAR ORDOSU</vt:lpstr>
      <vt:lpstr>YENİ AMERİKAN TOPRAK SINIFLANDIRMA SİSİTEMİ Toprak Taksonomisi</vt:lpstr>
      <vt:lpstr>ORDOLAR</vt:lpstr>
      <vt:lpstr>ALFISOLLER</vt:lpstr>
      <vt:lpstr>ANDISOLLER</vt:lpstr>
      <vt:lpstr>ARIDISOLLER</vt:lpstr>
      <vt:lpstr>ENTISOLLER</vt:lpstr>
      <vt:lpstr>GELISOLLER</vt:lpstr>
      <vt:lpstr>HISTOSOLLER</vt:lpstr>
      <vt:lpstr>INCEPTISOLLER</vt:lpstr>
      <vt:lpstr>MOLLISOLLER</vt:lpstr>
      <vt:lpstr>OXISOLLER</vt:lpstr>
      <vt:lpstr>SPODOSOLS (PODSOL)</vt:lpstr>
      <vt:lpstr>ULTISOLS</vt:lpstr>
      <vt:lpstr>VERTISOLLER</vt:lpstr>
      <vt:lpstr>PowerPoint Sunusu</vt:lpstr>
      <vt:lpstr>FAO Toprak Sınıflama Sistemi World Reference Base for Soil Resources</vt:lpstr>
      <vt:lpstr>FAO Alt Ordolar</vt:lpstr>
      <vt:lpstr>FAO Toprak Sınıflama Sistemi</vt:lpstr>
      <vt:lpstr>FAO Toprak Sınıflama Sistemi</vt:lpstr>
      <vt:lpstr>PowerPoint Sunusu</vt:lpstr>
      <vt:lpstr>Aridisoller</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Toprakların Sınıflandırılması</dc:title>
  <dc:creator>kullanici415</dc:creator>
  <cp:lastModifiedBy>Hasan Sabri Öztürk</cp:lastModifiedBy>
  <cp:revision>97</cp:revision>
  <dcterms:created xsi:type="dcterms:W3CDTF">2009-03-16T12:31:59Z</dcterms:created>
  <dcterms:modified xsi:type="dcterms:W3CDTF">2017-03-20T09:58:35Z</dcterms:modified>
</cp:coreProperties>
</file>