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9" r:id="rId3"/>
    <p:sldId id="463" r:id="rId4"/>
    <p:sldId id="464" r:id="rId5"/>
    <p:sldId id="465" r:id="rId6"/>
    <p:sldId id="480" r:id="rId7"/>
    <p:sldId id="466" r:id="rId8"/>
    <p:sldId id="467" r:id="rId9"/>
    <p:sldId id="468" r:id="rId10"/>
    <p:sldId id="469" r:id="rId11"/>
    <p:sldId id="471" r:id="rId12"/>
    <p:sldId id="470" r:id="rId13"/>
    <p:sldId id="472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Tamil Dili Örnekleri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1596207" y="1751014"/>
            <a:ext cx="17281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dirty="0" smtClean="0">
                <a:latin typeface="Book Antiqua" panose="02040602050305030304" pitchFamily="18" charset="0"/>
              </a:rPr>
              <a:t>Hafif Seslem</a:t>
            </a:r>
          </a:p>
        </p:txBody>
      </p:sp>
      <p:grpSp>
        <p:nvGrpSpPr>
          <p:cNvPr id="37" name="Grup 36"/>
          <p:cNvGrpSpPr/>
          <p:nvPr/>
        </p:nvGrpSpPr>
        <p:grpSpPr>
          <a:xfrm>
            <a:off x="347557" y="2141467"/>
            <a:ext cx="3633181" cy="2586469"/>
            <a:chOff x="747985" y="2492896"/>
            <a:chExt cx="2945813" cy="2195465"/>
          </a:xfrm>
        </p:grpSpPr>
        <p:grpSp>
          <p:nvGrpSpPr>
            <p:cNvPr id="40" name="Grup 39"/>
            <p:cNvGrpSpPr/>
            <p:nvPr/>
          </p:nvGrpSpPr>
          <p:grpSpPr>
            <a:xfrm>
              <a:off x="1311515" y="2492896"/>
              <a:ext cx="1045579" cy="2165288"/>
              <a:chOff x="5865798" y="3208366"/>
              <a:chExt cx="468053" cy="1828931"/>
            </a:xfrm>
          </p:grpSpPr>
          <p:cxnSp>
            <p:nvCxnSpPr>
              <p:cNvPr id="70" name="Düz Bağlayıcı 69"/>
              <p:cNvCxnSpPr/>
              <p:nvPr/>
            </p:nvCxnSpPr>
            <p:spPr>
              <a:xfrm>
                <a:off x="6099825" y="3572199"/>
                <a:ext cx="0" cy="4428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Grup 70"/>
              <p:cNvGrpSpPr/>
              <p:nvPr/>
            </p:nvGrpSpPr>
            <p:grpSpPr>
              <a:xfrm>
                <a:off x="5865798" y="3208366"/>
                <a:ext cx="468053" cy="1828931"/>
                <a:chOff x="5865798" y="3208366"/>
                <a:chExt cx="468053" cy="1828931"/>
              </a:xfrm>
            </p:grpSpPr>
            <p:sp>
              <p:nvSpPr>
                <p:cNvPr id="72" name="Metin kutusu 71"/>
                <p:cNvSpPr txBox="1"/>
                <p:nvPr/>
              </p:nvSpPr>
              <p:spPr>
                <a:xfrm>
                  <a:off x="5865798" y="4026550"/>
                  <a:ext cx="459656" cy="3361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dirty="0"/>
                    <a:t>µ</a:t>
                  </a:r>
                  <a:endParaRPr lang="en-US" dirty="0"/>
                </a:p>
              </p:txBody>
            </p:sp>
            <p:sp>
              <p:nvSpPr>
                <p:cNvPr id="73" name="Metin kutusu 72"/>
                <p:cNvSpPr txBox="1"/>
                <p:nvPr/>
              </p:nvSpPr>
              <p:spPr>
                <a:xfrm>
                  <a:off x="5865799" y="3208366"/>
                  <a:ext cx="46805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2400" dirty="0" smtClean="0"/>
                    <a:t>σ</a:t>
                  </a:r>
                  <a:endParaRPr lang="en-US" sz="2400" dirty="0"/>
                </a:p>
              </p:txBody>
            </p:sp>
            <p:cxnSp>
              <p:nvCxnSpPr>
                <p:cNvPr id="74" name="Düz Bağlayıcı 73"/>
                <p:cNvCxnSpPr/>
                <p:nvPr/>
              </p:nvCxnSpPr>
              <p:spPr>
                <a:xfrm>
                  <a:off x="6095627" y="4353481"/>
                  <a:ext cx="0" cy="43183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Dikdörtgen 74"/>
                <p:cNvSpPr/>
                <p:nvPr/>
              </p:nvSpPr>
              <p:spPr>
                <a:xfrm>
                  <a:off x="5943207" y="4763851"/>
                  <a:ext cx="199127" cy="27344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tr-TR" b="1" dirty="0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    a</a:t>
                  </a:r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cxnSp>
          <p:nvCxnSpPr>
            <p:cNvPr id="41" name="Düz Bağlayıcı 40"/>
            <p:cNvCxnSpPr/>
            <p:nvPr/>
          </p:nvCxnSpPr>
          <p:spPr>
            <a:xfrm flipH="1">
              <a:off x="1025847" y="2904817"/>
              <a:ext cx="813610" cy="149289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kdörtgen 41"/>
            <p:cNvSpPr/>
            <p:nvPr/>
          </p:nvSpPr>
          <p:spPr>
            <a:xfrm>
              <a:off x="747985" y="4320096"/>
              <a:ext cx="466316" cy="3237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r-TR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    p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grpSp>
          <p:nvGrpSpPr>
            <p:cNvPr id="43" name="Grup 42"/>
            <p:cNvGrpSpPr/>
            <p:nvPr/>
          </p:nvGrpSpPr>
          <p:grpSpPr>
            <a:xfrm>
              <a:off x="2117315" y="2519630"/>
              <a:ext cx="1576483" cy="2168731"/>
              <a:chOff x="5178584" y="3208366"/>
              <a:chExt cx="705713" cy="1831840"/>
            </a:xfrm>
          </p:grpSpPr>
          <p:cxnSp>
            <p:nvCxnSpPr>
              <p:cNvPr id="45" name="Düz Bağlayıcı 44"/>
              <p:cNvCxnSpPr>
                <a:endCxn id="65" idx="0"/>
              </p:cNvCxnSpPr>
              <p:nvPr/>
            </p:nvCxnSpPr>
            <p:spPr>
              <a:xfrm flipH="1">
                <a:off x="5306415" y="3562984"/>
                <a:ext cx="343855" cy="120019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 45"/>
              <p:cNvGrpSpPr/>
              <p:nvPr/>
            </p:nvGrpSpPr>
            <p:grpSpPr>
              <a:xfrm>
                <a:off x="5178584" y="3208366"/>
                <a:ext cx="705713" cy="1831840"/>
                <a:chOff x="5178584" y="3208366"/>
                <a:chExt cx="705713" cy="1831840"/>
              </a:xfrm>
            </p:grpSpPr>
            <p:cxnSp>
              <p:nvCxnSpPr>
                <p:cNvPr id="47" name="Düz Bağlayıcı 46"/>
                <p:cNvCxnSpPr/>
                <p:nvPr/>
              </p:nvCxnSpPr>
              <p:spPr>
                <a:xfrm>
                  <a:off x="5650271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9" name="Grup 48"/>
                <p:cNvGrpSpPr/>
                <p:nvPr/>
              </p:nvGrpSpPr>
              <p:grpSpPr>
                <a:xfrm>
                  <a:off x="5178584" y="3208366"/>
                  <a:ext cx="705713" cy="1831840"/>
                  <a:chOff x="5178584" y="3208366"/>
                  <a:chExt cx="705713" cy="1831840"/>
                </a:xfrm>
              </p:grpSpPr>
              <p:sp>
                <p:nvSpPr>
                  <p:cNvPr id="51" name="Metin kutusu 50"/>
                  <p:cNvSpPr txBox="1"/>
                  <p:nvPr/>
                </p:nvSpPr>
                <p:spPr>
                  <a:xfrm>
                    <a:off x="5551907" y="3995928"/>
                    <a:ext cx="225631" cy="3080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dirty="0"/>
                      <a:t>µ</a:t>
                    </a:r>
                    <a:endParaRPr lang="en-US" sz="1600" dirty="0"/>
                  </a:p>
                </p:txBody>
              </p:sp>
              <p:sp>
                <p:nvSpPr>
                  <p:cNvPr id="65" name="Metin kutusu 64"/>
                  <p:cNvSpPr txBox="1"/>
                  <p:nvPr/>
                </p:nvSpPr>
                <p:spPr>
                  <a:xfrm>
                    <a:off x="5178584" y="4763179"/>
                    <a:ext cx="255661" cy="27702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</a:rPr>
                      <a:t>t</a:t>
                    </a:r>
                    <a:endParaRPr lang="en-US" sz="12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67" name="Metin kutusu 66"/>
                  <p:cNvSpPr txBox="1"/>
                  <p:nvPr/>
                </p:nvSpPr>
                <p:spPr>
                  <a:xfrm>
                    <a:off x="5416245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68" name="Düz Bağlayıcı 67"/>
                  <p:cNvCxnSpPr/>
                  <p:nvPr/>
                </p:nvCxnSpPr>
                <p:spPr>
                  <a:xfrm>
                    <a:off x="5646073" y="430442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" name="Dikdörtgen 68"/>
                  <p:cNvSpPr/>
                  <p:nvPr/>
                </p:nvSpPr>
                <p:spPr>
                  <a:xfrm>
                    <a:off x="5550971" y="4697204"/>
                    <a:ext cx="155838" cy="27344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a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76" name="Rectangle 5"/>
          <p:cNvSpPr>
            <a:spLocks noChangeArrowheads="1"/>
          </p:cNvSpPr>
          <p:nvPr/>
        </p:nvSpPr>
        <p:spPr bwMode="auto">
          <a:xfrm>
            <a:off x="5960068" y="1735409"/>
            <a:ext cx="17281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dirty="0" smtClean="0">
                <a:latin typeface="Book Antiqua" panose="02040602050305030304" pitchFamily="18" charset="0"/>
              </a:rPr>
              <a:t>Ağır Seslem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4572000" y="2106300"/>
            <a:ext cx="3816424" cy="2621636"/>
            <a:chOff x="4355976" y="1815123"/>
            <a:chExt cx="3168349" cy="2266285"/>
          </a:xfrm>
        </p:grpSpPr>
        <p:grpSp>
          <p:nvGrpSpPr>
            <p:cNvPr id="77" name="Grup 76"/>
            <p:cNvGrpSpPr/>
            <p:nvPr/>
          </p:nvGrpSpPr>
          <p:grpSpPr>
            <a:xfrm>
              <a:off x="4355976" y="1815123"/>
              <a:ext cx="3168349" cy="2266285"/>
              <a:chOff x="747985" y="2492896"/>
              <a:chExt cx="2945813" cy="2195465"/>
            </a:xfrm>
          </p:grpSpPr>
          <p:grpSp>
            <p:nvGrpSpPr>
              <p:cNvPr id="78" name="Grup 77"/>
              <p:cNvGrpSpPr/>
              <p:nvPr/>
            </p:nvGrpSpPr>
            <p:grpSpPr>
              <a:xfrm>
                <a:off x="1311520" y="2492896"/>
                <a:ext cx="1045577" cy="2165288"/>
                <a:chOff x="5865799" y="3208366"/>
                <a:chExt cx="468052" cy="1828931"/>
              </a:xfrm>
            </p:grpSpPr>
            <p:cxnSp>
              <p:nvCxnSpPr>
                <p:cNvPr id="91" name="Düz Bağlayıcı 90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2" name="Grup 91"/>
                <p:cNvGrpSpPr/>
                <p:nvPr/>
              </p:nvGrpSpPr>
              <p:grpSpPr>
                <a:xfrm>
                  <a:off x="5865799" y="3208366"/>
                  <a:ext cx="468052" cy="1828931"/>
                  <a:chOff x="5865799" y="3208366"/>
                  <a:chExt cx="468052" cy="1828931"/>
                </a:xfrm>
              </p:grpSpPr>
              <p:sp>
                <p:nvSpPr>
                  <p:cNvPr id="93" name="Metin kutusu 92"/>
                  <p:cNvSpPr txBox="1"/>
                  <p:nvPr/>
                </p:nvSpPr>
                <p:spPr>
                  <a:xfrm>
                    <a:off x="5983964" y="4014290"/>
                    <a:ext cx="223324" cy="3022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dirty="0"/>
                      <a:t>µ</a:t>
                    </a:r>
                    <a:endParaRPr lang="en-US" dirty="0"/>
                  </a:p>
                </p:txBody>
              </p:sp>
              <p:sp>
                <p:nvSpPr>
                  <p:cNvPr id="94" name="Metin kutusu 93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95" name="Düz Bağlayıcı 94"/>
                  <p:cNvCxnSpPr/>
                  <p:nvPr/>
                </p:nvCxnSpPr>
                <p:spPr>
                  <a:xfrm>
                    <a:off x="6095627" y="435348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" name="Dikdörtgen 95"/>
                  <p:cNvSpPr/>
                  <p:nvPr/>
                </p:nvSpPr>
                <p:spPr>
                  <a:xfrm>
                    <a:off x="5943207" y="4763851"/>
                    <a:ext cx="199127" cy="27344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a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cxnSp>
            <p:nvCxnSpPr>
              <p:cNvPr id="79" name="Düz Bağlayıcı 78"/>
              <p:cNvCxnSpPr/>
              <p:nvPr/>
            </p:nvCxnSpPr>
            <p:spPr>
              <a:xfrm flipH="1">
                <a:off x="1025847" y="2904817"/>
                <a:ext cx="813610" cy="14928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Dikdörtgen 79"/>
              <p:cNvSpPr/>
              <p:nvPr/>
            </p:nvSpPr>
            <p:spPr>
              <a:xfrm>
                <a:off x="747985" y="4320096"/>
                <a:ext cx="466316" cy="323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   p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81" name="Grup 80"/>
              <p:cNvGrpSpPr/>
              <p:nvPr/>
            </p:nvGrpSpPr>
            <p:grpSpPr>
              <a:xfrm>
                <a:off x="2117315" y="2519630"/>
                <a:ext cx="1576483" cy="2168731"/>
                <a:chOff x="5178584" y="3208366"/>
                <a:chExt cx="705713" cy="1831840"/>
              </a:xfrm>
            </p:grpSpPr>
            <p:cxnSp>
              <p:nvCxnSpPr>
                <p:cNvPr id="82" name="Düz Bağlayıcı 81"/>
                <p:cNvCxnSpPr>
                  <a:endCxn id="87" idx="0"/>
                </p:cNvCxnSpPr>
                <p:nvPr/>
              </p:nvCxnSpPr>
              <p:spPr>
                <a:xfrm flipH="1">
                  <a:off x="5306415" y="3562984"/>
                  <a:ext cx="343855" cy="120019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up 82"/>
                <p:cNvGrpSpPr/>
                <p:nvPr/>
              </p:nvGrpSpPr>
              <p:grpSpPr>
                <a:xfrm>
                  <a:off x="5178584" y="3208366"/>
                  <a:ext cx="705713" cy="1831840"/>
                  <a:chOff x="5178584" y="3208366"/>
                  <a:chExt cx="705713" cy="1831840"/>
                </a:xfrm>
              </p:grpSpPr>
              <p:cxnSp>
                <p:nvCxnSpPr>
                  <p:cNvPr id="84" name="Düz Bağlayıcı 83"/>
                  <p:cNvCxnSpPr/>
                  <p:nvPr/>
                </p:nvCxnSpPr>
                <p:spPr>
                  <a:xfrm>
                    <a:off x="5650271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5" name="Grup 84"/>
                  <p:cNvGrpSpPr/>
                  <p:nvPr/>
                </p:nvGrpSpPr>
                <p:grpSpPr>
                  <a:xfrm>
                    <a:off x="5178584" y="3208366"/>
                    <a:ext cx="705713" cy="1831840"/>
                    <a:chOff x="5178584" y="3208366"/>
                    <a:chExt cx="705713" cy="1831840"/>
                  </a:xfrm>
                </p:grpSpPr>
                <p:sp>
                  <p:nvSpPr>
                    <p:cNvPr id="86" name="Metin kutusu 85"/>
                    <p:cNvSpPr txBox="1"/>
                    <p:nvPr/>
                  </p:nvSpPr>
                  <p:spPr>
                    <a:xfrm>
                      <a:off x="5551907" y="3995928"/>
                      <a:ext cx="225631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87" name="Metin kutusu 86"/>
                    <p:cNvSpPr txBox="1"/>
                    <p:nvPr/>
                  </p:nvSpPr>
                  <p:spPr>
                    <a:xfrm>
                      <a:off x="5178584" y="4763179"/>
                      <a:ext cx="255661" cy="27702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88" name="Metin kutusu 87"/>
                    <p:cNvSpPr txBox="1"/>
                    <p:nvPr/>
                  </p:nvSpPr>
                  <p:spPr>
                    <a:xfrm>
                      <a:off x="5416245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89" name="Düz Bağlayıcı 88"/>
                    <p:cNvCxnSpPr/>
                    <p:nvPr/>
                  </p:nvCxnSpPr>
                  <p:spPr>
                    <a:xfrm>
                      <a:off x="5646073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0" name="Dikdörtgen 89"/>
                    <p:cNvSpPr/>
                    <p:nvPr/>
                  </p:nvSpPr>
                  <p:spPr>
                    <a:xfrm>
                      <a:off x="5550971" y="4697204"/>
                      <a:ext cx="183609" cy="30221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u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</p:grpSp>
        <p:cxnSp>
          <p:nvCxnSpPr>
            <p:cNvPr id="97" name="Düz Bağlayıcı 96"/>
            <p:cNvCxnSpPr/>
            <p:nvPr/>
          </p:nvCxnSpPr>
          <p:spPr>
            <a:xfrm>
              <a:off x="5514272" y="2240332"/>
              <a:ext cx="314478" cy="5858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Metin kutusu 97"/>
            <p:cNvSpPr txBox="1"/>
            <p:nvPr/>
          </p:nvSpPr>
          <p:spPr>
            <a:xfrm>
              <a:off x="5569725" y="2780928"/>
              <a:ext cx="5365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dirty="0"/>
                <a:t>µ</a:t>
              </a:r>
              <a:endParaRPr lang="en-US" dirty="0"/>
            </a:p>
          </p:txBody>
        </p:sp>
        <p:cxnSp>
          <p:nvCxnSpPr>
            <p:cNvPr id="99" name="Düz Bağlayıcı 98"/>
            <p:cNvCxnSpPr/>
            <p:nvPr/>
          </p:nvCxnSpPr>
          <p:spPr>
            <a:xfrm flipH="1">
              <a:off x="5521657" y="3246853"/>
              <a:ext cx="297010" cy="4922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63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Tamil Dili Örnekleri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187585" y="1682235"/>
            <a:ext cx="17281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dirty="0" smtClean="0">
                <a:latin typeface="Book Antiqua" panose="02040602050305030304" pitchFamily="18" charset="0"/>
              </a:rPr>
              <a:t>Ağır Seslem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1475656" y="2276872"/>
            <a:ext cx="5472608" cy="3024336"/>
            <a:chOff x="4355976" y="1815123"/>
            <a:chExt cx="3168349" cy="2266285"/>
          </a:xfrm>
        </p:grpSpPr>
        <p:grpSp>
          <p:nvGrpSpPr>
            <p:cNvPr id="77" name="Grup 76"/>
            <p:cNvGrpSpPr/>
            <p:nvPr/>
          </p:nvGrpSpPr>
          <p:grpSpPr>
            <a:xfrm>
              <a:off x="4355976" y="1815123"/>
              <a:ext cx="3168349" cy="2266285"/>
              <a:chOff x="747985" y="2492896"/>
              <a:chExt cx="2945813" cy="2195465"/>
            </a:xfrm>
          </p:grpSpPr>
          <p:grpSp>
            <p:nvGrpSpPr>
              <p:cNvPr id="78" name="Grup 77"/>
              <p:cNvGrpSpPr/>
              <p:nvPr/>
            </p:nvGrpSpPr>
            <p:grpSpPr>
              <a:xfrm>
                <a:off x="1311520" y="2492896"/>
                <a:ext cx="1045577" cy="2165288"/>
                <a:chOff x="5865799" y="3208366"/>
                <a:chExt cx="468052" cy="1828931"/>
              </a:xfrm>
            </p:grpSpPr>
            <p:cxnSp>
              <p:nvCxnSpPr>
                <p:cNvPr id="91" name="Düz Bağlayıcı 90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2" name="Grup 91"/>
                <p:cNvGrpSpPr/>
                <p:nvPr/>
              </p:nvGrpSpPr>
              <p:grpSpPr>
                <a:xfrm>
                  <a:off x="5865799" y="3208366"/>
                  <a:ext cx="468052" cy="1828931"/>
                  <a:chOff x="5865799" y="3208366"/>
                  <a:chExt cx="468052" cy="1828931"/>
                </a:xfrm>
              </p:grpSpPr>
              <p:sp>
                <p:nvSpPr>
                  <p:cNvPr id="93" name="Metin kutusu 92"/>
                  <p:cNvSpPr txBox="1"/>
                  <p:nvPr/>
                </p:nvSpPr>
                <p:spPr>
                  <a:xfrm>
                    <a:off x="5983964" y="4014290"/>
                    <a:ext cx="223324" cy="3022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dirty="0"/>
                      <a:t>µ</a:t>
                    </a:r>
                    <a:endParaRPr lang="en-US" dirty="0"/>
                  </a:p>
                </p:txBody>
              </p:sp>
              <p:sp>
                <p:nvSpPr>
                  <p:cNvPr id="94" name="Metin kutusu 93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95" name="Düz Bağlayıcı 94"/>
                  <p:cNvCxnSpPr/>
                  <p:nvPr/>
                </p:nvCxnSpPr>
                <p:spPr>
                  <a:xfrm>
                    <a:off x="6095627" y="435348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" name="Dikdörtgen 95"/>
                  <p:cNvSpPr/>
                  <p:nvPr/>
                </p:nvSpPr>
                <p:spPr>
                  <a:xfrm>
                    <a:off x="5943207" y="4763851"/>
                    <a:ext cx="199127" cy="27344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a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cxnSp>
            <p:nvCxnSpPr>
              <p:cNvPr id="79" name="Düz Bağlayıcı 78"/>
              <p:cNvCxnSpPr/>
              <p:nvPr/>
            </p:nvCxnSpPr>
            <p:spPr>
              <a:xfrm flipH="1">
                <a:off x="1025847" y="2904817"/>
                <a:ext cx="813610" cy="14928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Dikdörtgen 79"/>
              <p:cNvSpPr/>
              <p:nvPr/>
            </p:nvSpPr>
            <p:spPr>
              <a:xfrm>
                <a:off x="747985" y="4320096"/>
                <a:ext cx="466316" cy="323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   p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81" name="Grup 80"/>
              <p:cNvGrpSpPr/>
              <p:nvPr/>
            </p:nvGrpSpPr>
            <p:grpSpPr>
              <a:xfrm>
                <a:off x="2117315" y="2519630"/>
                <a:ext cx="1576483" cy="2168731"/>
                <a:chOff x="5178584" y="3208366"/>
                <a:chExt cx="705713" cy="1831840"/>
              </a:xfrm>
            </p:grpSpPr>
            <p:cxnSp>
              <p:nvCxnSpPr>
                <p:cNvPr id="82" name="Düz Bağlayıcı 81"/>
                <p:cNvCxnSpPr>
                  <a:endCxn id="87" idx="0"/>
                </p:cNvCxnSpPr>
                <p:nvPr/>
              </p:nvCxnSpPr>
              <p:spPr>
                <a:xfrm flipH="1">
                  <a:off x="5306415" y="3562984"/>
                  <a:ext cx="343855" cy="120019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up 82"/>
                <p:cNvGrpSpPr/>
                <p:nvPr/>
              </p:nvGrpSpPr>
              <p:grpSpPr>
                <a:xfrm>
                  <a:off x="5178584" y="3208366"/>
                  <a:ext cx="705713" cy="1831840"/>
                  <a:chOff x="5178584" y="3208366"/>
                  <a:chExt cx="705713" cy="1831840"/>
                </a:xfrm>
              </p:grpSpPr>
              <p:cxnSp>
                <p:nvCxnSpPr>
                  <p:cNvPr id="84" name="Düz Bağlayıcı 83"/>
                  <p:cNvCxnSpPr/>
                  <p:nvPr/>
                </p:nvCxnSpPr>
                <p:spPr>
                  <a:xfrm>
                    <a:off x="5650271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5" name="Grup 84"/>
                  <p:cNvGrpSpPr/>
                  <p:nvPr/>
                </p:nvGrpSpPr>
                <p:grpSpPr>
                  <a:xfrm>
                    <a:off x="5178584" y="3208366"/>
                    <a:ext cx="705713" cy="1831840"/>
                    <a:chOff x="5178584" y="3208366"/>
                    <a:chExt cx="705713" cy="1831840"/>
                  </a:xfrm>
                </p:grpSpPr>
                <p:sp>
                  <p:nvSpPr>
                    <p:cNvPr id="86" name="Metin kutusu 85"/>
                    <p:cNvSpPr txBox="1"/>
                    <p:nvPr/>
                  </p:nvSpPr>
                  <p:spPr>
                    <a:xfrm>
                      <a:off x="5551907" y="3995928"/>
                      <a:ext cx="225631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87" name="Metin kutusu 86"/>
                    <p:cNvSpPr txBox="1"/>
                    <p:nvPr/>
                  </p:nvSpPr>
                  <p:spPr>
                    <a:xfrm>
                      <a:off x="5178584" y="4763179"/>
                      <a:ext cx="255661" cy="27702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88" name="Metin kutusu 87"/>
                    <p:cNvSpPr txBox="1"/>
                    <p:nvPr/>
                  </p:nvSpPr>
                  <p:spPr>
                    <a:xfrm>
                      <a:off x="5416245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89" name="Düz Bağlayıcı 88"/>
                    <p:cNvCxnSpPr/>
                    <p:nvPr/>
                  </p:nvCxnSpPr>
                  <p:spPr>
                    <a:xfrm>
                      <a:off x="5646073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0" name="Dikdörtgen 89"/>
                    <p:cNvSpPr/>
                    <p:nvPr/>
                  </p:nvSpPr>
                  <p:spPr>
                    <a:xfrm>
                      <a:off x="5550971" y="4697204"/>
                      <a:ext cx="183609" cy="30221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u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</p:grpSp>
        <p:cxnSp>
          <p:nvCxnSpPr>
            <p:cNvPr id="97" name="Düz Bağlayıcı 96"/>
            <p:cNvCxnSpPr/>
            <p:nvPr/>
          </p:nvCxnSpPr>
          <p:spPr>
            <a:xfrm>
              <a:off x="5514272" y="2240332"/>
              <a:ext cx="314478" cy="5858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Metin kutusu 97"/>
            <p:cNvSpPr txBox="1"/>
            <p:nvPr/>
          </p:nvSpPr>
          <p:spPr>
            <a:xfrm>
              <a:off x="5569725" y="2780928"/>
              <a:ext cx="5365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dirty="0"/>
                <a:t>µ</a:t>
              </a:r>
              <a:endParaRPr lang="en-US" dirty="0"/>
            </a:p>
          </p:txBody>
        </p:sp>
        <p:cxnSp>
          <p:nvCxnSpPr>
            <p:cNvPr id="99" name="Düz Bağlayıcı 98"/>
            <p:cNvCxnSpPr>
              <a:endCxn id="98" idx="2"/>
            </p:cNvCxnSpPr>
            <p:nvPr/>
          </p:nvCxnSpPr>
          <p:spPr>
            <a:xfrm flipH="1" flipV="1">
              <a:off x="5838009" y="3150260"/>
              <a:ext cx="290178" cy="59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763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Tamil Dili Örnekleri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76" name="Rectangle 5"/>
          <p:cNvSpPr>
            <a:spLocks noChangeArrowheads="1"/>
          </p:cNvSpPr>
          <p:nvPr/>
        </p:nvSpPr>
        <p:spPr bwMode="auto">
          <a:xfrm>
            <a:off x="3424496" y="1849177"/>
            <a:ext cx="19243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dirty="0" smtClean="0">
                <a:latin typeface="Book Antiqua" panose="02040602050305030304" pitchFamily="18" charset="0"/>
              </a:rPr>
              <a:t>En Ağır Seslem</a:t>
            </a:r>
          </a:p>
        </p:txBody>
      </p:sp>
      <p:grpSp>
        <p:nvGrpSpPr>
          <p:cNvPr id="10" name="Grup 9"/>
          <p:cNvGrpSpPr/>
          <p:nvPr/>
        </p:nvGrpSpPr>
        <p:grpSpPr>
          <a:xfrm>
            <a:off x="1043608" y="2276872"/>
            <a:ext cx="5976664" cy="3168352"/>
            <a:chOff x="1475656" y="2276872"/>
            <a:chExt cx="5472608" cy="3024336"/>
          </a:xfrm>
        </p:grpSpPr>
        <p:sp>
          <p:nvSpPr>
            <p:cNvPr id="54" name="Metin kutusu 53"/>
            <p:cNvSpPr txBox="1"/>
            <p:nvPr/>
          </p:nvSpPr>
          <p:spPr>
            <a:xfrm>
              <a:off x="3572134" y="3565730"/>
              <a:ext cx="926800" cy="492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dirty="0"/>
                <a:t>µ</a:t>
              </a:r>
              <a:endParaRPr lang="en-US" dirty="0"/>
            </a:p>
          </p:txBody>
        </p:sp>
        <p:grpSp>
          <p:nvGrpSpPr>
            <p:cNvPr id="9" name="Grup 8"/>
            <p:cNvGrpSpPr/>
            <p:nvPr/>
          </p:nvGrpSpPr>
          <p:grpSpPr>
            <a:xfrm>
              <a:off x="1475656" y="2276872"/>
              <a:ext cx="5472608" cy="3024336"/>
              <a:chOff x="1475656" y="2276872"/>
              <a:chExt cx="5472608" cy="3024336"/>
            </a:xfrm>
          </p:grpSpPr>
          <p:cxnSp>
            <p:nvCxnSpPr>
              <p:cNvPr id="53" name="Düz Bağlayıcı 52"/>
              <p:cNvCxnSpPr/>
              <p:nvPr/>
            </p:nvCxnSpPr>
            <p:spPr>
              <a:xfrm>
                <a:off x="3476351" y="2844309"/>
                <a:ext cx="543190" cy="78174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Düz Bağlayıcı 54"/>
              <p:cNvCxnSpPr>
                <a:endCxn id="54" idx="2"/>
              </p:cNvCxnSpPr>
              <p:nvPr/>
            </p:nvCxnSpPr>
            <p:spPr>
              <a:xfrm flipH="1" flipV="1">
                <a:off x="4035534" y="4058600"/>
                <a:ext cx="501217" cy="78979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" name="Grup 7"/>
              <p:cNvGrpSpPr/>
              <p:nvPr/>
            </p:nvGrpSpPr>
            <p:grpSpPr>
              <a:xfrm>
                <a:off x="1475656" y="2276872"/>
                <a:ext cx="5472608" cy="3024336"/>
                <a:chOff x="1475656" y="2276872"/>
                <a:chExt cx="5472608" cy="3024336"/>
              </a:xfrm>
            </p:grpSpPr>
            <p:grpSp>
              <p:nvGrpSpPr>
                <p:cNvPr id="52" name="Grup 51"/>
                <p:cNvGrpSpPr/>
                <p:nvPr/>
              </p:nvGrpSpPr>
              <p:grpSpPr>
                <a:xfrm>
                  <a:off x="1475656" y="2276872"/>
                  <a:ext cx="5472608" cy="3024336"/>
                  <a:chOff x="747985" y="2492896"/>
                  <a:chExt cx="2945813" cy="2195465"/>
                </a:xfrm>
              </p:grpSpPr>
              <p:grpSp>
                <p:nvGrpSpPr>
                  <p:cNvPr id="56" name="Grup 55"/>
                  <p:cNvGrpSpPr/>
                  <p:nvPr/>
                </p:nvGrpSpPr>
                <p:grpSpPr>
                  <a:xfrm>
                    <a:off x="1311520" y="2492896"/>
                    <a:ext cx="1045577" cy="2165288"/>
                    <a:chOff x="5865799" y="3208366"/>
                    <a:chExt cx="468052" cy="1828931"/>
                  </a:xfrm>
                </p:grpSpPr>
                <p:cxnSp>
                  <p:nvCxnSpPr>
                    <p:cNvPr id="103" name="Düz Bağlayıcı 102"/>
                    <p:cNvCxnSpPr/>
                    <p:nvPr/>
                  </p:nvCxnSpPr>
                  <p:spPr>
                    <a:xfrm>
                      <a:off x="6099825" y="3572199"/>
                      <a:ext cx="0" cy="44281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04" name="Grup 103"/>
                    <p:cNvGrpSpPr/>
                    <p:nvPr/>
                  </p:nvGrpSpPr>
                  <p:grpSpPr>
                    <a:xfrm>
                      <a:off x="5865799" y="3208366"/>
                      <a:ext cx="468052" cy="1828931"/>
                      <a:chOff x="5865799" y="3208366"/>
                      <a:chExt cx="468052" cy="1828931"/>
                    </a:xfrm>
                  </p:grpSpPr>
                  <p:sp>
                    <p:nvSpPr>
                      <p:cNvPr id="105" name="Metin kutusu 104"/>
                      <p:cNvSpPr txBox="1"/>
                      <p:nvPr/>
                    </p:nvSpPr>
                    <p:spPr>
                      <a:xfrm>
                        <a:off x="5983964" y="4014290"/>
                        <a:ext cx="223324" cy="30221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tr-TR" dirty="0"/>
                          <a:t>µ</a:t>
                        </a:r>
                        <a:endParaRPr lang="en-US" dirty="0"/>
                      </a:p>
                    </p:txBody>
                  </p:sp>
                  <p:sp>
                    <p:nvSpPr>
                      <p:cNvPr id="106" name="Metin kutusu 105"/>
                      <p:cNvSpPr txBox="1"/>
                      <p:nvPr/>
                    </p:nvSpPr>
                    <p:spPr>
                      <a:xfrm>
                        <a:off x="5865799" y="3208366"/>
                        <a:ext cx="468052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l-GR" sz="2400" dirty="0" smtClean="0"/>
                          <a:t>σ</a:t>
                        </a:r>
                        <a:endParaRPr lang="en-US" sz="2400" dirty="0"/>
                      </a:p>
                    </p:txBody>
                  </p:sp>
                  <p:cxnSp>
                    <p:nvCxnSpPr>
                      <p:cNvPr id="107" name="Düz Bağlayıcı 106"/>
                      <p:cNvCxnSpPr/>
                      <p:nvPr/>
                    </p:nvCxnSpPr>
                    <p:spPr>
                      <a:xfrm>
                        <a:off x="6095627" y="4353481"/>
                        <a:ext cx="0" cy="431832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8" name="Dikdörtgen 107"/>
                      <p:cNvSpPr/>
                      <p:nvPr/>
                    </p:nvSpPr>
                    <p:spPr>
                      <a:xfrm>
                        <a:off x="5943207" y="4763851"/>
                        <a:ext cx="199127" cy="273446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tr-TR" b="1" dirty="0" smtClean="0">
                            <a:solidFill>
                              <a:srgbClr val="FF0000"/>
                            </a:solidFill>
                            <a:latin typeface="Book Antiqua" panose="02040602050305030304" pitchFamily="18" charset="0"/>
                          </a:rPr>
                          <a:t>    a</a:t>
                        </a:r>
                        <a:endParaRPr lang="en-US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</p:grpSp>
              <p:cxnSp>
                <p:nvCxnSpPr>
                  <p:cNvPr id="57" name="Düz Bağlayıcı 56"/>
                  <p:cNvCxnSpPr/>
                  <p:nvPr/>
                </p:nvCxnSpPr>
                <p:spPr>
                  <a:xfrm flipH="1">
                    <a:off x="1025847" y="2904817"/>
                    <a:ext cx="813610" cy="149289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" name="Dikdörtgen 57"/>
                  <p:cNvSpPr/>
                  <p:nvPr/>
                </p:nvSpPr>
                <p:spPr>
                  <a:xfrm>
                    <a:off x="747985" y="4320096"/>
                    <a:ext cx="466316" cy="32373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p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59" name="Grup 58"/>
                  <p:cNvGrpSpPr/>
                  <p:nvPr/>
                </p:nvGrpSpPr>
                <p:grpSpPr>
                  <a:xfrm>
                    <a:off x="2117315" y="2519630"/>
                    <a:ext cx="1576483" cy="2168731"/>
                    <a:chOff x="5178584" y="3208366"/>
                    <a:chExt cx="705713" cy="1831840"/>
                  </a:xfrm>
                </p:grpSpPr>
                <p:cxnSp>
                  <p:nvCxnSpPr>
                    <p:cNvPr id="60" name="Düz Bağlayıcı 59"/>
                    <p:cNvCxnSpPr>
                      <a:endCxn id="66" idx="0"/>
                    </p:cNvCxnSpPr>
                    <p:nvPr/>
                  </p:nvCxnSpPr>
                  <p:spPr>
                    <a:xfrm flipH="1">
                      <a:off x="5306415" y="3562984"/>
                      <a:ext cx="343855" cy="1200195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1" name="Grup 60"/>
                    <p:cNvGrpSpPr/>
                    <p:nvPr/>
                  </p:nvGrpSpPr>
                  <p:grpSpPr>
                    <a:xfrm>
                      <a:off x="5178584" y="3208366"/>
                      <a:ext cx="705713" cy="1831840"/>
                      <a:chOff x="5178584" y="3208366"/>
                      <a:chExt cx="705713" cy="1831840"/>
                    </a:xfrm>
                  </p:grpSpPr>
                  <p:cxnSp>
                    <p:nvCxnSpPr>
                      <p:cNvPr id="62" name="Düz Bağlayıcı 61"/>
                      <p:cNvCxnSpPr/>
                      <p:nvPr/>
                    </p:nvCxnSpPr>
                    <p:spPr>
                      <a:xfrm>
                        <a:off x="5650271" y="3572199"/>
                        <a:ext cx="0" cy="442816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3" name="Grup 62"/>
                      <p:cNvGrpSpPr/>
                      <p:nvPr/>
                    </p:nvGrpSpPr>
                    <p:grpSpPr>
                      <a:xfrm>
                        <a:off x="5178584" y="3208366"/>
                        <a:ext cx="705713" cy="1831840"/>
                        <a:chOff x="5178584" y="3208366"/>
                        <a:chExt cx="705713" cy="1831840"/>
                      </a:xfrm>
                    </p:grpSpPr>
                    <p:sp>
                      <p:nvSpPr>
                        <p:cNvPr id="64" name="Metin kutusu 63"/>
                        <p:cNvSpPr txBox="1"/>
                        <p:nvPr/>
                      </p:nvSpPr>
                      <p:spPr>
                        <a:xfrm>
                          <a:off x="5551907" y="3995928"/>
                          <a:ext cx="225631" cy="30809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tr-TR" sz="1600" dirty="0"/>
                            <a:t>µ</a:t>
                          </a:r>
                          <a:endParaRPr lang="en-US" sz="1600" dirty="0"/>
                        </a:p>
                      </p:txBody>
                    </p:sp>
                    <p:sp>
                      <p:nvSpPr>
                        <p:cNvPr id="66" name="Metin kutusu 65"/>
                        <p:cNvSpPr txBox="1"/>
                        <p:nvPr/>
                      </p:nvSpPr>
                      <p:spPr>
                        <a:xfrm>
                          <a:off x="5178584" y="4763179"/>
                          <a:ext cx="255661" cy="27702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tr-TR" sz="1600" b="1" dirty="0" smtClean="0">
                              <a:solidFill>
                                <a:srgbClr val="FF0000"/>
                              </a:solidFill>
                            </a:rPr>
                            <a:t>t</a:t>
                          </a:r>
                          <a:endParaRPr lang="en-US" sz="1200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00" name="Metin kutusu 99"/>
                        <p:cNvSpPr txBox="1"/>
                        <p:nvPr/>
                      </p:nvSpPr>
                      <p:spPr>
                        <a:xfrm>
                          <a:off x="5416245" y="3208366"/>
                          <a:ext cx="468052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el-GR" sz="2400" dirty="0" smtClean="0"/>
                            <a:t>σ</a:t>
                          </a:r>
                          <a:endParaRPr lang="en-US" sz="2400" dirty="0"/>
                        </a:p>
                      </p:txBody>
                    </p:sp>
                    <p:cxnSp>
                      <p:nvCxnSpPr>
                        <p:cNvPr id="101" name="Düz Bağlayıcı 100"/>
                        <p:cNvCxnSpPr/>
                        <p:nvPr/>
                      </p:nvCxnSpPr>
                      <p:spPr>
                        <a:xfrm>
                          <a:off x="5646073" y="4304421"/>
                          <a:ext cx="0" cy="431832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02" name="Dikdörtgen 101"/>
                        <p:cNvSpPr/>
                        <p:nvPr/>
                      </p:nvSpPr>
                      <p:spPr>
                        <a:xfrm>
                          <a:off x="5550971" y="4697204"/>
                          <a:ext cx="183609" cy="302211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tr-TR" b="1" dirty="0" smtClean="0">
                              <a:solidFill>
                                <a:srgbClr val="FF0000"/>
                              </a:solidFill>
                              <a:latin typeface="Book Antiqua" panose="02040602050305030304" pitchFamily="18" charset="0"/>
                            </a:rPr>
                            <a:t>  u</a:t>
                          </a:r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p:grpSp>
                </p:grpSp>
              </p:grpSp>
            </p:grpSp>
            <p:cxnSp>
              <p:nvCxnSpPr>
                <p:cNvPr id="109" name="Düz Bağlayıcı 108"/>
                <p:cNvCxnSpPr/>
                <p:nvPr/>
              </p:nvCxnSpPr>
              <p:spPr>
                <a:xfrm flipH="1">
                  <a:off x="3485300" y="4075206"/>
                  <a:ext cx="559344" cy="75163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Düz Bağlayıcı 109"/>
                <p:cNvCxnSpPr/>
                <p:nvPr/>
              </p:nvCxnSpPr>
              <p:spPr>
                <a:xfrm>
                  <a:off x="3476347" y="2878167"/>
                  <a:ext cx="809795" cy="71307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" name="Metin kutusu 110"/>
                <p:cNvSpPr txBox="1"/>
                <p:nvPr/>
              </p:nvSpPr>
              <p:spPr>
                <a:xfrm>
                  <a:off x="4099938" y="3564713"/>
                  <a:ext cx="45010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dirty="0"/>
                    <a:t>µ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8839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Modeli: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Seslem Ağırlığı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Üçlü </a:t>
            </a:r>
            <a:r>
              <a:rPr lang="tr-TR" dirty="0" err="1">
                <a:latin typeface="Book Antiqua" panose="02040602050305030304" pitchFamily="18" charset="0"/>
              </a:rPr>
              <a:t>bürünbirimcikli</a:t>
            </a:r>
            <a:r>
              <a:rPr lang="tr-TR" dirty="0">
                <a:latin typeface="Book Antiqua" panose="02040602050305030304" pitchFamily="18" charset="0"/>
              </a:rPr>
              <a:t> diller sayıca az olduğu için, uzun ünlülerin ikizleşen seslerden önce gelmesine sınırlılık getirebilmektedir. Örneğin, Koya dilinde, sonsesteki ünsüzden önce görülen ünlüler kabul edilirken [</a:t>
            </a:r>
            <a:r>
              <a:rPr lang="tr-TR" dirty="0" err="1">
                <a:latin typeface="Book Antiqua" panose="02040602050305030304" pitchFamily="18" charset="0"/>
              </a:rPr>
              <a:t>a:nd</a:t>
            </a:r>
            <a:r>
              <a:rPr lang="tr-TR" dirty="0">
                <a:latin typeface="Book Antiqua" panose="02040602050305030304" pitchFamily="18" charset="0"/>
              </a:rPr>
              <a:t>], [</a:t>
            </a:r>
            <a:r>
              <a:rPr lang="tr-TR" b="1" dirty="0" err="1">
                <a:latin typeface="Book Antiqua" panose="02040602050305030304" pitchFamily="18" charset="0"/>
              </a:rPr>
              <a:t>manasu:rku</a:t>
            </a:r>
            <a:r>
              <a:rPr lang="tr-TR" b="1" dirty="0">
                <a:latin typeface="Book Antiqua" panose="02040602050305030304" pitchFamily="18" charset="0"/>
              </a:rPr>
              <a:t>], [</a:t>
            </a:r>
            <a:r>
              <a:rPr lang="tr-TR" b="1" dirty="0" err="1">
                <a:latin typeface="Book Antiqua" panose="02040602050305030304" pitchFamily="18" charset="0"/>
              </a:rPr>
              <a:t>me:ndu:li</a:t>
            </a:r>
            <a:r>
              <a:rPr lang="tr-TR" b="1" dirty="0">
                <a:latin typeface="Book Antiqua" panose="02040602050305030304" pitchFamily="18" charset="0"/>
              </a:rPr>
              <a:t>]</a:t>
            </a:r>
            <a:r>
              <a:rPr lang="tr-TR" dirty="0">
                <a:latin typeface="Book Antiqua" panose="02040602050305030304" pitchFamily="18" charset="0"/>
              </a:rPr>
              <a:t>; ikizleşmeden önce kısa ünlüler kabul edilmemektedir </a:t>
            </a:r>
            <a:r>
              <a:rPr lang="tr-TR" b="1" dirty="0">
                <a:latin typeface="Book Antiqua" panose="02040602050305030304" pitchFamily="18" charset="0"/>
              </a:rPr>
              <a:t>[</a:t>
            </a:r>
            <a:r>
              <a:rPr lang="tr-TR" b="1" dirty="0" err="1">
                <a:latin typeface="Book Antiqua" panose="02040602050305030304" pitchFamily="18" charset="0"/>
              </a:rPr>
              <a:t>pık:a</a:t>
            </a:r>
            <a:r>
              <a:rPr lang="tr-TR" b="1" dirty="0">
                <a:latin typeface="Book Antiqua" panose="02040602050305030304" pitchFamily="18" charset="0"/>
              </a:rPr>
              <a:t>], *[</a:t>
            </a:r>
            <a:r>
              <a:rPr lang="tr-TR" b="1" dirty="0" err="1">
                <a:latin typeface="Book Antiqua" panose="02040602050305030304" pitchFamily="18" charset="0"/>
              </a:rPr>
              <a:t>pu:t:i</a:t>
            </a:r>
            <a:r>
              <a:rPr lang="tr-TR" b="1" dirty="0">
                <a:latin typeface="Book Antiqua" panose="02040602050305030304" pitchFamily="18" charset="0"/>
              </a:rPr>
              <a:t>]</a:t>
            </a:r>
            <a:r>
              <a:rPr lang="tr-TR" dirty="0">
                <a:latin typeface="Book Antiqua" panose="02040602050305030304" pitchFamily="18" charset="0"/>
              </a:rPr>
              <a:t>. Bu durum, </a:t>
            </a:r>
            <a:r>
              <a:rPr lang="tr-TR" dirty="0" err="1">
                <a:latin typeface="Book Antiqua" panose="02040602050305030304" pitchFamily="18" charset="0"/>
              </a:rPr>
              <a:t>biçimbilimsel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ardışıklık</a:t>
            </a:r>
            <a:r>
              <a:rPr lang="tr-TR" dirty="0">
                <a:latin typeface="Book Antiqua" panose="02040602050305030304" pitchFamily="18" charset="0"/>
              </a:rPr>
              <a:t> nedeniyle ünlünün kısalmasıyla ilişkilendirilmektedir</a:t>
            </a:r>
            <a:r>
              <a:rPr lang="tr-TR" dirty="0" smtClean="0">
                <a:latin typeface="Book Antiqua" panose="02040602050305030304" pitchFamily="18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ke:__t:__</a:t>
            </a:r>
            <a:r>
              <a:rPr lang="tr-TR" sz="2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o:nda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 [</a:t>
            </a:r>
            <a:r>
              <a:rPr lang="tr-TR" sz="2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ket:o:nda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endParaRPr lang="en-US" sz="2000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ctr"/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o: __t:__</a:t>
            </a:r>
            <a:r>
              <a:rPr lang="tr-TR" sz="2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o:nda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 [</a:t>
            </a:r>
            <a:r>
              <a:rPr lang="tr-TR" sz="2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ot:o:ndu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  <a:endParaRPr lang="en-US" sz="2000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Tyler (1969) yukarıda örüntü için, ikizleşen birimlerin </a:t>
            </a:r>
            <a:r>
              <a:rPr lang="tr-TR" dirty="0" err="1">
                <a:latin typeface="Book Antiqua" panose="02040602050305030304" pitchFamily="18" charset="0"/>
              </a:rPr>
              <a:t>bürünbirimcik</a:t>
            </a:r>
            <a:r>
              <a:rPr lang="tr-TR" dirty="0">
                <a:latin typeface="Book Antiqua" panose="02040602050305030304" pitchFamily="18" charset="0"/>
              </a:rPr>
              <a:t> oluşturmaması nedeniyle, kendilerinden önce gelen ünlüyü kısalttığını ileri sürmektedir. 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6628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Modelleri: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 Modeli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B. </a:t>
            </a:r>
            <a:r>
              <a:rPr lang="tr-TR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Bürünbirimcik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(</a:t>
            </a:r>
            <a:r>
              <a:rPr lang="tr-TR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Moraik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 Modeli 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Moraic</a:t>
            </a:r>
            <a:r>
              <a:rPr lang="tr-TR" i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endParaRPr lang="tr-TR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600" dirty="0" err="1">
                <a:latin typeface="Book Antiqua" panose="02040602050305030304" pitchFamily="18" charset="0"/>
              </a:rPr>
              <a:t>Çatısal</a:t>
            </a:r>
            <a:r>
              <a:rPr lang="tr-TR" sz="1600" dirty="0">
                <a:latin typeface="Book Antiqua" panose="02040602050305030304" pitchFamily="18" charset="0"/>
              </a:rPr>
              <a:t> Model ve </a:t>
            </a:r>
            <a:r>
              <a:rPr lang="tr-TR" sz="1600" dirty="0" err="1">
                <a:latin typeface="Book Antiqua" panose="02040602050305030304" pitchFamily="18" charset="0"/>
              </a:rPr>
              <a:t>Bürünbirimcik</a:t>
            </a:r>
            <a:r>
              <a:rPr lang="tr-TR" sz="1600" dirty="0">
                <a:latin typeface="Book Antiqua" panose="02040602050305030304" pitchFamily="18" charset="0"/>
              </a:rPr>
              <a:t> Model karşılaştırması yapıldığında iki noktada </a:t>
            </a:r>
            <a:r>
              <a:rPr lang="tr-TR" sz="1600" dirty="0" err="1">
                <a:latin typeface="Book Antiqua" panose="02040602050305030304" pitchFamily="18" charset="0"/>
              </a:rPr>
              <a:t>Çatısal</a:t>
            </a:r>
            <a:r>
              <a:rPr lang="tr-TR" sz="1600" dirty="0">
                <a:latin typeface="Book Antiqua" panose="02040602050305030304" pitchFamily="18" charset="0"/>
              </a:rPr>
              <a:t> Modelin sorunlu olduğu görülmektedir:</a:t>
            </a:r>
            <a:endParaRPr lang="en-US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Bir </a:t>
            </a:r>
            <a:r>
              <a:rPr lang="tr-TR" sz="1600" dirty="0">
                <a:latin typeface="Book Antiqua" panose="02040602050305030304" pitchFamily="18" charset="0"/>
              </a:rPr>
              <a:t>ünlü ya da ünsüzün uzama vs. gibi bir olgu karşısında silinmesi durumunda her zaman </a:t>
            </a:r>
            <a:r>
              <a:rPr lang="tr-TR" sz="1600" b="1" dirty="0" smtClean="0">
                <a:latin typeface="Book Antiqua" panose="02040602050305030304" pitchFamily="18" charset="0"/>
              </a:rPr>
              <a:t>uyak</a:t>
            </a:r>
            <a:r>
              <a:rPr lang="tr-TR" sz="1600" dirty="0" smtClean="0">
                <a:latin typeface="Book Antiqua" panose="02040602050305030304" pitchFamily="18" charset="0"/>
              </a:rPr>
              <a:t> üzerinden </a:t>
            </a:r>
            <a:r>
              <a:rPr lang="tr-TR" sz="1600" dirty="0">
                <a:latin typeface="Book Antiqua" panose="02040602050305030304" pitchFamily="18" charset="0"/>
              </a:rPr>
              <a:t>silme işlemi </a:t>
            </a:r>
            <a:r>
              <a:rPr lang="tr-TR" sz="1600" dirty="0" smtClean="0">
                <a:latin typeface="Book Antiqua" panose="02040602050305030304" pitchFamily="18" charset="0"/>
              </a:rPr>
              <a:t>gerçekleştirilmekte ve </a:t>
            </a:r>
            <a:r>
              <a:rPr lang="tr-TR" sz="1600" b="1" dirty="0" smtClean="0">
                <a:latin typeface="Book Antiqua" panose="02040602050305030304" pitchFamily="18" charset="0"/>
              </a:rPr>
              <a:t>önses</a:t>
            </a:r>
            <a:r>
              <a:rPr lang="tr-TR" sz="1600" dirty="0" smtClean="0">
                <a:latin typeface="Book Antiqua" panose="02040602050305030304" pitchFamily="18" charset="0"/>
              </a:rPr>
              <a:t> temel </a:t>
            </a:r>
            <a:r>
              <a:rPr lang="tr-TR" sz="1600" dirty="0">
                <a:latin typeface="Book Antiqua" panose="02040602050305030304" pitchFamily="18" charset="0"/>
              </a:rPr>
              <a:t>alınmamaktadır. Bu durum, uyak budağının, diğer budakların taşımadığı bir birimi taşıdığı düşünülmektedir</a:t>
            </a:r>
            <a:r>
              <a:rPr lang="tr-TR" sz="1600" dirty="0" smtClean="0">
                <a:latin typeface="Book Antiqua" panose="02040602050305030304" pitchFamily="18" charset="0"/>
              </a:rPr>
              <a:t>.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endParaRPr lang="en-US" sz="1600" dirty="0">
              <a:latin typeface="Book Antiqua" panose="02040602050305030304" pitchFamily="18" charset="0"/>
            </a:endParaRP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Pek </a:t>
            </a:r>
            <a:r>
              <a:rPr lang="tr-TR" sz="1600" dirty="0">
                <a:latin typeface="Book Antiqua" panose="02040602050305030304" pitchFamily="18" charset="0"/>
              </a:rPr>
              <a:t>çok dilde seslemler niceliksel özelliklerine göre ayrılmakta, ancak bu işlemler sırasında yine </a:t>
            </a:r>
            <a:r>
              <a:rPr lang="tr-TR" sz="1600" dirty="0" smtClean="0">
                <a:latin typeface="Book Antiqua" panose="02040602050305030304" pitchFamily="18" charset="0"/>
              </a:rPr>
              <a:t>uyak </a:t>
            </a:r>
            <a:r>
              <a:rPr lang="tr-TR" sz="1600" dirty="0">
                <a:latin typeface="Book Antiqua" panose="02040602050305030304" pitchFamily="18" charset="0"/>
              </a:rPr>
              <a:t>budağı temel alınmakta, ö</a:t>
            </a:r>
            <a:r>
              <a:rPr lang="tr-TR" sz="1600" dirty="0" smtClean="0">
                <a:latin typeface="Book Antiqua" panose="02040602050305030304" pitchFamily="18" charset="0"/>
              </a:rPr>
              <a:t>nses </a:t>
            </a:r>
            <a:r>
              <a:rPr lang="tr-TR" sz="1600" dirty="0">
                <a:latin typeface="Book Antiqua" panose="02040602050305030304" pitchFamily="18" charset="0"/>
              </a:rPr>
              <a:t>temel alınmamaktadır</a:t>
            </a:r>
            <a:r>
              <a:rPr lang="tr-TR" sz="1600" dirty="0" smtClean="0">
                <a:latin typeface="Book Antiqua" panose="02040602050305030304" pitchFamily="18" charset="0"/>
              </a:rPr>
              <a:t>.</a:t>
            </a:r>
            <a:r>
              <a:rPr lang="tr-TR" dirty="0"/>
              <a:t> </a:t>
            </a:r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2" name="Sağ Ayraç 1"/>
          <p:cNvSpPr/>
          <p:nvPr/>
        </p:nvSpPr>
        <p:spPr>
          <a:xfrm rot="5400000">
            <a:off x="6546165" y="3459535"/>
            <a:ext cx="516166" cy="2448272"/>
          </a:xfrm>
          <a:prstGeom prst="righ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692682" y="5065080"/>
            <a:ext cx="4032448" cy="1169551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>
                <a:latin typeface="Book Antiqua" panose="02040602050305030304" pitchFamily="18" charset="0"/>
              </a:rPr>
              <a:t>Uyak ve Önses arasındaki bu sorunlar temelinde </a:t>
            </a:r>
            <a:r>
              <a:rPr lang="tr-TR" sz="1400" dirty="0" err="1">
                <a:latin typeface="Book Antiqua" panose="02040602050305030304" pitchFamily="18" charset="0"/>
              </a:rPr>
              <a:t>Moraik</a:t>
            </a:r>
            <a:r>
              <a:rPr lang="tr-TR" sz="1400" dirty="0">
                <a:latin typeface="Book Antiqua" panose="02040602050305030304" pitchFamily="18" charset="0"/>
              </a:rPr>
              <a:t> Model bir çözüm önerisi getirmektedir. </a:t>
            </a:r>
            <a:r>
              <a:rPr lang="tr-TR" sz="1400" dirty="0" err="1">
                <a:latin typeface="Book Antiqua" panose="02040602050305030304" pitchFamily="18" charset="0"/>
              </a:rPr>
              <a:t>Bürünbirimcik</a:t>
            </a:r>
            <a:r>
              <a:rPr lang="tr-TR" sz="1400" dirty="0">
                <a:latin typeface="Book Antiqua" panose="02040602050305030304" pitchFamily="18" charset="0"/>
              </a:rPr>
              <a:t> Modeli, parçalar ve seslemler arasında bir ara yapısal düzey olma önerisi getirmektedir &gt; </a:t>
            </a:r>
            <a:r>
              <a:rPr lang="tr-TR" sz="1400" dirty="0" err="1">
                <a:latin typeface="Book Antiqua" panose="02040602050305030304" pitchFamily="18" charset="0"/>
              </a:rPr>
              <a:t>Hyman</a:t>
            </a:r>
            <a:r>
              <a:rPr lang="tr-TR" sz="1400" dirty="0">
                <a:latin typeface="Book Antiqua" panose="02040602050305030304" pitchFamily="18" charset="0"/>
              </a:rPr>
              <a:t>, 1985; Hayes, 1989.</a:t>
            </a:r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028384" y="550205"/>
            <a:ext cx="614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(µ)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4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Modeli: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Seslem Ağırlığı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Seslem Ağırlığı (</a:t>
            </a:r>
            <a:r>
              <a:rPr lang="tr-TR" sz="2000" b="1" dirty="0" err="1" smtClean="0">
                <a:latin typeface="Book Antiqua" panose="02040602050305030304" pitchFamily="18" charset="0"/>
              </a:rPr>
              <a:t>Syllable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r>
              <a:rPr lang="tr-TR" sz="2000" b="1" dirty="0" err="1" smtClean="0">
                <a:latin typeface="Book Antiqua" panose="02040602050305030304" pitchFamily="18" charset="0"/>
              </a:rPr>
              <a:t>Weight</a:t>
            </a:r>
            <a:r>
              <a:rPr lang="tr-TR" sz="2000" b="1" dirty="0" smtClean="0">
                <a:latin typeface="Book Antiqua" panose="02040602050305030304" pitchFamily="18" charset="0"/>
              </a:rPr>
              <a:t>): </a:t>
            </a:r>
          </a:p>
          <a:p>
            <a:endParaRPr lang="tr-TR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Bir </a:t>
            </a:r>
            <a:r>
              <a:rPr lang="tr-TR" dirty="0">
                <a:latin typeface="Book Antiqua" panose="02040602050305030304" pitchFamily="18" charset="0"/>
              </a:rPr>
              <a:t>dilde herhangi bir ünlü uzaması ve sonses bulunmasa bile, o dildeki tek seslem bir </a:t>
            </a:r>
            <a:r>
              <a:rPr lang="tr-TR" dirty="0" err="1">
                <a:latin typeface="Book Antiqua" panose="02040602050305030304" pitchFamily="18" charset="0"/>
              </a:rPr>
              <a:t>bürünbirimciğe</a:t>
            </a:r>
            <a:r>
              <a:rPr lang="tr-TR" dirty="0">
                <a:latin typeface="Book Antiqua" panose="02040602050305030304" pitchFamily="18" charset="0"/>
              </a:rPr>
              <a:t> karşılık gelebilmektedir.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Ancak</a:t>
            </a:r>
            <a:r>
              <a:rPr lang="tr-TR" dirty="0">
                <a:latin typeface="Book Antiqua" panose="02040602050305030304" pitchFamily="18" charset="0"/>
              </a:rPr>
              <a:t>, ünlü uzaması farklılığı taşıyan bir dilde hem </a:t>
            </a:r>
            <a:r>
              <a:rPr lang="tr-TR" b="1" dirty="0">
                <a:latin typeface="Book Antiqua" panose="02040602050305030304" pitchFamily="18" charset="0"/>
              </a:rPr>
              <a:t>tek </a:t>
            </a:r>
            <a:r>
              <a:rPr lang="tr-TR" b="1" dirty="0" err="1">
                <a:latin typeface="Book Antiqua" panose="02040602050305030304" pitchFamily="18" charset="0"/>
              </a:rPr>
              <a:t>bürünbirimcik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 err="1">
                <a:latin typeface="Book Antiqua" panose="02040602050305030304" pitchFamily="18" charset="0"/>
              </a:rPr>
              <a:t>monomoraik</a:t>
            </a:r>
            <a:r>
              <a:rPr lang="tr-TR" dirty="0">
                <a:latin typeface="Book Antiqua" panose="02040602050305030304" pitchFamily="18" charset="0"/>
              </a:rPr>
              <a:t>), hem de </a:t>
            </a:r>
            <a:r>
              <a:rPr lang="tr-TR" b="1" dirty="0">
                <a:latin typeface="Book Antiqua" panose="02040602050305030304" pitchFamily="18" charset="0"/>
              </a:rPr>
              <a:t>iki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b="1" dirty="0" err="1">
                <a:latin typeface="Book Antiqua" panose="02040602050305030304" pitchFamily="18" charset="0"/>
              </a:rPr>
              <a:t>bürünbirimcik</a:t>
            </a:r>
            <a:r>
              <a:rPr lang="tr-TR" dirty="0">
                <a:latin typeface="Book Antiqua" panose="02040602050305030304" pitchFamily="18" charset="0"/>
              </a:rPr>
              <a:t> (</a:t>
            </a:r>
            <a:r>
              <a:rPr lang="tr-TR" i="1" dirty="0" err="1">
                <a:latin typeface="Book Antiqua" panose="02040602050305030304" pitchFamily="18" charset="0"/>
              </a:rPr>
              <a:t>bimoraic</a:t>
            </a:r>
            <a:r>
              <a:rPr lang="tr-TR" dirty="0">
                <a:latin typeface="Book Antiqua" panose="02040602050305030304" pitchFamily="18" charset="0"/>
              </a:rPr>
              <a:t>) seslem yapısı olabilmektedir.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Bu </a:t>
            </a:r>
            <a:r>
              <a:rPr lang="tr-TR" dirty="0">
                <a:latin typeface="Book Antiqua" panose="02040602050305030304" pitchFamily="18" charset="0"/>
              </a:rPr>
              <a:t>durum </a:t>
            </a:r>
            <a:r>
              <a:rPr lang="tr-TR" b="1" dirty="0">
                <a:latin typeface="Book Antiqua" panose="02040602050305030304" pitchFamily="18" charset="0"/>
              </a:rPr>
              <a:t>Seslem Ağırlığı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 err="1">
                <a:latin typeface="Book Antiqua" panose="02040602050305030304" pitchFamily="18" charset="0"/>
              </a:rPr>
              <a:t>Syllable</a:t>
            </a:r>
            <a:r>
              <a:rPr lang="tr-TR" i="1" dirty="0">
                <a:latin typeface="Book Antiqua" panose="02040602050305030304" pitchFamily="18" charset="0"/>
              </a:rPr>
              <a:t> </a:t>
            </a:r>
            <a:r>
              <a:rPr lang="tr-TR" i="1" dirty="0" err="1">
                <a:latin typeface="Book Antiqua" panose="02040602050305030304" pitchFamily="18" charset="0"/>
              </a:rPr>
              <a:t>Weight</a:t>
            </a:r>
            <a:r>
              <a:rPr lang="tr-TR" dirty="0">
                <a:latin typeface="Book Antiqua" panose="02040602050305030304" pitchFamily="18" charset="0"/>
              </a:rPr>
              <a:t>) durumunu ortaya çıkarmaktadır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99592" y="4645585"/>
            <a:ext cx="7312868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2000" dirty="0">
                <a:latin typeface="Book Antiqua" panose="02040602050305030304" pitchFamily="18" charset="0"/>
              </a:rPr>
              <a:t>Tek </a:t>
            </a:r>
            <a:r>
              <a:rPr lang="tr-TR" sz="2000" dirty="0" err="1">
                <a:latin typeface="Book Antiqua" panose="02040602050305030304" pitchFamily="18" charset="0"/>
              </a:rPr>
              <a:t>bürünbirimcikli</a:t>
            </a:r>
            <a:r>
              <a:rPr lang="tr-TR" sz="2000" dirty="0">
                <a:latin typeface="Book Antiqua" panose="02040602050305030304" pitchFamily="18" charset="0"/>
              </a:rPr>
              <a:t> seslemler: </a:t>
            </a:r>
            <a:r>
              <a:rPr lang="tr-TR" sz="2000" b="1" dirty="0">
                <a:latin typeface="Book Antiqua" panose="02040602050305030304" pitchFamily="18" charset="0"/>
              </a:rPr>
              <a:t>Hafif Seslemler </a:t>
            </a:r>
            <a:r>
              <a:rPr lang="tr-TR" sz="2000" dirty="0">
                <a:latin typeface="Book Antiqua" panose="02040602050305030304" pitchFamily="18" charset="0"/>
              </a:rPr>
              <a:t>(</a:t>
            </a:r>
            <a:r>
              <a:rPr lang="tr-TR" sz="2000" i="1" dirty="0" err="1">
                <a:latin typeface="Book Antiqua" panose="02040602050305030304" pitchFamily="18" charset="0"/>
              </a:rPr>
              <a:t>Light</a:t>
            </a:r>
            <a:r>
              <a:rPr lang="tr-TR" sz="2000" i="1" dirty="0">
                <a:latin typeface="Book Antiqua" panose="02040602050305030304" pitchFamily="18" charset="0"/>
              </a:rPr>
              <a:t> </a:t>
            </a:r>
            <a:r>
              <a:rPr lang="tr-TR" sz="2000" i="1" dirty="0" err="1">
                <a:latin typeface="Book Antiqua" panose="02040602050305030304" pitchFamily="18" charset="0"/>
              </a:rPr>
              <a:t>Syllables</a:t>
            </a:r>
            <a:r>
              <a:rPr lang="tr-TR" sz="2000" dirty="0">
                <a:latin typeface="Book Antiqua" panose="02040602050305030304" pitchFamily="18" charset="0"/>
              </a:rPr>
              <a:t>)</a:t>
            </a:r>
            <a:endParaRPr lang="en-US" sz="2000" dirty="0">
              <a:latin typeface="Book Antiqua" panose="02040602050305030304" pitchFamily="18" charset="0"/>
            </a:endParaRPr>
          </a:p>
          <a:p>
            <a:endParaRPr lang="tr-TR" sz="2000" dirty="0" smtClean="0">
              <a:latin typeface="Book Antiqua" panose="02040602050305030304" pitchFamily="18" charset="0"/>
            </a:endParaRPr>
          </a:p>
          <a:p>
            <a:r>
              <a:rPr lang="tr-TR" sz="2000" dirty="0" smtClean="0">
                <a:latin typeface="Book Antiqua" panose="02040602050305030304" pitchFamily="18" charset="0"/>
              </a:rPr>
              <a:t>İki </a:t>
            </a:r>
            <a:r>
              <a:rPr lang="tr-TR" sz="2000" dirty="0" err="1">
                <a:latin typeface="Book Antiqua" panose="02040602050305030304" pitchFamily="18" charset="0"/>
              </a:rPr>
              <a:t>bürünbirimcikli</a:t>
            </a:r>
            <a:r>
              <a:rPr lang="tr-TR" sz="2000" dirty="0">
                <a:latin typeface="Book Antiqua" panose="02040602050305030304" pitchFamily="18" charset="0"/>
              </a:rPr>
              <a:t> seslemler: </a:t>
            </a:r>
            <a:r>
              <a:rPr lang="tr-TR" sz="2000" b="1" dirty="0">
                <a:latin typeface="Book Antiqua" panose="02040602050305030304" pitchFamily="18" charset="0"/>
              </a:rPr>
              <a:t>Ağır Seslemler </a:t>
            </a:r>
            <a:r>
              <a:rPr lang="tr-TR" sz="2000" dirty="0">
                <a:latin typeface="Book Antiqua" panose="02040602050305030304" pitchFamily="18" charset="0"/>
              </a:rPr>
              <a:t>(</a:t>
            </a:r>
            <a:r>
              <a:rPr lang="tr-TR" sz="2000" i="1" dirty="0" err="1">
                <a:latin typeface="Book Antiqua" panose="02040602050305030304" pitchFamily="18" charset="0"/>
              </a:rPr>
              <a:t>Heavy</a:t>
            </a:r>
            <a:r>
              <a:rPr lang="tr-TR" sz="2000" i="1" dirty="0">
                <a:latin typeface="Book Antiqua" panose="02040602050305030304" pitchFamily="18" charset="0"/>
              </a:rPr>
              <a:t> </a:t>
            </a:r>
            <a:r>
              <a:rPr lang="tr-TR" sz="2000" i="1" dirty="0" err="1">
                <a:latin typeface="Book Antiqua" panose="02040602050305030304" pitchFamily="18" charset="0"/>
              </a:rPr>
              <a:t>Syllables</a:t>
            </a:r>
            <a:r>
              <a:rPr lang="tr-TR" sz="2000" dirty="0">
                <a:latin typeface="Book Antiqua" panose="02040602050305030304" pitchFamily="18" charset="0"/>
              </a:rPr>
              <a:t>) </a:t>
            </a:r>
            <a:endParaRPr lang="en-US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15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Modeli: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Seslem Ağırlığı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Seslem Ağırlığı (</a:t>
            </a:r>
            <a:r>
              <a:rPr lang="tr-TR" sz="2400" i="1" dirty="0" err="1" smtClean="0">
                <a:latin typeface="Book Antiqua" panose="02040602050305030304" pitchFamily="18" charset="0"/>
              </a:rPr>
              <a:t>Syllable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i="1" dirty="0" err="1" smtClean="0">
                <a:latin typeface="Book Antiqua" panose="02040602050305030304" pitchFamily="18" charset="0"/>
              </a:rPr>
              <a:t>Weight</a:t>
            </a:r>
            <a:r>
              <a:rPr lang="tr-TR" sz="2400" b="1" dirty="0" smtClean="0">
                <a:latin typeface="Book Antiqua" panose="02040602050305030304" pitchFamily="18" charset="0"/>
              </a:rPr>
              <a:t>): </a:t>
            </a:r>
          </a:p>
          <a:p>
            <a:endParaRPr lang="tr-TR" sz="20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Hayes (1989)’da, önsesteki ünsüzlerin tek </a:t>
            </a:r>
            <a:r>
              <a:rPr lang="tr-TR" dirty="0" err="1">
                <a:latin typeface="Book Antiqua" panose="02040602050305030304" pitchFamily="18" charset="0"/>
              </a:rPr>
              <a:t>bürünbirimcikli</a:t>
            </a:r>
            <a:r>
              <a:rPr lang="tr-TR" dirty="0">
                <a:latin typeface="Book Antiqua" panose="02040602050305030304" pitchFamily="18" charset="0"/>
              </a:rPr>
              <a:t> olduğu ve doğrudan seslem kenarına bağlandığı ileri sürülmektedir. Ancak vurguya dayalı olarak ünlü sonrası ünsüz sesler her ne kadar </a:t>
            </a:r>
            <a:r>
              <a:rPr lang="tr-TR" dirty="0" err="1">
                <a:latin typeface="Book Antiqua" panose="02040602050305030304" pitchFamily="18" charset="0"/>
              </a:rPr>
              <a:t>bürünsel</a:t>
            </a:r>
            <a:r>
              <a:rPr lang="tr-TR" dirty="0">
                <a:latin typeface="Book Antiqua" panose="02040602050305030304" pitchFamily="18" charset="0"/>
              </a:rPr>
              <a:t> kabul </a:t>
            </a:r>
            <a:r>
              <a:rPr lang="tr-TR" dirty="0" smtClean="0">
                <a:latin typeface="Book Antiqua" panose="02040602050305030304" pitchFamily="18" charset="0"/>
              </a:rPr>
              <a:t>edilmese de, </a:t>
            </a:r>
            <a:r>
              <a:rPr lang="tr-TR" b="1" dirty="0" err="1">
                <a:latin typeface="Book Antiqua" panose="02040602050305030304" pitchFamily="18" charset="0"/>
              </a:rPr>
              <a:t>Hopi</a:t>
            </a:r>
            <a:r>
              <a:rPr lang="tr-TR" dirty="0">
                <a:latin typeface="Book Antiqua" panose="02040602050305030304" pitchFamily="18" charset="0"/>
              </a:rPr>
              <a:t> gibi dillerde </a:t>
            </a:r>
            <a:r>
              <a:rPr lang="tr-TR" dirty="0" err="1">
                <a:latin typeface="Book Antiqua" panose="02040602050305030304" pitchFamily="18" charset="0"/>
              </a:rPr>
              <a:t>bürünsel</a:t>
            </a:r>
            <a:r>
              <a:rPr lang="tr-TR" dirty="0">
                <a:latin typeface="Book Antiqua" panose="02040602050305030304" pitchFamily="18" charset="0"/>
              </a:rPr>
              <a:t> görülebilmektedir.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Ünlüler, </a:t>
            </a:r>
            <a:r>
              <a:rPr lang="tr-TR" dirty="0" err="1" smtClean="0">
                <a:latin typeface="Book Antiqua" panose="02040602050305030304" pitchFamily="18" charset="0"/>
              </a:rPr>
              <a:t>tonal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özellikler içerdiği için her zaman </a:t>
            </a:r>
            <a:r>
              <a:rPr lang="tr-TR" dirty="0" err="1">
                <a:latin typeface="Book Antiqua" panose="02040602050305030304" pitchFamily="18" charset="0"/>
              </a:rPr>
              <a:t>bürünbirimseldir</a:t>
            </a:r>
            <a:r>
              <a:rPr lang="tr-TR" dirty="0">
                <a:latin typeface="Book Antiqua" panose="02040602050305030304" pitchFamily="18" charset="0"/>
              </a:rPr>
              <a:t>, ancak sonsesteki ünsüzler böyle olmayabilir. Hayes’e göre, ünlü sonrası bir ünsüzün </a:t>
            </a:r>
            <a:r>
              <a:rPr lang="tr-TR" dirty="0" err="1">
                <a:latin typeface="Book Antiqua" panose="02040602050305030304" pitchFamily="18" charset="0"/>
              </a:rPr>
              <a:t>bürünbirimcik</a:t>
            </a:r>
            <a:r>
              <a:rPr lang="tr-TR" dirty="0">
                <a:latin typeface="Book Antiqua" panose="02040602050305030304" pitchFamily="18" charset="0"/>
              </a:rPr>
              <a:t> olma özelliğine göre, diller </a:t>
            </a:r>
            <a:r>
              <a:rPr lang="tr-TR" b="1" dirty="0">
                <a:latin typeface="Book Antiqua" panose="02040602050305030304" pitchFamily="18" charset="0"/>
              </a:rPr>
              <a:t>Konuma Dayalı Ağırlık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 err="1">
                <a:latin typeface="Book Antiqua" panose="02040602050305030304" pitchFamily="18" charset="0"/>
              </a:rPr>
              <a:t>Weight-by-Position</a:t>
            </a:r>
            <a:r>
              <a:rPr lang="tr-TR" dirty="0">
                <a:latin typeface="Book Antiqua" panose="02040602050305030304" pitchFamily="18" charset="0"/>
              </a:rPr>
              <a:t>)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kuralını uygulamaktadır. </a:t>
            </a:r>
            <a:endParaRPr lang="tr-TR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902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Modeli: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Seslem Ağırlığı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Seslem Ağırlığı (</a:t>
            </a:r>
            <a:r>
              <a:rPr lang="tr-TR" sz="2400" i="1" dirty="0" err="1" smtClean="0">
                <a:latin typeface="Book Antiqua" panose="02040602050305030304" pitchFamily="18" charset="0"/>
              </a:rPr>
              <a:t>Syllable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i="1" dirty="0" err="1" smtClean="0">
                <a:latin typeface="Book Antiqua" panose="02040602050305030304" pitchFamily="18" charset="0"/>
              </a:rPr>
              <a:t>Weight</a:t>
            </a:r>
            <a:r>
              <a:rPr lang="tr-TR" sz="2400" b="1" dirty="0" smtClean="0">
                <a:latin typeface="Book Antiqua" panose="02040602050305030304" pitchFamily="18" charset="0"/>
              </a:rPr>
              <a:t>): 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Örneğin, ikizleşme taşıyan ünsüzler </a:t>
            </a:r>
            <a:r>
              <a:rPr lang="tr-TR" dirty="0" err="1">
                <a:latin typeface="Book Antiqua" panose="02040602050305030304" pitchFamily="18" charset="0"/>
              </a:rPr>
              <a:t>bürünbirimcik</a:t>
            </a:r>
            <a:r>
              <a:rPr lang="tr-TR" dirty="0">
                <a:latin typeface="Book Antiqua" panose="02040602050305030304" pitchFamily="18" charset="0"/>
              </a:rPr>
              <a:t> taşımaktadır, çünkü süreyi belirtmek için </a:t>
            </a:r>
            <a:r>
              <a:rPr lang="tr-TR" dirty="0" err="1">
                <a:latin typeface="Book Antiqua" panose="02040602050305030304" pitchFamily="18" charset="0"/>
              </a:rPr>
              <a:t>bürünbirimciklere</a:t>
            </a:r>
            <a:r>
              <a:rPr lang="tr-TR" dirty="0">
                <a:latin typeface="Book Antiqua" panose="02040602050305030304" pitchFamily="18" charset="0"/>
              </a:rPr>
              <a:t> gereksinim duyulmaktadır.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Benzer </a:t>
            </a:r>
            <a:r>
              <a:rPr lang="tr-TR" dirty="0">
                <a:latin typeface="Book Antiqua" panose="02040602050305030304" pitchFamily="18" charset="0"/>
              </a:rPr>
              <a:t>şekilde, </a:t>
            </a:r>
            <a:r>
              <a:rPr lang="tr-TR" b="1" dirty="0">
                <a:latin typeface="Book Antiqua" panose="02040602050305030304" pitchFamily="18" charset="0"/>
              </a:rPr>
              <a:t>ünlülerarası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intervocalic</a:t>
            </a:r>
            <a:r>
              <a:rPr lang="tr-TR" dirty="0" smtClean="0">
                <a:latin typeface="Book Antiqua" panose="02040602050305030304" pitchFamily="18" charset="0"/>
              </a:rPr>
              <a:t>) konumdaki </a:t>
            </a:r>
            <a:r>
              <a:rPr lang="tr-TR" dirty="0">
                <a:latin typeface="Book Antiqua" panose="02040602050305030304" pitchFamily="18" charset="0"/>
              </a:rPr>
              <a:t>ikizleşme özelliği gösteren ünsüzlerin oluşturduğu seslem ağırlığı konumlarına göre belirlenmektedir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en-US" sz="2000" dirty="0"/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9778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Ağırlığı Türleri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436279" y="1907391"/>
            <a:ext cx="153816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Hafif Seslem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Kısa Ünlü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Short</a:t>
            </a:r>
            <a:r>
              <a:rPr lang="tr-TR" sz="1400" i="1" dirty="0" smtClean="0">
                <a:latin typeface="Book Antiqua" panose="02040602050305030304" pitchFamily="18" charset="0"/>
              </a:rPr>
              <a:t> V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50057" y="1878601"/>
            <a:ext cx="153816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Ağır Seslem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Uzun Ünlü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Long</a:t>
            </a:r>
            <a:r>
              <a:rPr lang="tr-TR" sz="1400" i="1" dirty="0" smtClean="0">
                <a:latin typeface="Book Antiqua" panose="02040602050305030304" pitchFamily="18" charset="0"/>
              </a:rPr>
              <a:t> V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</p:txBody>
      </p:sp>
      <p:grpSp>
        <p:nvGrpSpPr>
          <p:cNvPr id="53" name="Grup 52"/>
          <p:cNvGrpSpPr/>
          <p:nvPr/>
        </p:nvGrpSpPr>
        <p:grpSpPr>
          <a:xfrm>
            <a:off x="1763688" y="2541947"/>
            <a:ext cx="5136335" cy="2546651"/>
            <a:chOff x="747985" y="2492895"/>
            <a:chExt cx="4303475" cy="2232249"/>
          </a:xfrm>
        </p:grpSpPr>
        <p:grpSp>
          <p:nvGrpSpPr>
            <p:cNvPr id="52" name="Grup 51"/>
            <p:cNvGrpSpPr/>
            <p:nvPr/>
          </p:nvGrpSpPr>
          <p:grpSpPr>
            <a:xfrm>
              <a:off x="747985" y="2492895"/>
              <a:ext cx="4049188" cy="2232249"/>
              <a:chOff x="747985" y="2492895"/>
              <a:chExt cx="4049188" cy="2232249"/>
            </a:xfrm>
          </p:grpSpPr>
          <p:grpSp>
            <p:nvGrpSpPr>
              <p:cNvPr id="12" name="Grup 11"/>
              <p:cNvGrpSpPr/>
              <p:nvPr/>
            </p:nvGrpSpPr>
            <p:grpSpPr>
              <a:xfrm>
                <a:off x="1311515" y="2492895"/>
                <a:ext cx="1045579" cy="2103104"/>
                <a:chOff x="5865798" y="3208366"/>
                <a:chExt cx="468053" cy="1776407"/>
              </a:xfrm>
            </p:grpSpPr>
            <p:cxnSp>
              <p:nvCxnSpPr>
                <p:cNvPr id="13" name="Düz Bağlayıcı 12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Grup 13"/>
                <p:cNvGrpSpPr/>
                <p:nvPr/>
              </p:nvGrpSpPr>
              <p:grpSpPr>
                <a:xfrm>
                  <a:off x="5865798" y="3208366"/>
                  <a:ext cx="468053" cy="1776407"/>
                  <a:chOff x="5865798" y="3208366"/>
                  <a:chExt cx="468053" cy="1776407"/>
                </a:xfrm>
              </p:grpSpPr>
              <p:sp>
                <p:nvSpPr>
                  <p:cNvPr id="15" name="Metin kutusu 14"/>
                  <p:cNvSpPr txBox="1"/>
                  <p:nvPr/>
                </p:nvSpPr>
                <p:spPr>
                  <a:xfrm>
                    <a:off x="5865798" y="4026550"/>
                    <a:ext cx="459656" cy="33610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dirty="0"/>
                      <a:t>µ</a:t>
                    </a:r>
                    <a:endParaRPr lang="en-US" dirty="0"/>
                  </a:p>
                </p:txBody>
              </p:sp>
              <p:sp>
                <p:nvSpPr>
                  <p:cNvPr id="16" name="Metin kutusu 15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17" name="Düz Bağlayıcı 16"/>
                  <p:cNvCxnSpPr/>
                  <p:nvPr/>
                </p:nvCxnSpPr>
                <p:spPr>
                  <a:xfrm>
                    <a:off x="6095627" y="435348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" name="Dikdörtgen 17"/>
                  <p:cNvSpPr/>
                  <p:nvPr/>
                </p:nvSpPr>
                <p:spPr>
                  <a:xfrm>
                    <a:off x="5956962" y="4711327"/>
                    <a:ext cx="199127" cy="27344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a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cxnSp>
            <p:nvCxnSpPr>
              <p:cNvPr id="41" name="Düz Bağlayıcı 40"/>
              <p:cNvCxnSpPr/>
              <p:nvPr/>
            </p:nvCxnSpPr>
            <p:spPr>
              <a:xfrm flipH="1">
                <a:off x="1025847" y="2904817"/>
                <a:ext cx="813610" cy="14928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Dikdörtgen 41"/>
              <p:cNvSpPr/>
              <p:nvPr/>
            </p:nvSpPr>
            <p:spPr>
              <a:xfrm>
                <a:off x="747985" y="4320096"/>
                <a:ext cx="412593" cy="323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   t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0" name="Grup 9"/>
              <p:cNvGrpSpPr/>
              <p:nvPr/>
            </p:nvGrpSpPr>
            <p:grpSpPr>
              <a:xfrm>
                <a:off x="2715980" y="2519631"/>
                <a:ext cx="2081193" cy="2205513"/>
                <a:chOff x="5446575" y="3208366"/>
                <a:chExt cx="931646" cy="1862908"/>
              </a:xfrm>
            </p:grpSpPr>
            <p:cxnSp>
              <p:nvCxnSpPr>
                <p:cNvPr id="19" name="Düz Bağlayıcı 18"/>
                <p:cNvCxnSpPr>
                  <a:endCxn id="24" idx="0"/>
                </p:cNvCxnSpPr>
                <p:nvPr/>
              </p:nvCxnSpPr>
              <p:spPr>
                <a:xfrm flipH="1">
                  <a:off x="5665188" y="3562984"/>
                  <a:ext cx="434636" cy="120019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up 19"/>
                <p:cNvGrpSpPr/>
                <p:nvPr/>
              </p:nvGrpSpPr>
              <p:grpSpPr>
                <a:xfrm>
                  <a:off x="5446575" y="3208366"/>
                  <a:ext cx="931646" cy="1862908"/>
                  <a:chOff x="5446575" y="3208366"/>
                  <a:chExt cx="931646" cy="1862908"/>
                </a:xfrm>
              </p:grpSpPr>
              <p:cxnSp>
                <p:nvCxnSpPr>
                  <p:cNvPr id="21" name="Düz Bağlayıcı 20"/>
                  <p:cNvCxnSpPr/>
                  <p:nvPr/>
                </p:nvCxnSpPr>
                <p:spPr>
                  <a:xfrm>
                    <a:off x="6099825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2" name="Grup 21"/>
                  <p:cNvGrpSpPr/>
                  <p:nvPr/>
                </p:nvGrpSpPr>
                <p:grpSpPr>
                  <a:xfrm>
                    <a:off x="5446575" y="3208366"/>
                    <a:ext cx="931646" cy="1862908"/>
                    <a:chOff x="5446575" y="3208366"/>
                    <a:chExt cx="931646" cy="1862908"/>
                  </a:xfrm>
                </p:grpSpPr>
                <p:sp>
                  <p:nvSpPr>
                    <p:cNvPr id="23" name="Metin kutusu 22"/>
                    <p:cNvSpPr txBox="1"/>
                    <p:nvPr/>
                  </p:nvSpPr>
                  <p:spPr>
                    <a:xfrm>
                      <a:off x="6001461" y="3995928"/>
                      <a:ext cx="225631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24" name="Metin kutusu 23"/>
                    <p:cNvSpPr txBox="1"/>
                    <p:nvPr/>
                  </p:nvSpPr>
                  <p:spPr>
                    <a:xfrm>
                      <a:off x="5446575" y="4763178"/>
                      <a:ext cx="437226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5" name="Düz Bağlayıcı 24"/>
                    <p:cNvCxnSpPr/>
                    <p:nvPr/>
                  </p:nvCxnSpPr>
                  <p:spPr>
                    <a:xfrm>
                      <a:off x="6099825" y="3572199"/>
                      <a:ext cx="278396" cy="478348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" name="Metin kutusu 25"/>
                    <p:cNvSpPr txBox="1"/>
                    <p:nvPr/>
                  </p:nvSpPr>
                  <p:spPr>
                    <a:xfrm>
                      <a:off x="5865799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28" name="Düz Bağlayıcı 27"/>
                    <p:cNvCxnSpPr/>
                    <p:nvPr/>
                  </p:nvCxnSpPr>
                  <p:spPr>
                    <a:xfrm>
                      <a:off x="6095627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9" name="Dikdörtgen 28"/>
                    <p:cNvSpPr/>
                    <p:nvPr/>
                  </p:nvSpPr>
                  <p:spPr>
                    <a:xfrm>
                      <a:off x="6000526" y="4697204"/>
                      <a:ext cx="155838" cy="273446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</p:grpSp>
        <p:cxnSp>
          <p:nvCxnSpPr>
            <p:cNvPr id="45" name="Düz Bağlayıcı 44"/>
            <p:cNvCxnSpPr/>
            <p:nvPr/>
          </p:nvCxnSpPr>
          <p:spPr>
            <a:xfrm flipH="1">
              <a:off x="4161134" y="3835709"/>
              <a:ext cx="636038" cy="4989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Metin kutusu 47"/>
            <p:cNvSpPr txBox="1"/>
            <p:nvPr/>
          </p:nvSpPr>
          <p:spPr>
            <a:xfrm>
              <a:off x="4547425" y="3452502"/>
              <a:ext cx="504035" cy="364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/>
                <a:t>µ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3470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Ağırlığı Türleri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716016" y="1969541"/>
            <a:ext cx="403953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Ağır Seslem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Mora Taşıyan Seslem</a:t>
            </a:r>
            <a:r>
              <a:rPr lang="tr-TR" sz="1400" dirty="0">
                <a:latin typeface="Book Antiqua" panose="02040602050305030304" pitchFamily="18" charset="0"/>
              </a:rPr>
              <a:t> </a:t>
            </a:r>
            <a:r>
              <a:rPr lang="tr-TR" sz="1400" dirty="0" smtClean="0">
                <a:latin typeface="Book Antiqua" panose="02040602050305030304" pitchFamily="18" charset="0"/>
              </a:rPr>
              <a:t>Konuma Dayalı Ağırlık 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Moraic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Coda</a:t>
            </a:r>
            <a:r>
              <a:rPr lang="tr-TR" sz="1400" i="1" dirty="0" smtClean="0">
                <a:latin typeface="Book Antiqua" panose="02040602050305030304" pitchFamily="18" charset="0"/>
              </a:rPr>
              <a:t>, </a:t>
            </a:r>
            <a:r>
              <a:rPr lang="tr-TR" sz="1400" i="1" dirty="0" err="1" smtClean="0">
                <a:latin typeface="Book Antiqua" panose="02040602050305030304" pitchFamily="18" charset="0"/>
              </a:rPr>
              <a:t>Weight-by-Position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5" name="Grup 4"/>
          <p:cNvGrpSpPr/>
          <p:nvPr/>
        </p:nvGrpSpPr>
        <p:grpSpPr>
          <a:xfrm>
            <a:off x="4788024" y="2763406"/>
            <a:ext cx="3224172" cy="2494216"/>
            <a:chOff x="2715980" y="2519631"/>
            <a:chExt cx="2335480" cy="2138222"/>
          </a:xfrm>
        </p:grpSpPr>
        <p:sp>
          <p:nvSpPr>
            <p:cNvPr id="48" name="Metin kutusu 47"/>
            <p:cNvSpPr txBox="1"/>
            <p:nvPr/>
          </p:nvSpPr>
          <p:spPr>
            <a:xfrm>
              <a:off x="4547425" y="3452502"/>
              <a:ext cx="504035" cy="364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/>
                <a:t>µ</a:t>
              </a:r>
              <a:endParaRPr lang="en-US" sz="1600" dirty="0"/>
            </a:p>
          </p:txBody>
        </p:sp>
        <p:grpSp>
          <p:nvGrpSpPr>
            <p:cNvPr id="4" name="Grup 3"/>
            <p:cNvGrpSpPr/>
            <p:nvPr/>
          </p:nvGrpSpPr>
          <p:grpSpPr>
            <a:xfrm>
              <a:off x="2715980" y="2519631"/>
              <a:ext cx="2178945" cy="2138222"/>
              <a:chOff x="2715980" y="2519631"/>
              <a:chExt cx="2178945" cy="2138222"/>
            </a:xfrm>
          </p:grpSpPr>
          <p:grpSp>
            <p:nvGrpSpPr>
              <p:cNvPr id="10" name="Grup 9"/>
              <p:cNvGrpSpPr/>
              <p:nvPr/>
            </p:nvGrpSpPr>
            <p:grpSpPr>
              <a:xfrm>
                <a:off x="2715980" y="2519631"/>
                <a:ext cx="2081193" cy="2138222"/>
                <a:chOff x="5446575" y="3208366"/>
                <a:chExt cx="931646" cy="1806070"/>
              </a:xfrm>
            </p:grpSpPr>
            <p:cxnSp>
              <p:nvCxnSpPr>
                <p:cNvPr id="19" name="Düz Bağlayıcı 18"/>
                <p:cNvCxnSpPr/>
                <p:nvPr/>
              </p:nvCxnSpPr>
              <p:spPr>
                <a:xfrm flipH="1">
                  <a:off x="5665188" y="3562984"/>
                  <a:ext cx="434636" cy="108741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up 19"/>
                <p:cNvGrpSpPr/>
                <p:nvPr/>
              </p:nvGrpSpPr>
              <p:grpSpPr>
                <a:xfrm>
                  <a:off x="5446575" y="3208366"/>
                  <a:ext cx="931646" cy="1806070"/>
                  <a:chOff x="5446575" y="3208366"/>
                  <a:chExt cx="931646" cy="1806070"/>
                </a:xfrm>
              </p:grpSpPr>
              <p:cxnSp>
                <p:nvCxnSpPr>
                  <p:cNvPr id="21" name="Düz Bağlayıcı 20"/>
                  <p:cNvCxnSpPr/>
                  <p:nvPr/>
                </p:nvCxnSpPr>
                <p:spPr>
                  <a:xfrm>
                    <a:off x="6099825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2" name="Grup 21"/>
                  <p:cNvGrpSpPr/>
                  <p:nvPr/>
                </p:nvGrpSpPr>
                <p:grpSpPr>
                  <a:xfrm>
                    <a:off x="5446575" y="3208366"/>
                    <a:ext cx="931646" cy="1806070"/>
                    <a:chOff x="5446575" y="3208366"/>
                    <a:chExt cx="931646" cy="1806070"/>
                  </a:xfrm>
                </p:grpSpPr>
                <p:sp>
                  <p:nvSpPr>
                    <p:cNvPr id="23" name="Metin kutusu 22"/>
                    <p:cNvSpPr txBox="1"/>
                    <p:nvPr/>
                  </p:nvSpPr>
                  <p:spPr>
                    <a:xfrm>
                      <a:off x="6001461" y="3995928"/>
                      <a:ext cx="225631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24" name="Metin kutusu 23"/>
                    <p:cNvSpPr txBox="1"/>
                    <p:nvPr/>
                  </p:nvSpPr>
                  <p:spPr>
                    <a:xfrm>
                      <a:off x="5446575" y="4706340"/>
                      <a:ext cx="437226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5" name="Düz Bağlayıcı 24"/>
                    <p:cNvCxnSpPr/>
                    <p:nvPr/>
                  </p:nvCxnSpPr>
                  <p:spPr>
                    <a:xfrm>
                      <a:off x="6099825" y="3572199"/>
                      <a:ext cx="278396" cy="478348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" name="Metin kutusu 25"/>
                    <p:cNvSpPr txBox="1"/>
                    <p:nvPr/>
                  </p:nvSpPr>
                  <p:spPr>
                    <a:xfrm>
                      <a:off x="5865799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28" name="Düz Bağlayıcı 27"/>
                    <p:cNvCxnSpPr/>
                    <p:nvPr/>
                  </p:nvCxnSpPr>
                  <p:spPr>
                    <a:xfrm>
                      <a:off x="6095627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9" name="Dikdörtgen 28"/>
                    <p:cNvSpPr/>
                    <p:nvPr/>
                  </p:nvSpPr>
                  <p:spPr>
                    <a:xfrm>
                      <a:off x="6000526" y="4697204"/>
                      <a:ext cx="134730" cy="26743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  <p:cxnSp>
            <p:nvCxnSpPr>
              <p:cNvPr id="44" name="Düz Bağlayıcı 43"/>
              <p:cNvCxnSpPr/>
              <p:nvPr/>
            </p:nvCxnSpPr>
            <p:spPr>
              <a:xfrm>
                <a:off x="4797173" y="3816791"/>
                <a:ext cx="0" cy="51125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Dikdörtgen 49"/>
              <p:cNvSpPr/>
              <p:nvPr/>
            </p:nvSpPr>
            <p:spPr>
              <a:xfrm>
                <a:off x="4663622" y="4287316"/>
                <a:ext cx="231303" cy="316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t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52" name="Grup 51"/>
          <p:cNvGrpSpPr/>
          <p:nvPr/>
        </p:nvGrpSpPr>
        <p:grpSpPr>
          <a:xfrm>
            <a:off x="992438" y="2709627"/>
            <a:ext cx="3073866" cy="2437600"/>
            <a:chOff x="5446575" y="3208366"/>
            <a:chExt cx="1290843" cy="1862910"/>
          </a:xfrm>
        </p:grpSpPr>
        <p:cxnSp>
          <p:nvCxnSpPr>
            <p:cNvPr id="53" name="Düz Bağlayıcı 52"/>
            <p:cNvCxnSpPr>
              <a:endCxn id="58" idx="0"/>
            </p:cNvCxnSpPr>
            <p:nvPr/>
          </p:nvCxnSpPr>
          <p:spPr>
            <a:xfrm flipH="1">
              <a:off x="5665188" y="3562984"/>
              <a:ext cx="434636" cy="120019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up 53"/>
            <p:cNvGrpSpPr/>
            <p:nvPr/>
          </p:nvGrpSpPr>
          <p:grpSpPr>
            <a:xfrm>
              <a:off x="5446575" y="3208366"/>
              <a:ext cx="1290843" cy="1862910"/>
              <a:chOff x="5446575" y="3208366"/>
              <a:chExt cx="1290843" cy="1862910"/>
            </a:xfrm>
          </p:grpSpPr>
          <p:cxnSp>
            <p:nvCxnSpPr>
              <p:cNvPr id="55" name="Düz Bağlayıcı 54"/>
              <p:cNvCxnSpPr/>
              <p:nvPr/>
            </p:nvCxnSpPr>
            <p:spPr>
              <a:xfrm>
                <a:off x="6099825" y="3572199"/>
                <a:ext cx="0" cy="4428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up 55"/>
              <p:cNvGrpSpPr/>
              <p:nvPr/>
            </p:nvGrpSpPr>
            <p:grpSpPr>
              <a:xfrm>
                <a:off x="5446575" y="3208366"/>
                <a:ext cx="1290843" cy="1862910"/>
                <a:chOff x="5446575" y="3208366"/>
                <a:chExt cx="1290843" cy="1862910"/>
              </a:xfrm>
            </p:grpSpPr>
            <p:sp>
              <p:nvSpPr>
                <p:cNvPr id="57" name="Metin kutusu 56"/>
                <p:cNvSpPr txBox="1"/>
                <p:nvPr/>
              </p:nvSpPr>
              <p:spPr>
                <a:xfrm>
                  <a:off x="5865799" y="4026550"/>
                  <a:ext cx="459656" cy="308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dirty="0"/>
                    <a:t>µ</a:t>
                  </a:r>
                  <a:endParaRPr lang="en-US" sz="1600" dirty="0"/>
                </a:p>
              </p:txBody>
            </p:sp>
            <p:sp>
              <p:nvSpPr>
                <p:cNvPr id="58" name="Metin kutusu 57"/>
                <p:cNvSpPr txBox="1"/>
                <p:nvPr/>
              </p:nvSpPr>
              <p:spPr>
                <a:xfrm>
                  <a:off x="5446575" y="4763180"/>
                  <a:ext cx="437226" cy="308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b="1" dirty="0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t</a:t>
                  </a:r>
                  <a:endParaRPr lang="en-US" sz="16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59" name="Düz Bağlayıcı 58"/>
                <p:cNvCxnSpPr/>
                <p:nvPr/>
              </p:nvCxnSpPr>
              <p:spPr>
                <a:xfrm>
                  <a:off x="6099825" y="3572199"/>
                  <a:ext cx="420282" cy="118001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0" name="Metin kutusu 59"/>
                <p:cNvSpPr txBox="1"/>
                <p:nvPr/>
              </p:nvSpPr>
              <p:spPr>
                <a:xfrm>
                  <a:off x="5865799" y="3208366"/>
                  <a:ext cx="46805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2400" dirty="0" smtClean="0"/>
                    <a:t>σ</a:t>
                  </a:r>
                  <a:endParaRPr lang="en-US" sz="2400" dirty="0"/>
                </a:p>
              </p:txBody>
            </p:sp>
            <p:sp>
              <p:nvSpPr>
                <p:cNvPr id="61" name="Metin kutusu 60"/>
                <p:cNvSpPr txBox="1"/>
                <p:nvPr/>
              </p:nvSpPr>
              <p:spPr>
                <a:xfrm>
                  <a:off x="6300192" y="4739337"/>
                  <a:ext cx="437226" cy="308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b="1" dirty="0" smtClean="0">
                      <a:solidFill>
                        <a:srgbClr val="FF0000"/>
                      </a:solidFill>
                    </a:rPr>
                    <a:t>t</a:t>
                  </a:r>
                  <a:endParaRPr lang="en-US" sz="16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2" name="Düz Bağlayıcı 61"/>
                <p:cNvCxnSpPr/>
                <p:nvPr/>
              </p:nvCxnSpPr>
              <p:spPr>
                <a:xfrm>
                  <a:off x="6095627" y="4304421"/>
                  <a:ext cx="0" cy="43183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Dikdörtgen 62"/>
                <p:cNvSpPr/>
                <p:nvPr/>
              </p:nvSpPr>
              <p:spPr>
                <a:xfrm>
                  <a:off x="5979602" y="4719784"/>
                  <a:ext cx="194351" cy="3361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tr-TR" b="1" dirty="0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 a</a:t>
                  </a:r>
                  <a:endParaRPr lang="en-US" b="1" dirty="0">
                    <a:solidFill>
                      <a:srgbClr val="FF0000"/>
                    </a:solidFill>
                    <a:latin typeface="Book Antiqua" panose="02040602050305030304" pitchFamily="18" charset="0"/>
                  </a:endParaRPr>
                </a:p>
              </p:txBody>
            </p:sp>
          </p:grpSp>
        </p:grpSp>
      </p:grpSp>
      <p:sp>
        <p:nvSpPr>
          <p:cNvPr id="64" name="Rectangle 5"/>
          <p:cNvSpPr>
            <a:spLocks noChangeArrowheads="1"/>
          </p:cNvSpPr>
          <p:nvPr/>
        </p:nvSpPr>
        <p:spPr bwMode="auto">
          <a:xfrm>
            <a:off x="1403648" y="1968475"/>
            <a:ext cx="24463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Hafif Seslem</a:t>
            </a:r>
          </a:p>
          <a:p>
            <a:pPr algn="ctr"/>
            <a:r>
              <a:rPr lang="tr-TR" sz="1400" dirty="0">
                <a:latin typeface="Book Antiqua" panose="02040602050305030304" pitchFamily="18" charset="0"/>
              </a:rPr>
              <a:t>Mora Taşımayan Sonses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Nonmoraic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Coda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7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Bürünbirimcik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(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Moraik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Modeli: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Seslem Ağırlığı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Book Antiqua" panose="02040602050305030304" pitchFamily="18" charset="0"/>
              </a:rPr>
              <a:t>Dinka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>
                <a:latin typeface="Book Antiqua" panose="02040602050305030304" pitchFamily="18" charset="0"/>
              </a:rPr>
              <a:t>Sudan’da yaşayan etnik bir grubun dili</a:t>
            </a:r>
            <a:r>
              <a:rPr lang="tr-TR" dirty="0">
                <a:latin typeface="Book Antiqua" panose="02040602050305030304" pitchFamily="18" charset="0"/>
              </a:rPr>
              <a:t>) gibi dillerde, ünlü uzamasının üç derecesi bulunmaktadır. Buna göre, ikizleşen bir sesin bir ünlüyü izlemesine izin verilen </a:t>
            </a:r>
            <a:r>
              <a:rPr lang="tr-TR" dirty="0" err="1">
                <a:latin typeface="Book Antiqua" panose="02040602050305030304" pitchFamily="18" charset="0"/>
              </a:rPr>
              <a:t>Dinka</a:t>
            </a:r>
            <a:r>
              <a:rPr lang="tr-TR" dirty="0">
                <a:latin typeface="Book Antiqua" panose="02040602050305030304" pitchFamily="18" charset="0"/>
              </a:rPr>
              <a:t> dilinde </a:t>
            </a:r>
            <a:r>
              <a:rPr lang="tr-TR" b="1" dirty="0">
                <a:latin typeface="Book Antiqua" panose="02040602050305030304" pitchFamily="18" charset="0"/>
              </a:rPr>
              <a:t>üçlü </a:t>
            </a:r>
            <a:r>
              <a:rPr lang="tr-TR" b="1" dirty="0" err="1">
                <a:latin typeface="Book Antiqua" panose="02040602050305030304" pitchFamily="18" charset="0"/>
              </a:rPr>
              <a:t>bürünbirimcik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 err="1">
                <a:latin typeface="Book Antiqua" panose="02040602050305030304" pitchFamily="18" charset="0"/>
              </a:rPr>
              <a:t>trimoraic</a:t>
            </a:r>
            <a:r>
              <a:rPr lang="tr-TR" dirty="0">
                <a:latin typeface="Book Antiqua" panose="02040602050305030304" pitchFamily="18" charset="0"/>
              </a:rPr>
              <a:t>) seslemi görülebilmektedir. Bu durumda olan seslem ağırlıkları ise </a:t>
            </a:r>
            <a:r>
              <a:rPr lang="tr-TR" b="1" dirty="0">
                <a:latin typeface="Book Antiqua" panose="02040602050305030304" pitchFamily="18" charset="0"/>
              </a:rPr>
              <a:t>En Ağır Seslem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i="1" dirty="0" err="1">
                <a:latin typeface="Book Antiqua" panose="02040602050305030304" pitchFamily="18" charset="0"/>
              </a:rPr>
              <a:t>Superheavy</a:t>
            </a:r>
            <a:r>
              <a:rPr lang="tr-TR" i="1" dirty="0">
                <a:latin typeface="Book Antiqua" panose="02040602050305030304" pitchFamily="18" charset="0"/>
              </a:rPr>
              <a:t> </a:t>
            </a:r>
            <a:r>
              <a:rPr lang="tr-TR" i="1" dirty="0" err="1">
                <a:latin typeface="Book Antiqua" panose="02040602050305030304" pitchFamily="18" charset="0"/>
              </a:rPr>
              <a:t>Syllable</a:t>
            </a:r>
            <a:r>
              <a:rPr lang="tr-TR" dirty="0">
                <a:latin typeface="Book Antiqua" panose="02040602050305030304" pitchFamily="18" charset="0"/>
              </a:rPr>
              <a:t>) olarak tanımlanabilmektedir.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En ağır seslem yapısına </a:t>
            </a:r>
            <a:r>
              <a:rPr lang="tr-TR" b="1" u="sng" dirty="0">
                <a:latin typeface="Book Antiqua" panose="02040602050305030304" pitchFamily="18" charset="0"/>
              </a:rPr>
              <a:t>Tamil dili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de örnek gösterebilmektedir. Bu dilde, uzun ünlülerden sonra ikizleşmenin olduğu gözlenmektedir. </a:t>
            </a: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4" name="Sağ Ok 3"/>
          <p:cNvSpPr/>
          <p:nvPr/>
        </p:nvSpPr>
        <p:spPr>
          <a:xfrm>
            <a:off x="7838923" y="522920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9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10995</TotalTime>
  <Words>1116</Words>
  <Application>Microsoft Office PowerPoint</Application>
  <PresentationFormat>Ekran Gösterisi (4:3)</PresentationFormat>
  <Paragraphs>165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1140</cp:revision>
  <dcterms:created xsi:type="dcterms:W3CDTF">2015-09-22T13:45:05Z</dcterms:created>
  <dcterms:modified xsi:type="dcterms:W3CDTF">2019-10-14T10:40:21Z</dcterms:modified>
</cp:coreProperties>
</file>