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75" r:id="rId10"/>
    <p:sldId id="286" r:id="rId11"/>
    <p:sldId id="287" r:id="rId12"/>
    <p:sldId id="304" r:id="rId13"/>
    <p:sldId id="305" r:id="rId14"/>
    <p:sldId id="325" r:id="rId15"/>
    <p:sldId id="328" r:id="rId16"/>
    <p:sldId id="329" r:id="rId17"/>
    <p:sldId id="331" r:id="rId18"/>
    <p:sldId id="332" r:id="rId19"/>
    <p:sldId id="333" r:id="rId20"/>
    <p:sldId id="335" r:id="rId21"/>
    <p:sldId id="337" r:id="rId22"/>
    <p:sldId id="341" r:id="rId23"/>
    <p:sldId id="343" r:id="rId24"/>
    <p:sldId id="344" r:id="rId25"/>
    <p:sldId id="34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0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52515-22C1-4EE3-9190-69E5B1FD5D48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E3341-2210-4873-BF6B-6FF9D9B44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A08A-F88B-4CF0-91B3-EF4D8E761811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107D-CEF1-4A5F-9605-E8144EDE3E41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4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EAF-EF7E-49A0-A2A1-F0A85CC3B618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4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288-CEE1-4BC3-BF92-AB51D4E3F03F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F635-E046-4411-84FA-55136906B210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5A5B-9659-40B7-A438-DFD2A29DB3D9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134B-BB1F-43DA-ABBB-994A3470DC0E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3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89BA-0D6D-426C-9E64-5E2BD0C5A0F9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239-8635-437A-A9F0-AB43777A5601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C325-449D-4368-BB46-1A132443C915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4C95-908C-434C-A007-63E6AAA763F1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>
          <a:xfrm>
            <a:off x="0" y="6523892"/>
            <a:ext cx="9144000" cy="3341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858" y="444257"/>
            <a:ext cx="7886700" cy="971305"/>
          </a:xfrm>
          <a:prstGeom prst="rect">
            <a:avLst/>
          </a:prstGeom>
          <a:effectLst>
            <a:outerShdw blurRad="25400" dist="127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9862"/>
            <a:ext cx="7886700" cy="4647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84709C-AB2A-4054-AAD3-A8EC3A48BE9A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4ACA2201-F616-4C35-9250-59F451F8F0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ikdörtgen 7"/>
          <p:cNvSpPr/>
          <p:nvPr userDrawn="1"/>
        </p:nvSpPr>
        <p:spPr>
          <a:xfrm flipH="1">
            <a:off x="0" y="0"/>
            <a:ext cx="9144000" cy="3341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etin kutusu 8"/>
          <p:cNvSpPr txBox="1"/>
          <p:nvPr userDrawn="1"/>
        </p:nvSpPr>
        <p:spPr>
          <a:xfrm>
            <a:off x="0" y="8792"/>
            <a:ext cx="2699238" cy="307777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Birey</a:t>
            </a:r>
            <a:r>
              <a:rPr lang="tr-TR" sz="1400" b="1" baseline="0" dirty="0" smtClean="0">
                <a:solidFill>
                  <a:schemeClr val="bg1"/>
                </a:solidFill>
              </a:rPr>
              <a:t> ve Toplum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8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13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/>
          </p:nvPr>
        </p:nvSpPr>
        <p:spPr>
          <a:xfrm>
            <a:off x="685800" y="3027285"/>
            <a:ext cx="7772400" cy="997582"/>
          </a:xfrm>
        </p:spPr>
        <p:txBody>
          <a:bodyPr>
            <a:normAutofit/>
          </a:bodyPr>
          <a:lstStyle/>
          <a:p>
            <a:r>
              <a:rPr lang="tr-TR" sz="4800" dirty="0" smtClean="0"/>
              <a:t>BİREY ve TOPLUM</a:t>
            </a:r>
            <a:endParaRPr lang="en-US" sz="4800" dirty="0"/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1143000" y="4534192"/>
            <a:ext cx="6858000" cy="579345"/>
          </a:xfrm>
        </p:spPr>
        <p:txBody>
          <a:bodyPr>
            <a:normAutofit/>
          </a:bodyPr>
          <a:lstStyle/>
          <a:p>
            <a:r>
              <a:rPr lang="tr-TR" altLang="tr-TR" sz="2800" dirty="0" err="1"/>
              <a:t>Psk</a:t>
            </a:r>
            <a:r>
              <a:rPr lang="tr-TR" altLang="tr-TR" sz="2800" dirty="0"/>
              <a:t>. Dr. </a:t>
            </a:r>
            <a:r>
              <a:rPr lang="tr-TR" altLang="tr-TR" sz="2800" dirty="0" err="1"/>
              <a:t>Sabâ</a:t>
            </a:r>
            <a:r>
              <a:rPr lang="tr-TR" altLang="tr-TR" sz="2800" dirty="0"/>
              <a:t> Yalçın</a:t>
            </a:r>
            <a:endParaRPr lang="en-US" sz="2800" dirty="0"/>
          </a:p>
        </p:txBody>
      </p:sp>
      <p:sp>
        <p:nvSpPr>
          <p:cNvPr id="7" name="Dikdörtgen 6"/>
          <p:cNvSpPr/>
          <p:nvPr/>
        </p:nvSpPr>
        <p:spPr>
          <a:xfrm>
            <a:off x="0" y="6523892"/>
            <a:ext cx="9144000" cy="3341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birey ve toplum ile ilgili görsel sonuc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56" y="436476"/>
            <a:ext cx="3748488" cy="24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5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Toplumların Sınıflandırılması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654150"/>
            <a:ext cx="7886700" cy="443593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/>
              <a:t>Günlük dilde toplumlar; azgelişmiş, gelişmekte olan, gelişmiş, açık, kapalı, kırsal ve kentsel gibi çeşitli şekillerde sınıflandırılmaktadır. </a:t>
            </a:r>
            <a:endParaRPr lang="tr-T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 smtClean="0"/>
              <a:t>Bu </a:t>
            </a:r>
            <a:r>
              <a:rPr lang="tr-TR" dirty="0"/>
              <a:t>sınıflandırma denemelerini belirleyen ölçütler belirgin ve açık bir nitelik taşımamaktadır. </a:t>
            </a:r>
            <a:endParaRPr lang="tr-T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 smtClean="0"/>
              <a:t>Bilim </a:t>
            </a:r>
            <a:r>
              <a:rPr lang="tr-TR" dirty="0"/>
              <a:t>adamları, tarihi süreç içerisinde toplumları, doğa ve çevre ile ilişkilerinde kullandıkları teknolojinin türüne göre, beş gruba ayırmaktadırlar.</a:t>
            </a:r>
            <a:endParaRPr lang="en-US" sz="2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4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49" y="1012055"/>
            <a:ext cx="8115855" cy="49271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sz="2600" dirty="0" smtClean="0"/>
              <a:t>Bunlar;</a:t>
            </a:r>
            <a:endParaRPr lang="en-US" sz="2600" dirty="0"/>
          </a:p>
          <a:p>
            <a:pPr lvl="1" fontAlgn="base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tr-TR" sz="2600" dirty="0"/>
              <a:t>Avcı ve toplayıcı toplumlar,</a:t>
            </a:r>
            <a:endParaRPr lang="en-US" sz="2600" dirty="0"/>
          </a:p>
          <a:p>
            <a:pPr lvl="1" fontAlgn="base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tr-TR" sz="2600" dirty="0"/>
              <a:t>Göçebe ve çobanlık toplumları, </a:t>
            </a:r>
            <a:endParaRPr lang="tr-TR" sz="2600" dirty="0" smtClean="0"/>
          </a:p>
          <a:p>
            <a:pPr lvl="1" fontAlgn="base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tr-TR" sz="2600" dirty="0" smtClean="0"/>
              <a:t>Tarım </a:t>
            </a:r>
            <a:r>
              <a:rPr lang="tr-TR" sz="2600" dirty="0"/>
              <a:t>öncesi toplumlar,</a:t>
            </a:r>
            <a:endParaRPr lang="en-US" sz="2600" dirty="0"/>
          </a:p>
          <a:p>
            <a:pPr lvl="1" fontAlgn="base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tr-TR" sz="2600" dirty="0"/>
              <a:t>Tarım toplumları ve</a:t>
            </a:r>
            <a:endParaRPr lang="en-US" sz="2600" dirty="0"/>
          </a:p>
          <a:p>
            <a:pPr lvl="1" fontAlgn="base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tr-TR" sz="2600" dirty="0"/>
              <a:t>Endüstriyel </a:t>
            </a:r>
            <a:r>
              <a:rPr lang="tr-TR" sz="2600" dirty="0" smtClean="0"/>
              <a:t>toplumlarıdır.</a:t>
            </a:r>
            <a:endParaRPr lang="en-US" sz="26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sz="2600" dirty="0"/>
              <a:t>Ayrıca, yukarıda sıralanan beş toplum türünün dışında, son yıllarda süper endüstriyel toplum ya da bilgi toplumu adı verilen bir toplumdan da </a:t>
            </a:r>
            <a:r>
              <a:rPr lang="tr-TR" sz="2600" dirty="0" smtClean="0"/>
              <a:t>söz edilmektedir</a:t>
            </a:r>
            <a:r>
              <a:rPr lang="tr-TR" sz="2600" dirty="0"/>
              <a:t>.</a:t>
            </a:r>
            <a:endParaRPr lang="en-US" sz="2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6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Roller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556493"/>
            <a:ext cx="7886700" cy="48620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 smtClean="0"/>
              <a:t>Sosyal </a:t>
            </a:r>
            <a:r>
              <a:rPr lang="tr-TR" dirty="0"/>
              <a:t>statü, insanların toplum içindeki yerini ifade eden bir kavramdır. </a:t>
            </a:r>
            <a:endParaRPr lang="tr-T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 smtClean="0"/>
              <a:t>Başka </a:t>
            </a:r>
            <a:r>
              <a:rPr lang="tr-TR" dirty="0"/>
              <a:t>bir deyişle toplum veya bir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grup </a:t>
            </a:r>
            <a:r>
              <a:rPr lang="tr-TR" dirty="0"/>
              <a:t>içinde bulunan her kişinin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işgal </a:t>
            </a:r>
            <a:r>
              <a:rPr lang="tr-TR" dirty="0"/>
              <a:t>ettiği bir statüsü </a:t>
            </a:r>
            <a:r>
              <a:rPr lang="tr-TR" dirty="0" smtClean="0"/>
              <a:t>ve bu </a:t>
            </a:r>
            <a:r>
              <a:rPr lang="tr-TR" dirty="0"/>
              <a:t>statüye uygun olarak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kendisinden </a:t>
            </a:r>
            <a:r>
              <a:rPr lang="tr-TR" dirty="0"/>
              <a:t>beklenen davranışları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ifade </a:t>
            </a:r>
            <a:r>
              <a:rPr lang="tr-TR" dirty="0"/>
              <a:t>eden rolleri vardır.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4994" name="Picture 2" descr="İlgili res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85" y="4412202"/>
            <a:ext cx="3390646" cy="207959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4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49" y="1289480"/>
            <a:ext cx="7938301" cy="453427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tr-TR" dirty="0" smtClean="0"/>
              <a:t>Hepimizin </a:t>
            </a:r>
            <a:r>
              <a:rPr lang="tr-TR" dirty="0"/>
              <a:t>günlük yaşamda çeşitli </a:t>
            </a:r>
            <a:r>
              <a:rPr lang="tr-TR" dirty="0" smtClean="0"/>
              <a:t>statüleri </a:t>
            </a:r>
            <a:r>
              <a:rPr lang="tr-TR" dirty="0"/>
              <a:t>ve rolleri vardır. </a:t>
            </a:r>
            <a:r>
              <a:rPr lang="tr-TR" dirty="0" smtClean="0"/>
              <a:t>Anne</a:t>
            </a:r>
            <a:r>
              <a:rPr lang="tr-TR" dirty="0"/>
              <a:t>, baba, </a:t>
            </a:r>
            <a:r>
              <a:rPr lang="tr-TR" dirty="0" smtClean="0"/>
              <a:t>çocuk</a:t>
            </a:r>
            <a:r>
              <a:rPr lang="tr-TR" dirty="0"/>
              <a:t>, genç, yaşlı, öğretmen, öğrenci, doktor ve hasta gibi. </a:t>
            </a:r>
            <a:endParaRPr lang="tr-TR" dirty="0" smtClean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tr-TR" dirty="0" smtClean="0"/>
              <a:t>Her </a:t>
            </a:r>
            <a:r>
              <a:rPr lang="tr-TR" dirty="0"/>
              <a:t>statü, yerine göre, sahibine, başka statü sahiplerinden farklı birtakım davranışlarda bulunulmasını emreden bir davranış modelleri ağıdır. Böylece, kişiler arasındaki her etkileşim, daha önceden düzenlenmiş statüler çerçevesinde meydana gelir.</a:t>
            </a:r>
            <a:endParaRPr lang="en-US" altLang="en-US" sz="2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8" name="Picture 18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Kontrol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343426"/>
            <a:ext cx="7886700" cy="51195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2600" dirty="0"/>
              <a:t>Sosyal kontrol, kişilerin ya da sosyal grupların sosyal düzenin gereklerine uygun biçimde davranmalarını sağlamaya yönelik tedbirlerin tümünü ifade eden bir </a:t>
            </a:r>
            <a:r>
              <a:rPr lang="tr-TR" sz="2600" dirty="0" smtClean="0"/>
              <a:t>kavramdır. </a:t>
            </a:r>
          </a:p>
          <a:p>
            <a:pPr>
              <a:lnSpc>
                <a:spcPct val="100000"/>
              </a:lnSpc>
            </a:pPr>
            <a:r>
              <a:rPr lang="tr-TR" sz="2600" dirty="0" smtClean="0"/>
              <a:t>Kişinin </a:t>
            </a:r>
            <a:r>
              <a:rPr lang="tr-TR" sz="2600" dirty="0"/>
              <a:t>toplumla nasıl bütünleştiği, </a:t>
            </a:r>
            <a:r>
              <a:rPr lang="tr-TR" sz="2600" dirty="0" smtClean="0"/>
              <a:t/>
            </a:r>
            <a:br>
              <a:rPr lang="tr-TR" sz="2600" dirty="0" smtClean="0"/>
            </a:br>
            <a:r>
              <a:rPr lang="tr-TR" sz="2600" dirty="0" smtClean="0"/>
              <a:t>bütün </a:t>
            </a:r>
            <a:r>
              <a:rPr lang="tr-TR" sz="2600" dirty="0"/>
              <a:t>sosyologların dikkatini </a:t>
            </a:r>
            <a:r>
              <a:rPr lang="tr-TR" sz="2600" dirty="0" smtClean="0"/>
              <a:t/>
            </a:r>
            <a:br>
              <a:rPr lang="tr-TR" sz="2600" dirty="0" smtClean="0"/>
            </a:br>
            <a:r>
              <a:rPr lang="tr-TR" sz="2600" dirty="0" smtClean="0"/>
              <a:t>çekmiştir</a:t>
            </a:r>
            <a:r>
              <a:rPr lang="tr-TR" sz="2600" dirty="0"/>
              <a:t>. </a:t>
            </a:r>
            <a:endParaRPr lang="tr-TR" sz="26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 descr="toplum insanlar ile ilgili görsel sonuc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8836"/>
          <a:stretch/>
        </p:blipFill>
        <p:spPr bwMode="auto">
          <a:xfrm>
            <a:off x="4804765" y="3969327"/>
            <a:ext cx="3310535" cy="1907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64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48" y="710211"/>
            <a:ext cx="7911670" cy="556630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sz="2600" dirty="0"/>
              <a:t>Belirli bir toplumda, en genel ve soyut düzeyde, doğruluk, </a:t>
            </a:r>
            <a:r>
              <a:rPr lang="tr-TR" sz="2600" dirty="0" smtClean="0"/>
              <a:t>dürüstlük,dayanışma </a:t>
            </a:r>
            <a:r>
              <a:rPr lang="tr-TR" sz="2600" dirty="0"/>
              <a:t>gibi değerler bulunur. </a:t>
            </a:r>
            <a:endParaRPr lang="tr-TR" sz="26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sz="2600" dirty="0" smtClean="0"/>
              <a:t>Değerler</a:t>
            </a:r>
            <a:r>
              <a:rPr lang="tr-TR" sz="2600" dirty="0"/>
              <a:t>, neyin iyi, güzel ve doğru; neyin kötü, çirkin ve yanlış olduğunu gösteren kriterlerdir. </a:t>
            </a:r>
            <a:endParaRPr lang="tr-TR" sz="26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sz="2600" dirty="0" smtClean="0"/>
              <a:t>Değerler</a:t>
            </a:r>
            <a:r>
              <a:rPr lang="tr-TR" sz="2600" dirty="0"/>
              <a:t>, kişisel ve sosyal yaşamın düzenini sağlamak amacıyla normlara dönüşürler. </a:t>
            </a:r>
            <a:endParaRPr lang="tr-TR" sz="26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sz="2600" dirty="0" smtClean="0"/>
              <a:t>Başka </a:t>
            </a:r>
            <a:r>
              <a:rPr lang="tr-TR" sz="2600" dirty="0"/>
              <a:t>bir deyişle, </a:t>
            </a:r>
            <a:r>
              <a:rPr lang="tr-TR" sz="2600" dirty="0" smtClean="0"/>
              <a:t/>
            </a:r>
            <a:br>
              <a:rPr lang="tr-TR" sz="2600" dirty="0" smtClean="0"/>
            </a:br>
            <a:r>
              <a:rPr lang="tr-TR" sz="2600" dirty="0" smtClean="0"/>
              <a:t>değerler </a:t>
            </a:r>
            <a:r>
              <a:rPr lang="tr-TR" sz="2600" dirty="0"/>
              <a:t>daha geniş </a:t>
            </a:r>
            <a:r>
              <a:rPr lang="tr-TR" sz="2600" dirty="0" smtClean="0"/>
              <a:t/>
            </a:r>
            <a:br>
              <a:rPr lang="tr-TR" sz="2600" dirty="0" smtClean="0"/>
            </a:br>
            <a:r>
              <a:rPr lang="tr-TR" sz="2600" dirty="0" smtClean="0"/>
              <a:t>kapsamlı </a:t>
            </a:r>
            <a:r>
              <a:rPr lang="tr-TR" sz="2600" dirty="0"/>
              <a:t>ve soyut; </a:t>
            </a:r>
            <a:r>
              <a:rPr lang="tr-TR" sz="2600" dirty="0" smtClean="0"/>
              <a:t/>
            </a:r>
            <a:br>
              <a:rPr lang="tr-TR" sz="2600" dirty="0" smtClean="0"/>
            </a:br>
            <a:r>
              <a:rPr lang="tr-TR" sz="2600" dirty="0" smtClean="0"/>
              <a:t>normlar </a:t>
            </a:r>
            <a:r>
              <a:rPr lang="tr-TR" sz="2600" dirty="0"/>
              <a:t>daha dar </a:t>
            </a:r>
            <a:r>
              <a:rPr lang="tr-TR" sz="2600" dirty="0" smtClean="0"/>
              <a:t/>
            </a:r>
            <a:br>
              <a:rPr lang="tr-TR" sz="2600" dirty="0" smtClean="0"/>
            </a:br>
            <a:r>
              <a:rPr lang="tr-TR" sz="2600" dirty="0" smtClean="0"/>
              <a:t>kapsamlı</a:t>
            </a:r>
            <a:r>
              <a:rPr lang="tr-TR" sz="2600" dirty="0"/>
              <a:t>, değişken </a:t>
            </a:r>
            <a:r>
              <a:rPr lang="tr-TR" sz="2600" dirty="0" smtClean="0"/>
              <a:t/>
            </a:r>
            <a:br>
              <a:rPr lang="tr-TR" sz="2600" dirty="0" smtClean="0"/>
            </a:br>
            <a:r>
              <a:rPr lang="tr-TR" sz="2600" dirty="0" smtClean="0"/>
              <a:t>ve somuttur</a:t>
            </a:r>
            <a:r>
              <a:rPr lang="tr-TR" sz="2600" dirty="0"/>
              <a:t>.</a:t>
            </a:r>
            <a:endParaRPr lang="tr-TR" altLang="en-US" sz="2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100" name="Picture 4" descr="degerl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87" y="3809037"/>
            <a:ext cx="5162150" cy="237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91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48" y="807869"/>
            <a:ext cx="7911670" cy="537099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tr-TR" dirty="0"/>
              <a:t>Değerler, normların oluşması için genel çerçeve niteliğindedir. </a:t>
            </a: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dirty="0" smtClean="0"/>
              <a:t>Değerlerin </a:t>
            </a:r>
            <a:r>
              <a:rPr lang="tr-TR" dirty="0"/>
              <a:t>sosyal hayatta etkinlik kazanmaları, normlar sayesinde mümkün olur. </a:t>
            </a: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dirty="0" smtClean="0"/>
              <a:t>Sosyal </a:t>
            </a:r>
            <a:r>
              <a:rPr lang="tr-TR" dirty="0"/>
              <a:t>normlara örnek olarak, din kurallarını, ahlâk kurallarını, hukuk </a:t>
            </a:r>
            <a:r>
              <a:rPr lang="tr-TR" dirty="0" smtClean="0"/>
              <a:t>kurallarını, </a:t>
            </a:r>
            <a:r>
              <a:rPr lang="tr-TR" dirty="0"/>
              <a:t>görgü kurallarını, örf ve âdetleri verebiliriz. </a:t>
            </a: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dirty="0" smtClean="0"/>
              <a:t>Bu </a:t>
            </a:r>
            <a:r>
              <a:rPr lang="tr-TR" dirty="0"/>
              <a:t>kuralların toplum yaşamına uygulanması ise, sosyal kurumlar yoluyla olur. </a:t>
            </a: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dirty="0" smtClean="0"/>
              <a:t>Sosyal </a:t>
            </a:r>
            <a:r>
              <a:rPr lang="tr-TR" dirty="0"/>
              <a:t>kurumlar, toplumun yapısının ve temel değerlerinin korunması bakımından zorunlu sayılan, nispeten sürekli kurallar topluluğudur.</a:t>
            </a:r>
            <a:endParaRPr lang="tr-TR" altLang="en-US" sz="2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9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48" y="1125245"/>
            <a:ext cx="7911670" cy="48050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/>
              <a:t>Resmî kurallar, devlet gibi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egemen bir </a:t>
            </a:r>
            <a:r>
              <a:rPr lang="tr-TR" dirty="0"/>
              <a:t>otorite ve örgütlü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bir </a:t>
            </a:r>
            <a:r>
              <a:rPr lang="tr-TR" dirty="0"/>
              <a:t>güç </a:t>
            </a:r>
            <a:r>
              <a:rPr lang="tr-TR" dirty="0" smtClean="0"/>
              <a:t>tarafından </a:t>
            </a:r>
            <a:r>
              <a:rPr lang="tr-TR" dirty="0"/>
              <a:t>uygulanır. </a:t>
            </a:r>
            <a:endParaRPr lang="tr-T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 smtClean="0"/>
              <a:t>Bu </a:t>
            </a:r>
            <a:r>
              <a:rPr lang="tr-TR" dirty="0"/>
              <a:t>kurallar, anayasa, yasa, </a:t>
            </a:r>
            <a:r>
              <a:rPr lang="tr-TR" dirty="0" smtClean="0"/>
              <a:t>tüzük </a:t>
            </a:r>
            <a:r>
              <a:rPr lang="tr-TR" dirty="0"/>
              <a:t>ve yönetmelik biçimini alır ve resmî yaptırımlarla desteklenir. </a:t>
            </a:r>
            <a:endParaRPr lang="tr-T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 smtClean="0"/>
              <a:t>Resmî </a:t>
            </a:r>
            <a:r>
              <a:rPr lang="tr-TR" dirty="0"/>
              <a:t>olmayan kurallar ise, her toplumda yaygın olarak benimsenen ve uygulanan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kurallardır</a:t>
            </a:r>
            <a:r>
              <a:rPr lang="tr-TR" dirty="0"/>
              <a:t>. Din, ahlâk ve görgü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kuralları </a:t>
            </a:r>
            <a:r>
              <a:rPr lang="tr-TR" dirty="0"/>
              <a:t>gibi.</a:t>
            </a:r>
            <a:endParaRPr lang="tr-TR" altLang="en-US" sz="2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9"/>
          <a:stretch/>
        </p:blipFill>
        <p:spPr>
          <a:xfrm>
            <a:off x="5956663" y="4509600"/>
            <a:ext cx="2841108" cy="180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İlgili resi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r="2840"/>
          <a:stretch/>
        </p:blipFill>
        <p:spPr bwMode="auto">
          <a:xfrm>
            <a:off x="5921406" y="701334"/>
            <a:ext cx="2834444" cy="1722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0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48" y="878889"/>
            <a:ext cx="8018202" cy="52910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tr-TR" sz="2600" dirty="0"/>
              <a:t>Resmî ve resmî olmayan kurallar, toplum kültürünün normatif yapısını oluşturur. </a:t>
            </a:r>
            <a:endParaRPr lang="tr-TR" sz="2600" dirty="0" smtClean="0"/>
          </a:p>
          <a:p>
            <a:pPr>
              <a:lnSpc>
                <a:spcPct val="100000"/>
              </a:lnSpc>
            </a:pPr>
            <a:r>
              <a:rPr lang="tr-TR" sz="2600" dirty="0" smtClean="0"/>
              <a:t>Neyin </a:t>
            </a:r>
            <a:r>
              <a:rPr lang="tr-TR" sz="2600" dirty="0"/>
              <a:t>doğru, neyin yanlış olduğu ve neyin nasıl yapılması gerektiği konusunda ortak bir anlayış olmadığı takdirde, sosyal ilişkilerin kurulması imkânsız hâle gelir. </a:t>
            </a:r>
            <a:endParaRPr lang="tr-TR" sz="2600" dirty="0" smtClean="0"/>
          </a:p>
          <a:p>
            <a:pPr>
              <a:lnSpc>
                <a:spcPct val="100000"/>
              </a:lnSpc>
            </a:pPr>
            <a:r>
              <a:rPr lang="tr-TR" sz="2600" dirty="0" smtClean="0"/>
              <a:t>Her </a:t>
            </a:r>
            <a:r>
              <a:rPr lang="tr-TR" sz="2600" dirty="0"/>
              <a:t>insan, bir davranışta bulunurken karşısındakilerden ne beklediğini ve kendisinden neler beklendiğini düşünerek hareket eder. </a:t>
            </a:r>
            <a:endParaRPr lang="tr-TR" sz="2600" dirty="0" smtClean="0"/>
          </a:p>
          <a:p>
            <a:pPr>
              <a:lnSpc>
                <a:spcPct val="100000"/>
              </a:lnSpc>
            </a:pPr>
            <a:r>
              <a:rPr lang="tr-TR" sz="2600" dirty="0" smtClean="0"/>
              <a:t>Bu </a:t>
            </a:r>
            <a:r>
              <a:rPr lang="tr-TR" sz="2600" dirty="0"/>
              <a:t>beklentilerin olmadığı yerde ise, insan ve toplum yaşamı kargaşa ve belirsizlikler içinde kalır. </a:t>
            </a:r>
            <a:endParaRPr lang="tr-TR" sz="2600" dirty="0" smtClean="0"/>
          </a:p>
          <a:p>
            <a:pPr>
              <a:lnSpc>
                <a:spcPct val="100000"/>
              </a:lnSpc>
            </a:pPr>
            <a:r>
              <a:rPr lang="tr-TR" sz="2600" dirty="0" smtClean="0"/>
              <a:t>Sosyal </a:t>
            </a:r>
            <a:r>
              <a:rPr lang="tr-TR" sz="2600" dirty="0"/>
              <a:t>kurallar ve kurumlar, </a:t>
            </a:r>
            <a:r>
              <a:rPr lang="tr-TR" sz="2600" dirty="0" smtClean="0"/>
              <a:t>toplum </a:t>
            </a:r>
            <a:r>
              <a:rPr lang="tr-TR" sz="2600" dirty="0"/>
              <a:t>yaşamına düzen </a:t>
            </a:r>
            <a:r>
              <a:rPr lang="tr-TR" sz="2600" dirty="0" smtClean="0"/>
              <a:t>getirir</a:t>
            </a:r>
            <a:r>
              <a:rPr lang="tr-TR" sz="2600" dirty="0"/>
              <a:t>.</a:t>
            </a:r>
            <a:endParaRPr lang="tr-TR" altLang="en-US" sz="2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Gruplar ve Türleri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645275"/>
            <a:ext cx="7886700" cy="4622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/>
              <a:t>Sosyal grubu, belli ortak özelliklere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sahip</a:t>
            </a:r>
            <a:r>
              <a:rPr lang="tr-TR" dirty="0"/>
              <a:t>, etkileşim ve ilişki içinde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bulunan </a:t>
            </a:r>
            <a:r>
              <a:rPr lang="tr-TR" dirty="0"/>
              <a:t>iki veya daha fazla kişinin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meydana </a:t>
            </a:r>
            <a:r>
              <a:rPr lang="tr-TR" dirty="0"/>
              <a:t>getirdiği bir topluluk olarak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tanımlamak </a:t>
            </a:r>
            <a:r>
              <a:rPr lang="tr-TR" dirty="0"/>
              <a:t>mümkündür. </a:t>
            </a:r>
            <a:endParaRPr lang="tr-T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 smtClean="0"/>
              <a:t>İki </a:t>
            </a:r>
            <a:r>
              <a:rPr lang="tr-TR" dirty="0"/>
              <a:t>veya daha çok insan, çeşitli şekillerde bir araya gelebilir veya bir arada bulunabilir. </a:t>
            </a:r>
            <a:endParaRPr lang="tr-T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 smtClean="0"/>
              <a:t>Ancak</a:t>
            </a:r>
            <a:r>
              <a:rPr lang="tr-TR" dirty="0"/>
              <a:t>, bu bir arada bulunuşların hepsi, bir sosyal grup olarak nitelendirilemez.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77" y="996102"/>
            <a:ext cx="2721165" cy="225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69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388587"/>
            <a:ext cx="7886700" cy="40808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 smtClean="0"/>
              <a:t>Birey ve toplum ilişkisini kavrayabilmek için ilkin birey – grup ilişkisini ele alıp, daha sonra birey – toplum ilişkisine geçmek yerinde olacaktır.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 smtClean="0"/>
              <a:t>Birey, bir grubun üyesi olarak doğmaktır. Bu grup, toplumun temel birimi olan </a:t>
            </a:r>
            <a:r>
              <a:rPr lang="tr-TR" dirty="0" err="1" smtClean="0"/>
              <a:t>aile’dir</a:t>
            </a:r>
            <a:r>
              <a:rPr lang="tr-TR" dirty="0" smtClean="0"/>
              <a:t>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 smtClean="0"/>
              <a:t>Bireyin kimlik kazanması ve toplumun bir üyesi haline gelmesi, özellikle küçük gruplar </a:t>
            </a:r>
            <a:br>
              <a:rPr lang="tr-TR" dirty="0" smtClean="0"/>
            </a:br>
            <a:r>
              <a:rPr lang="tr-TR" dirty="0" smtClean="0"/>
              <a:t>aracılığı ile gerçekleşmektedir.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48" y="1080856"/>
            <a:ext cx="7911670" cy="477840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tr-TR" dirty="0"/>
              <a:t>Bütün sosyal gruplar bir etkileşim sistemi oldukları halde, bunun tersi her zaman doğru değildir. </a:t>
            </a:r>
            <a:endParaRPr lang="tr-TR" dirty="0" smtClean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tr-TR" dirty="0" smtClean="0"/>
              <a:t>Aynı </a:t>
            </a:r>
            <a:r>
              <a:rPr lang="tr-TR" dirty="0"/>
              <a:t>sosyal grup içinde birden fazla sayıda etkileşim sistemi yer alabileceğinden, her etkileşim sistemi mutlaka bir grup meydana getirmeyebilir. </a:t>
            </a:r>
            <a:endParaRPr lang="tr-TR" dirty="0" smtClean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tr-TR" dirty="0" smtClean="0"/>
              <a:t>Çünkü</a:t>
            </a:r>
            <a:r>
              <a:rPr lang="tr-TR" dirty="0"/>
              <a:t>, her grubun mutlaka </a:t>
            </a:r>
            <a:r>
              <a:rPr lang="tr-TR" dirty="0" smtClean="0"/>
              <a:t>kendine </a:t>
            </a:r>
            <a:r>
              <a:rPr lang="tr-TR" dirty="0"/>
              <a:t>özgü değerlerden ve </a:t>
            </a:r>
            <a:r>
              <a:rPr lang="tr-TR" dirty="0" smtClean="0"/>
              <a:t>kurallardan </a:t>
            </a:r>
            <a:r>
              <a:rPr lang="tr-TR" dirty="0"/>
              <a:t>oluşan bir kültürü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vardır</a:t>
            </a:r>
            <a:r>
              <a:rPr lang="tr-TR" dirty="0"/>
              <a:t>.</a:t>
            </a:r>
            <a:endParaRPr lang="tr-TR" altLang="en-US" sz="2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1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48" y="1666783"/>
            <a:ext cx="7911670" cy="355994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tr-TR" dirty="0" smtClean="0"/>
              <a:t>Sosyal </a:t>
            </a:r>
            <a:r>
              <a:rPr lang="tr-TR" dirty="0"/>
              <a:t>grup;</a:t>
            </a:r>
            <a:endParaRPr lang="en-US" dirty="0"/>
          </a:p>
          <a:p>
            <a:pPr lvl="0" fontAlgn="base">
              <a:lnSpc>
                <a:spcPct val="110000"/>
              </a:lnSpc>
              <a:spcAft>
                <a:spcPts val="600"/>
              </a:spcAft>
            </a:pPr>
            <a:r>
              <a:rPr lang="tr-TR" dirty="0"/>
              <a:t>Ortak amaçlara ulaşmak üzere bir araya gelen,</a:t>
            </a:r>
            <a:endParaRPr lang="en-US" dirty="0"/>
          </a:p>
          <a:p>
            <a:pPr lvl="0" fontAlgn="base">
              <a:lnSpc>
                <a:spcPct val="110000"/>
              </a:lnSpc>
              <a:spcAft>
                <a:spcPts val="600"/>
              </a:spcAft>
            </a:pPr>
            <a:r>
              <a:rPr lang="tr-TR" dirty="0"/>
              <a:t>Sosyal değerlere ve kurallara uygun olarak karşılıklı rolleri yerine getiren kişilerden oluşan,</a:t>
            </a:r>
            <a:endParaRPr lang="en-US" dirty="0"/>
          </a:p>
          <a:p>
            <a:pPr lvl="0" fontAlgn="base">
              <a:lnSpc>
                <a:spcPct val="110000"/>
              </a:lnSpc>
              <a:spcAft>
                <a:spcPts val="600"/>
              </a:spcAft>
            </a:pPr>
            <a:r>
              <a:rPr lang="tr-TR" dirty="0"/>
              <a:t>Bir yapıya sahip olan ve benzerlerinden ayrı bir bütün meydana getiren topluluktur.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i="1" dirty="0" smtClean="0"/>
              <a:t>Yığın</a:t>
            </a:r>
            <a:endParaRPr lang="en-US" sz="3600" i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423326"/>
            <a:ext cx="7886700" cy="512839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tr-TR" sz="2600" dirty="0"/>
              <a:t>Yığın, </a:t>
            </a:r>
            <a:r>
              <a:rPr lang="tr-TR" sz="2600" dirty="0" err="1"/>
              <a:t>etkileşimsiz</a:t>
            </a:r>
            <a:r>
              <a:rPr lang="tr-TR" sz="2600" dirty="0"/>
              <a:t> bir fizikî yakınlığı ifade eder. </a:t>
            </a:r>
            <a:endParaRPr lang="tr-TR" sz="2600" dirty="0" smtClean="0"/>
          </a:p>
          <a:p>
            <a:pPr>
              <a:lnSpc>
                <a:spcPct val="110000"/>
              </a:lnSpc>
            </a:pPr>
            <a:r>
              <a:rPr lang="tr-TR" sz="2600" dirty="0" smtClean="0"/>
              <a:t>Yığın</a:t>
            </a:r>
            <a:r>
              <a:rPr lang="tr-TR" sz="2600" dirty="0"/>
              <a:t>, fizikî bir ortamda bulunan, fakat aralarında karşılıklı ilişki bulunmayan kişilerin oluşturduğu bir bütündür. </a:t>
            </a:r>
            <a:endParaRPr lang="tr-TR" sz="2600" dirty="0" smtClean="0"/>
          </a:p>
          <a:p>
            <a:pPr>
              <a:lnSpc>
                <a:spcPct val="110000"/>
              </a:lnSpc>
            </a:pPr>
            <a:r>
              <a:rPr lang="tr-TR" sz="2600" dirty="0" smtClean="0"/>
              <a:t>Yığını </a:t>
            </a:r>
            <a:r>
              <a:rPr lang="tr-TR" sz="2600" dirty="0"/>
              <a:t>oluşturan kişiler, genellikle </a:t>
            </a:r>
            <a:r>
              <a:rPr lang="tr-TR" sz="2600" dirty="0" smtClean="0"/>
              <a:t/>
            </a:r>
            <a:br>
              <a:rPr lang="tr-TR" sz="2600" dirty="0" smtClean="0"/>
            </a:br>
            <a:r>
              <a:rPr lang="tr-TR" sz="2600" dirty="0" smtClean="0"/>
              <a:t>birbirlerine </a:t>
            </a:r>
            <a:r>
              <a:rPr lang="tr-TR" sz="2600" dirty="0"/>
              <a:t>yabancıdırlar ve </a:t>
            </a:r>
            <a:r>
              <a:rPr lang="tr-TR" sz="2600" dirty="0" smtClean="0"/>
              <a:t/>
            </a:r>
            <a:br>
              <a:rPr lang="tr-TR" sz="2600" dirty="0" smtClean="0"/>
            </a:br>
            <a:r>
              <a:rPr lang="tr-TR" sz="2600" dirty="0" smtClean="0"/>
              <a:t>örgütlenmemişlerdir</a:t>
            </a:r>
            <a:r>
              <a:rPr lang="tr-TR" sz="2600" dirty="0"/>
              <a:t>. </a:t>
            </a:r>
            <a:endParaRPr lang="tr-TR" sz="2600" dirty="0" smtClean="0"/>
          </a:p>
          <a:p>
            <a:pPr>
              <a:lnSpc>
                <a:spcPct val="110000"/>
              </a:lnSpc>
            </a:pPr>
            <a:r>
              <a:rPr lang="tr-TR" sz="2600" dirty="0" smtClean="0"/>
              <a:t>Kişiler </a:t>
            </a:r>
            <a:r>
              <a:rPr lang="tr-TR" sz="2600" dirty="0"/>
              <a:t>arasındaki temas son </a:t>
            </a:r>
            <a:r>
              <a:rPr lang="tr-TR" sz="2600" dirty="0" smtClean="0"/>
              <a:t/>
            </a:r>
            <a:br>
              <a:rPr lang="tr-TR" sz="2600" dirty="0" smtClean="0"/>
            </a:br>
            <a:r>
              <a:rPr lang="tr-TR" sz="2600" dirty="0" smtClean="0"/>
              <a:t>derece </a:t>
            </a:r>
            <a:r>
              <a:rPr lang="tr-TR" sz="2600" dirty="0"/>
              <a:t>sınırlıdır. </a:t>
            </a:r>
            <a:endParaRPr lang="tr-TR" sz="2600" dirty="0" smtClean="0"/>
          </a:p>
          <a:p>
            <a:pPr>
              <a:lnSpc>
                <a:spcPct val="110000"/>
              </a:lnSpc>
            </a:pPr>
            <a:r>
              <a:rPr lang="tr-TR" sz="2600" dirty="0" smtClean="0"/>
              <a:t>Yığın</a:t>
            </a:r>
            <a:r>
              <a:rPr lang="tr-TR" sz="2600" dirty="0"/>
              <a:t>, statü ve rollerin belirlendiği </a:t>
            </a:r>
            <a:r>
              <a:rPr lang="tr-TR" sz="2600" dirty="0" smtClean="0"/>
              <a:t/>
            </a:r>
            <a:br>
              <a:rPr lang="tr-TR" sz="2600" dirty="0" smtClean="0"/>
            </a:br>
            <a:r>
              <a:rPr lang="tr-TR" sz="2600" dirty="0" smtClean="0"/>
              <a:t>bir </a:t>
            </a:r>
            <a:r>
              <a:rPr lang="tr-TR" sz="2600" dirty="0"/>
              <a:t>yapıya sahip değildir. </a:t>
            </a:r>
            <a:endParaRPr lang="en-US" sz="2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81"/>
          <a:stretch/>
        </p:blipFill>
        <p:spPr>
          <a:xfrm>
            <a:off x="5652120" y="3429000"/>
            <a:ext cx="3226218" cy="2412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13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i="1" dirty="0"/>
              <a:t>Kalabalık</a:t>
            </a:r>
            <a:endParaRPr lang="en-US" sz="2800" i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476594"/>
            <a:ext cx="7886700" cy="46046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/>
              <a:t>Kalabalık, ortak bir dikkat noktasına tepkide bulunan ve kendiliğinden etkileşim içine giren geçici insan topluluğudur. </a:t>
            </a:r>
            <a:endParaRPr lang="tr-T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 smtClean="0"/>
              <a:t>Tiyatro </a:t>
            </a:r>
            <a:r>
              <a:rPr lang="tr-TR" dirty="0"/>
              <a:t>seyircileri, </a:t>
            </a:r>
            <a:r>
              <a:rPr lang="tr-TR" dirty="0" smtClean="0"/>
              <a:t>spor </a:t>
            </a:r>
            <a:r>
              <a:rPr lang="tr-TR" dirty="0"/>
              <a:t>seyircileri,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dans eden </a:t>
            </a:r>
            <a:r>
              <a:rPr lang="tr-TR" dirty="0"/>
              <a:t>kalabalıklar,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karnavallar</a:t>
            </a:r>
            <a:r>
              <a:rPr lang="tr-TR" dirty="0"/>
              <a:t>, </a:t>
            </a:r>
            <a:r>
              <a:rPr lang="tr-TR" dirty="0" smtClean="0"/>
              <a:t>kalabalıklara </a:t>
            </a:r>
            <a:br>
              <a:rPr lang="tr-TR" dirty="0" smtClean="0"/>
            </a:br>
            <a:r>
              <a:rPr lang="tr-TR" dirty="0" smtClean="0"/>
              <a:t>örnek </a:t>
            </a:r>
            <a:r>
              <a:rPr lang="tr-TR" dirty="0"/>
              <a:t>oluşturur.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8434" name="Picture 2" descr="karnaval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41" y="3582774"/>
            <a:ext cx="3829121" cy="2705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47" y="1578007"/>
            <a:ext cx="8062591" cy="39616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tr-TR" dirty="0"/>
              <a:t>Kalabalıkların genel niteliklerini şöyle sıralayabiliriz:</a:t>
            </a:r>
            <a:endParaRPr lang="en-US" dirty="0"/>
          </a:p>
          <a:p>
            <a:pPr lvl="0" fontAlgn="base">
              <a:lnSpc>
                <a:spcPct val="100000"/>
              </a:lnSpc>
              <a:spcAft>
                <a:spcPts val="600"/>
              </a:spcAft>
            </a:pPr>
            <a:r>
              <a:rPr lang="tr-TR" dirty="0"/>
              <a:t>İnsanların fizikî olarak aynı yerde bulunmaları veya oraya yakın olmaları</a:t>
            </a:r>
            <a:endParaRPr lang="en-US" dirty="0"/>
          </a:p>
          <a:p>
            <a:pPr lvl="0" fontAlgn="base">
              <a:lnSpc>
                <a:spcPct val="100000"/>
              </a:lnSpc>
              <a:spcAft>
                <a:spcPts val="600"/>
              </a:spcAft>
            </a:pPr>
            <a:r>
              <a:rPr lang="tr-TR" dirty="0"/>
              <a:t>Geçici olarak bir araya gelmeleri</a:t>
            </a:r>
            <a:endParaRPr lang="en-US" dirty="0"/>
          </a:p>
          <a:p>
            <a:pPr lvl="0" fontAlgn="base">
              <a:lnSpc>
                <a:spcPct val="100000"/>
              </a:lnSpc>
              <a:spcAft>
                <a:spcPts val="600"/>
              </a:spcAft>
            </a:pPr>
            <a:r>
              <a:rPr lang="tr-TR" dirty="0"/>
              <a:t>İşbölümü veya statü düzeninin yokluğu</a:t>
            </a:r>
            <a:endParaRPr lang="en-US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/>
              <a:t>Nispeten denetimsiz, kendiliğinden olan sınırlı bir etkileşimin varlığı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i="1" dirty="0"/>
              <a:t>Kategori</a:t>
            </a:r>
            <a:endParaRPr lang="en-US" sz="2000" i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476594"/>
            <a:ext cx="8364430" cy="49863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tr-TR" dirty="0"/>
              <a:t>Kategori, çeşitli özelliklerine göre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insanların </a:t>
            </a:r>
            <a:r>
              <a:rPr lang="tr-TR" dirty="0"/>
              <a:t>gruplandırılmasını ifade eder</a:t>
            </a:r>
            <a:r>
              <a:rPr lang="tr-TR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tr-TR" dirty="0" smtClean="0"/>
              <a:t>Aynı </a:t>
            </a:r>
            <a:r>
              <a:rPr lang="tr-TR" dirty="0"/>
              <a:t>özelliklere sahip kişiler, bu özelliklere sahip olmalarından dolayı birbirlerine benzerler ve böylece başkalarından da ayrılırlar. </a:t>
            </a:r>
            <a:endParaRPr lang="tr-TR" dirty="0" smtClean="0"/>
          </a:p>
          <a:p>
            <a:pPr>
              <a:lnSpc>
                <a:spcPct val="110000"/>
              </a:lnSpc>
            </a:pPr>
            <a:r>
              <a:rPr lang="tr-TR" dirty="0" smtClean="0"/>
              <a:t>Sosyal </a:t>
            </a:r>
            <a:r>
              <a:rPr lang="tr-TR" dirty="0"/>
              <a:t>kategorilerin tanımlanmasında en önemli nokta, kişilerin birtakım ortak özellikleri paylaşmakta olmalarıdır. </a:t>
            </a:r>
            <a:endParaRPr lang="tr-TR" dirty="0" smtClean="0"/>
          </a:p>
          <a:p>
            <a:pPr>
              <a:lnSpc>
                <a:spcPct val="110000"/>
              </a:lnSpc>
            </a:pPr>
            <a:r>
              <a:rPr lang="tr-TR" dirty="0" smtClean="0"/>
              <a:t>Örneğin</a:t>
            </a:r>
            <a:r>
              <a:rPr lang="tr-TR" dirty="0"/>
              <a:t>, okul öncesi çocuklar, yetişkinler, yaşlılar, erkekler, kadınlar, evli erkekler, evli kadınlar, tarım işçileri, sosyal konutlarda oturanlar, birer kategori oluşturur.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AF6"/>
              </a:clrFrom>
              <a:clrTo>
                <a:srgbClr val="FBFA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23" y="302626"/>
            <a:ext cx="3706057" cy="15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388588"/>
            <a:ext cx="7886700" cy="44529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/>
              <a:t>Küçük gruplara aile, akraba, arkadaş ve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oyun </a:t>
            </a:r>
            <a:r>
              <a:rPr lang="tr-TR" dirty="0"/>
              <a:t>gruplarını örnek olarak verebiliriz.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/>
              <a:t>Bu grupların üyeleri arasında yoğun bir ilişki vardır. Birbirlerine karşı sevgi ve özveri gibi duygularla bağlıdırlar.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/>
              <a:t>Bir aile içinde dünyaya gelen çocuk, her şeyden önce annesi, babası, kardeşleri ve akrabalarıyla yakın bir temas içine girer. Yürümeyi, beslenmeyi ve konuşmayı ailede öğrenir.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9634" name="Picture 2" descr="aile ile ilgili görsel sonuc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4" y="662487"/>
            <a:ext cx="2058910" cy="154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838173"/>
            <a:ext cx="7886700" cy="5322930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tr-TR" dirty="0"/>
              <a:t>Toplumun dinî ve ahlâkî değerlerini, örf ve âdetlerini, görgü kurallarım, ilk önce, yüz yüze ilişki içinde bulunduğu gruplarda benimsemeye başlar. </a:t>
            </a: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dirty="0" smtClean="0"/>
              <a:t>Toplum </a:t>
            </a:r>
            <a:r>
              <a:rPr lang="tr-TR" dirty="0"/>
              <a:t>çok geniş kapsamlı olduğu için, bireyle doğrudan doğruya ilişkiye giremez ve ona doğrudan bir kimlik kazandıramaz. </a:t>
            </a: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dirty="0" smtClean="0"/>
              <a:t>Daha </a:t>
            </a:r>
            <a:r>
              <a:rPr lang="tr-TR" dirty="0"/>
              <a:t>sonra, bir okulun öğrencisi olarak belirginleşen kimlik, bir meslek grubunun, çeşitli derneklerin ve partilerin üyelikleriyle pekiştirilmektedir. Böylece, bireyin toplumla bütünleşmesi gerçekleşmektedir. </a:t>
            </a: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dirty="0" smtClean="0"/>
              <a:t>Grup </a:t>
            </a:r>
            <a:r>
              <a:rPr lang="tr-TR" dirty="0"/>
              <a:t>üyeliklerinin yokluğu ya da eksikliğinde, bireyin giderek topluma yabancılaşması söz konusu olmaktadır.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8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06222"/>
            <a:ext cx="7886700" cy="36269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/>
              <a:t>Bireyin kimlik kazanmasında </a:t>
            </a:r>
            <a:r>
              <a:rPr lang="tr-TR" dirty="0" smtClean="0"/>
              <a:t>rol </a:t>
            </a:r>
            <a:r>
              <a:rPr lang="tr-TR" dirty="0"/>
              <a:t>oynayan gruplar da bir toplumun </a:t>
            </a:r>
            <a:r>
              <a:rPr lang="tr-TR" dirty="0" smtClean="0"/>
              <a:t>öğeleridir</a:t>
            </a:r>
            <a:r>
              <a:rPr lang="tr-TR" dirty="0"/>
              <a:t>. </a:t>
            </a:r>
            <a:endParaRPr lang="tr-T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 smtClean="0"/>
              <a:t>Toplumun sosyal </a:t>
            </a:r>
            <a:r>
              <a:rPr lang="tr-TR" dirty="0"/>
              <a:t>yapısı içinde bir yerleri ve yerine getirdikleri görevleri vardır. </a:t>
            </a:r>
            <a:endParaRPr lang="tr-T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 smtClean="0"/>
              <a:t>Grupların davranışlarını </a:t>
            </a:r>
            <a:r>
              <a:rPr lang="tr-TR" dirty="0"/>
              <a:t>kavrayabilmek için, toplumun sosyal yapısını tanımak gerekir.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309838"/>
            <a:ext cx="7886700" cy="439850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/>
              <a:t>Toplum, çok çeşitli sosyal grupları bir bütün olarak kapsar.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/>
              <a:t>Bu gruplar, birer öğesi oldukları toplumun özelliklerini yansıtır. Başka bir deyişle, toplum kendisini oluşturan birey, grup ve kurumların ilişkilerini belirler.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r-TR" dirty="0" smtClean="0"/>
              <a:t>Sosyoloji</a:t>
            </a:r>
            <a:r>
              <a:rPr lang="tr-TR" dirty="0"/>
              <a:t>, toplumun sosyal yapısı hakkında bizi bilgilendirerek, içinde bulunduğumuz sosyal grupları ve kurumları anlamamıza katkıda bulunur.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TOPLUM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405574"/>
            <a:ext cx="7886700" cy="492420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tr-TR" dirty="0"/>
              <a:t>Sosyolojinin konusu sosyal olgudur. </a:t>
            </a:r>
            <a:endParaRPr lang="tr-TR" dirty="0" smtClean="0"/>
          </a:p>
          <a:p>
            <a:pPr>
              <a:lnSpc>
                <a:spcPct val="110000"/>
              </a:lnSpc>
            </a:pPr>
            <a:r>
              <a:rPr lang="tr-TR" dirty="0" smtClean="0"/>
              <a:t>Bu </a:t>
            </a:r>
            <a:r>
              <a:rPr lang="tr-TR" dirty="0"/>
              <a:t>anlamda sosyal bir olgu olan toplum,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belli </a:t>
            </a:r>
            <a:r>
              <a:rPr lang="tr-TR" dirty="0"/>
              <a:t>bir coğrafya parçası üzerinde yer alan, üyeleri arasında sıkı bir etkileşim ve işbölümü olan bir insan topluluğudur. </a:t>
            </a:r>
            <a:endParaRPr lang="tr-TR" dirty="0" smtClean="0"/>
          </a:p>
          <a:p>
            <a:pPr>
              <a:lnSpc>
                <a:spcPct val="110000"/>
              </a:lnSpc>
            </a:pPr>
            <a:r>
              <a:rPr lang="tr-TR" dirty="0" smtClean="0"/>
              <a:t>Toplum </a:t>
            </a:r>
            <a:r>
              <a:rPr lang="tr-TR" dirty="0"/>
              <a:t>kavramı, üyeleri arasında sürekli bir ilişki ve etkileşim bulunan </a:t>
            </a:r>
            <a:r>
              <a:rPr lang="tr-TR" dirty="0" smtClean="0"/>
              <a:t>bir </a:t>
            </a:r>
            <a:r>
              <a:rPr lang="tr-TR" dirty="0"/>
              <a:t>örgütlenme biçimini ifade eder. Bu örgütlenmenin içinde bulunan </a:t>
            </a:r>
            <a:r>
              <a:rPr lang="tr-TR" dirty="0" smtClean="0"/>
              <a:t>insanlar arasında</a:t>
            </a:r>
            <a:r>
              <a:rPr lang="tr-TR" dirty="0"/>
              <a:t>, belirli düzeyde dayanışma ya da işbölümü bulunur. </a:t>
            </a:r>
            <a:endParaRPr lang="tr-TR" dirty="0" smtClean="0"/>
          </a:p>
          <a:p>
            <a:pPr>
              <a:lnSpc>
                <a:spcPct val="110000"/>
              </a:lnSpc>
            </a:pPr>
            <a:r>
              <a:rPr lang="tr-TR" dirty="0" smtClean="0"/>
              <a:t>Toplumun </a:t>
            </a:r>
            <a:r>
              <a:rPr lang="tr-TR" dirty="0"/>
              <a:t>üyeleri, aynı zamanda, bazı ortak kültürel değerleri paylaşan bireyler durumundadırlar.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9858" y="710587"/>
            <a:ext cx="7886700" cy="971305"/>
          </a:xfrm>
        </p:spPr>
        <p:txBody>
          <a:bodyPr>
            <a:noAutofit/>
          </a:bodyPr>
          <a:lstStyle/>
          <a:p>
            <a:r>
              <a:rPr lang="tr-TR" sz="3600" i="1" dirty="0"/>
              <a:t>Toplum kavramının </a:t>
            </a:r>
            <a:r>
              <a:rPr lang="tr-TR" sz="3600" i="1" dirty="0" smtClean="0"/>
              <a:t>özellikleri:</a:t>
            </a:r>
            <a:endParaRPr lang="en-US" sz="3600" i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929357"/>
            <a:ext cx="7886700" cy="4151847"/>
          </a:xfrm>
        </p:spPr>
        <p:txBody>
          <a:bodyPr vert="horz" lIns="91440" tIns="45720" rIns="91440" bIns="45720" rtlCol="0">
            <a:normAutofit/>
          </a:bodyPr>
          <a:lstStyle/>
          <a:p>
            <a:pPr marL="444500" indent="-444500">
              <a:lnSpc>
                <a:spcPct val="110000"/>
              </a:lnSpc>
              <a:spcAft>
                <a:spcPts val="600"/>
              </a:spcAft>
              <a:buNone/>
            </a:pPr>
            <a:r>
              <a:rPr lang="tr-TR" altLang="en-US" dirty="0" smtClean="0">
                <a:solidFill>
                  <a:srgbClr val="0000FF"/>
                </a:solidFill>
              </a:rPr>
              <a:t>a) 	</a:t>
            </a:r>
            <a:r>
              <a:rPr lang="tr-TR" altLang="en-US" dirty="0" smtClean="0"/>
              <a:t>Bir </a:t>
            </a:r>
            <a:r>
              <a:rPr lang="tr-TR" altLang="en-US" dirty="0"/>
              <a:t>toplum; aile, yerel topluluk, sendika, demek, parti, meslekî örgüt, sosyoekonomik tabaka, çete gibi çeşitli grupları daha geniş bir bütün </a:t>
            </a:r>
            <a:r>
              <a:rPr lang="tr-TR" altLang="en-US" dirty="0" smtClean="0"/>
              <a:t>olarak </a:t>
            </a:r>
            <a:r>
              <a:rPr lang="tr-TR" altLang="en-US" dirty="0"/>
              <a:t>kendi içerisinde bir araya getirir.</a:t>
            </a:r>
          </a:p>
          <a:p>
            <a:pPr marL="444500" indent="-444500">
              <a:lnSpc>
                <a:spcPct val="110000"/>
              </a:lnSpc>
              <a:spcAft>
                <a:spcPts val="600"/>
              </a:spcAft>
              <a:buNone/>
            </a:pPr>
            <a:r>
              <a:rPr lang="tr-TR" altLang="en-US" dirty="0" smtClean="0">
                <a:solidFill>
                  <a:srgbClr val="0000FF"/>
                </a:solidFill>
              </a:rPr>
              <a:t>b) 	</a:t>
            </a:r>
            <a:r>
              <a:rPr lang="tr-TR" altLang="en-US" dirty="0" smtClean="0"/>
              <a:t>Her </a:t>
            </a:r>
            <a:r>
              <a:rPr lang="tr-TR" altLang="en-US" dirty="0"/>
              <a:t>toplumda; belli </a:t>
            </a:r>
            <a:r>
              <a:rPr lang="tr-TR" altLang="en-US" dirty="0" err="1"/>
              <a:t>sosyo</a:t>
            </a:r>
            <a:r>
              <a:rPr lang="tr-TR" altLang="en-US" dirty="0"/>
              <a:t>-ekonomik ihtiyaçları ve amaçları karşılayan aile, ekonomi, eğitim, din, siyaset, ahlâk ve hukuk gibi kurumlar vardır. Bu kurumlar arasında karşılıklı ilişkiler bulunur.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9" name="Picture 17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9174163"/>
            <a:ext cx="6350" cy="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1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4776" y="1014957"/>
            <a:ext cx="7886700" cy="460460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44500" indent="-444500">
              <a:lnSpc>
                <a:spcPct val="110000"/>
              </a:lnSpc>
              <a:spcAft>
                <a:spcPts val="600"/>
              </a:spcAft>
              <a:buNone/>
            </a:pPr>
            <a:r>
              <a:rPr lang="tr-TR" altLang="en-US" dirty="0" smtClean="0">
                <a:solidFill>
                  <a:srgbClr val="0000FF"/>
                </a:solidFill>
              </a:rPr>
              <a:t>c) 	</a:t>
            </a:r>
            <a:r>
              <a:rPr lang="tr-TR" dirty="0" smtClean="0"/>
              <a:t>Toplum </a:t>
            </a:r>
            <a:r>
              <a:rPr lang="tr-TR" dirty="0"/>
              <a:t>adı verilen bütünde, kültürel değerlerin ortaklığına dayanan belirli ölçüde dayanışma vardır.</a:t>
            </a:r>
            <a:endParaRPr lang="tr-TR" altLang="en-US" dirty="0"/>
          </a:p>
          <a:p>
            <a:pPr marL="444500" indent="-444500">
              <a:lnSpc>
                <a:spcPct val="110000"/>
              </a:lnSpc>
              <a:spcAft>
                <a:spcPts val="600"/>
              </a:spcAft>
              <a:buNone/>
            </a:pPr>
            <a:r>
              <a:rPr lang="tr-TR" altLang="en-US" dirty="0" smtClean="0">
                <a:solidFill>
                  <a:srgbClr val="0000FF"/>
                </a:solidFill>
              </a:rPr>
              <a:t>d)	</a:t>
            </a:r>
            <a:r>
              <a:rPr lang="tr-TR" dirty="0" smtClean="0"/>
              <a:t>Bir </a:t>
            </a:r>
            <a:r>
              <a:rPr lang="tr-TR" dirty="0"/>
              <a:t>toplumun üyeleri arasındaki ilişki ve dayanışma, bir diğer toplumun üyeleriyle ile kurdukları ilişki ve dayanışmadan çok daha yüksek bir yoğunluğa sahiptir</a:t>
            </a:r>
            <a:r>
              <a:rPr lang="tr-TR" dirty="0" smtClean="0"/>
              <a:t>.</a:t>
            </a:r>
          </a:p>
          <a:p>
            <a:pPr marL="444500" indent="-444500">
              <a:lnSpc>
                <a:spcPct val="110000"/>
              </a:lnSpc>
              <a:spcAft>
                <a:spcPts val="600"/>
              </a:spcAft>
              <a:buNone/>
            </a:pPr>
            <a:r>
              <a:rPr lang="tr-TR" dirty="0" smtClean="0">
                <a:solidFill>
                  <a:srgbClr val="0000FF"/>
                </a:solidFill>
              </a:rPr>
              <a:t>e)	</a:t>
            </a:r>
            <a:r>
              <a:rPr lang="tr-TR" dirty="0" smtClean="0"/>
              <a:t>Toplumlar</a:t>
            </a:r>
            <a:r>
              <a:rPr lang="tr-TR" dirty="0"/>
              <a:t>, az ya da çok, bir toprağa yerleşmiş olarak yaşar.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2201-F616-4C35-9250-59F451F8F0F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9" name="Picture 17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9174163"/>
            <a:ext cx="6350" cy="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0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</TotalTime>
  <Words>918</Words>
  <Application>Microsoft Office PowerPoint</Application>
  <PresentationFormat>Ekran Gösterisi (4:3)</PresentationFormat>
  <Paragraphs>120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Teması</vt:lpstr>
      <vt:lpstr>BİREY ve TOPLUM</vt:lpstr>
      <vt:lpstr>PowerPoint Sunusu</vt:lpstr>
      <vt:lpstr>PowerPoint Sunusu</vt:lpstr>
      <vt:lpstr>PowerPoint Sunusu</vt:lpstr>
      <vt:lpstr>PowerPoint Sunusu</vt:lpstr>
      <vt:lpstr>PowerPoint Sunusu</vt:lpstr>
      <vt:lpstr>TOPLUM</vt:lpstr>
      <vt:lpstr>Toplum kavramının özellikleri:</vt:lpstr>
      <vt:lpstr>PowerPoint Sunusu</vt:lpstr>
      <vt:lpstr>Toplumların Sınıflandırılması</vt:lpstr>
      <vt:lpstr>PowerPoint Sunusu</vt:lpstr>
      <vt:lpstr>Sosyal Roller</vt:lpstr>
      <vt:lpstr>PowerPoint Sunusu</vt:lpstr>
      <vt:lpstr>Sosyal Kontrol</vt:lpstr>
      <vt:lpstr>PowerPoint Sunusu</vt:lpstr>
      <vt:lpstr>PowerPoint Sunusu</vt:lpstr>
      <vt:lpstr>PowerPoint Sunusu</vt:lpstr>
      <vt:lpstr>PowerPoint Sunusu</vt:lpstr>
      <vt:lpstr>Sosyal Gruplar ve Türleri</vt:lpstr>
      <vt:lpstr>PowerPoint Sunusu</vt:lpstr>
      <vt:lpstr>PowerPoint Sunusu</vt:lpstr>
      <vt:lpstr>Yığın</vt:lpstr>
      <vt:lpstr>Kalabalık</vt:lpstr>
      <vt:lpstr>PowerPoint Sunusu</vt:lpstr>
      <vt:lpstr>Kategori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Murat</dc:creator>
  <cp:lastModifiedBy>saba</cp:lastModifiedBy>
  <cp:revision>76</cp:revision>
  <dcterms:created xsi:type="dcterms:W3CDTF">2019-12-09T10:03:14Z</dcterms:created>
  <dcterms:modified xsi:type="dcterms:W3CDTF">2019-12-27T12:27:09Z</dcterms:modified>
</cp:coreProperties>
</file>