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90" y="4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447625-1096-494E-BD41-6AC418DE2E43}" type="datetimeFigureOut">
              <a:rPr lang="tr-TR" smtClean="0"/>
              <a:t>5.12.2019</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36F70C-1351-43CC-A8D8-4EA18ECE18EE}" type="slidenum">
              <a:rPr lang="tr-TR" smtClean="0"/>
              <a:t>‹#›</a:t>
            </a:fld>
            <a:endParaRPr lang="tr-TR"/>
          </a:p>
        </p:txBody>
      </p:sp>
    </p:spTree>
    <p:extLst>
      <p:ext uri="{BB962C8B-B14F-4D97-AF65-F5344CB8AC3E}">
        <p14:creationId xmlns:p14="http://schemas.microsoft.com/office/powerpoint/2010/main" val="357334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1</a:t>
            </a:fld>
            <a:endParaRPr lang="tr-TR"/>
          </a:p>
        </p:txBody>
      </p:sp>
    </p:spTree>
    <p:extLst>
      <p:ext uri="{BB962C8B-B14F-4D97-AF65-F5344CB8AC3E}">
        <p14:creationId xmlns:p14="http://schemas.microsoft.com/office/powerpoint/2010/main" val="14429323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2</a:t>
            </a:fld>
            <a:endParaRPr lang="tr-TR"/>
          </a:p>
        </p:txBody>
      </p:sp>
    </p:spTree>
    <p:extLst>
      <p:ext uri="{BB962C8B-B14F-4D97-AF65-F5344CB8AC3E}">
        <p14:creationId xmlns:p14="http://schemas.microsoft.com/office/powerpoint/2010/main" val="3174249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3</a:t>
            </a:fld>
            <a:endParaRPr lang="tr-TR"/>
          </a:p>
        </p:txBody>
      </p:sp>
    </p:spTree>
    <p:extLst>
      <p:ext uri="{BB962C8B-B14F-4D97-AF65-F5344CB8AC3E}">
        <p14:creationId xmlns:p14="http://schemas.microsoft.com/office/powerpoint/2010/main" val="3196492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4</a:t>
            </a:fld>
            <a:endParaRPr lang="tr-TR"/>
          </a:p>
        </p:txBody>
      </p:sp>
    </p:spTree>
    <p:extLst>
      <p:ext uri="{BB962C8B-B14F-4D97-AF65-F5344CB8AC3E}">
        <p14:creationId xmlns:p14="http://schemas.microsoft.com/office/powerpoint/2010/main" val="15213220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5</a:t>
            </a:fld>
            <a:endParaRPr lang="tr-TR"/>
          </a:p>
        </p:txBody>
      </p:sp>
    </p:spTree>
    <p:extLst>
      <p:ext uri="{BB962C8B-B14F-4D97-AF65-F5344CB8AC3E}">
        <p14:creationId xmlns:p14="http://schemas.microsoft.com/office/powerpoint/2010/main" val="29616996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6</a:t>
            </a:fld>
            <a:endParaRPr lang="tr-TR"/>
          </a:p>
        </p:txBody>
      </p:sp>
    </p:spTree>
    <p:extLst>
      <p:ext uri="{BB962C8B-B14F-4D97-AF65-F5344CB8AC3E}">
        <p14:creationId xmlns:p14="http://schemas.microsoft.com/office/powerpoint/2010/main" val="5886084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7</a:t>
            </a:fld>
            <a:endParaRPr lang="tr-TR"/>
          </a:p>
        </p:txBody>
      </p:sp>
    </p:spTree>
    <p:extLst>
      <p:ext uri="{BB962C8B-B14F-4D97-AF65-F5344CB8AC3E}">
        <p14:creationId xmlns:p14="http://schemas.microsoft.com/office/powerpoint/2010/main" val="41305764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8</a:t>
            </a:fld>
            <a:endParaRPr lang="tr-TR"/>
          </a:p>
        </p:txBody>
      </p:sp>
    </p:spTree>
    <p:extLst>
      <p:ext uri="{BB962C8B-B14F-4D97-AF65-F5344CB8AC3E}">
        <p14:creationId xmlns:p14="http://schemas.microsoft.com/office/powerpoint/2010/main" val="1191091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489505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567091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160627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3490881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722530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367097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1572181-15AC-4A17-A5C7-1C571D8E0539}" type="datetimeFigureOut">
              <a:rPr lang="tr-TR" smtClean="0"/>
              <a:t>5.12.2019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949925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1572181-15AC-4A17-A5C7-1C571D8E0539}" type="datetimeFigureOut">
              <a:rPr lang="tr-TR" smtClean="0"/>
              <a:t>5.12.2019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270948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572181-15AC-4A17-A5C7-1C571D8E0539}" type="datetimeFigureOut">
              <a:rPr lang="tr-TR" smtClean="0"/>
              <a:t>5.12.2019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729624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96109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95313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572181-15AC-4A17-A5C7-1C571D8E0539}" type="datetimeFigureOut">
              <a:rPr lang="tr-TR" smtClean="0"/>
              <a:t>5.12.2019</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2AC712-D46F-4BA1-854E-23F5AC3B0068}" type="slidenum">
              <a:rPr lang="tr-TR" smtClean="0"/>
              <a:t>‹#›</a:t>
            </a:fld>
            <a:endParaRPr lang="tr-TR"/>
          </a:p>
        </p:txBody>
      </p:sp>
    </p:spTree>
    <p:extLst>
      <p:ext uri="{BB962C8B-B14F-4D97-AF65-F5344CB8AC3E}">
        <p14:creationId xmlns:p14="http://schemas.microsoft.com/office/powerpoint/2010/main" val="4989331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2348880"/>
            <a:ext cx="8496944" cy="2880320"/>
          </a:xfrm>
        </p:spPr>
        <p:txBody>
          <a:bodyPr>
            <a:normAutofit/>
          </a:bodyPr>
          <a:lstStyle/>
          <a:p>
            <a:pPr marL="0" indent="0" algn="just">
              <a:spcBef>
                <a:spcPts val="0"/>
              </a:spcBef>
              <a:buNone/>
            </a:pPr>
            <a:r>
              <a:rPr lang="tr-TR" sz="2400" dirty="0">
                <a:cs typeface="Arial" panose="020B0604020202020204" pitchFamily="34" charset="0"/>
              </a:rPr>
              <a:t>Kazı ve dolgu hacimlerinin hesaplanmasında temel yaklaşım, toprak hacminin, söz konusu proje alanının her kesimindeki kazı derinlikleri ya da dolgu yükseklikleri ortalaması ile harita alanının yatay çarpımından elde edilmesidir. Bu kazı derinliklerinin ya da dolgu yüksekliklerinin bazıları sıfır olabilir, ancak bunlar da ortalama hesabına dahil edilmelidir. </a:t>
            </a:r>
          </a:p>
          <a:p>
            <a:pPr marL="0" indent="0" algn="just">
              <a:spcBef>
                <a:spcPts val="0"/>
              </a:spcBef>
              <a:buNone/>
            </a:pPr>
            <a:endParaRPr lang="tr-TR" sz="2400" dirty="0">
              <a:cs typeface="Arial" panose="020B0604020202020204" pitchFamily="34" charset="0"/>
            </a:endParaRPr>
          </a:p>
          <a:p>
            <a:pPr marL="0" indent="0" algn="just">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a:p>
            <a:pPr marL="0" indent="0">
              <a:spcBef>
                <a:spcPts val="0"/>
              </a:spcBef>
              <a:buNone/>
            </a:pPr>
            <a:endParaRPr lang="tr-TR" sz="1400" dirty="0">
              <a:solidFill>
                <a:schemeClr val="bg1">
                  <a:lumMod val="50000"/>
                </a:schemeClr>
              </a:solidFill>
              <a:cs typeface="Arial" panose="020B0604020202020204" pitchFamily="34" charset="0"/>
            </a:endParaRPr>
          </a:p>
        </p:txBody>
      </p:sp>
      <p:sp>
        <p:nvSpPr>
          <p:cNvPr id="6" name="Dikdörtgen 5">
            <a:extLst>
              <a:ext uri="{FF2B5EF4-FFF2-40B4-BE49-F238E27FC236}">
                <a16:creationId xmlns:a16="http://schemas.microsoft.com/office/drawing/2014/main" id="{C1200FBD-AF95-FF42-BEB9-880CA0A3FAEC}"/>
              </a:ext>
            </a:extLst>
          </p:cNvPr>
          <p:cNvSpPr/>
          <p:nvPr/>
        </p:nvSpPr>
        <p:spPr>
          <a:xfrm>
            <a:off x="7524328" y="6381328"/>
            <a:ext cx="1433405" cy="369332"/>
          </a:xfrm>
          <a:prstGeom prst="rect">
            <a:avLst/>
          </a:prstGeom>
        </p:spPr>
        <p:txBody>
          <a:bodyPr wrap="none">
            <a:spAutoFit/>
          </a:bodyPr>
          <a:lstStyle/>
          <a:p>
            <a:pPr algn="r"/>
            <a:r>
              <a:rPr lang="tr-TR" i="1" dirty="0">
                <a:solidFill>
                  <a:schemeClr val="bg1">
                    <a:lumMod val="50000"/>
                  </a:schemeClr>
                </a:solidFill>
                <a:cs typeface="Arial" panose="020B0604020202020204" pitchFamily="34" charset="0"/>
              </a:rPr>
              <a:t>(Seçkin 2003)</a:t>
            </a:r>
            <a:endParaRPr lang="tr-TR" sz="3200" i="1" dirty="0">
              <a:cs typeface="Arial" panose="020B0604020202020204" pitchFamily="34" charset="0"/>
            </a:endParaRPr>
          </a:p>
        </p:txBody>
      </p:sp>
      <p:sp>
        <p:nvSpPr>
          <p:cNvPr id="7" name="İçerik Yer Tutucusu 2">
            <a:extLst>
              <a:ext uri="{FF2B5EF4-FFF2-40B4-BE49-F238E27FC236}">
                <a16:creationId xmlns:a16="http://schemas.microsoft.com/office/drawing/2014/main" id="{A9F039B1-F265-B94A-B9DA-CEE0BAF8D8CE}"/>
              </a:ext>
            </a:extLst>
          </p:cNvPr>
          <p:cNvSpPr txBox="1">
            <a:spLocks/>
          </p:cNvSpPr>
          <p:nvPr/>
        </p:nvSpPr>
        <p:spPr>
          <a:xfrm>
            <a:off x="0" y="260648"/>
            <a:ext cx="9144000" cy="951294"/>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chor="ctr">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600" spc="-150" dirty="0">
                <a:solidFill>
                  <a:schemeClr val="bg1"/>
                </a:solidFill>
                <a:effectLst>
                  <a:outerShdw blurRad="38100" dist="38100" dir="2700000" algn="tl">
                    <a:srgbClr val="000000">
                      <a:alpha val="43137"/>
                    </a:srgbClr>
                  </a:outerShdw>
                </a:effectLst>
                <a:cs typeface="Arial" panose="020B0604020202020204" pitchFamily="34" charset="0"/>
              </a:rPr>
              <a:t>KAZI ve DOLGU HACİMLERİNİN HESAPLANMASI</a:t>
            </a:r>
          </a:p>
        </p:txBody>
      </p:sp>
    </p:spTree>
    <p:extLst>
      <p:ext uri="{BB962C8B-B14F-4D97-AF65-F5344CB8AC3E}">
        <p14:creationId xmlns:p14="http://schemas.microsoft.com/office/powerpoint/2010/main" val="1174824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476672"/>
            <a:ext cx="8496944" cy="5760640"/>
          </a:xfrm>
        </p:spPr>
        <p:txBody>
          <a:bodyPr>
            <a:noAutofit/>
          </a:bodyPr>
          <a:lstStyle/>
          <a:p>
            <a:pPr marL="514350" indent="-514350" algn="just">
              <a:lnSpc>
                <a:spcPct val="120000"/>
              </a:lnSpc>
              <a:spcBef>
                <a:spcPts val="0"/>
              </a:spcBef>
              <a:buFont typeface="+mj-lt"/>
              <a:buAutoNum type="arabicPeriod"/>
            </a:pPr>
            <a:r>
              <a:rPr lang="tr-TR" sz="2400" dirty="0" err="1">
                <a:cs typeface="Arial" panose="020B0604020202020204" pitchFamily="34" charset="0"/>
              </a:rPr>
              <a:t>Borrow-Pit</a:t>
            </a:r>
            <a:r>
              <a:rPr lang="tr-TR" sz="2400" dirty="0">
                <a:cs typeface="Arial" panose="020B0604020202020204" pitchFamily="34" charset="0"/>
              </a:rPr>
              <a:t> Yöntemi</a:t>
            </a:r>
          </a:p>
          <a:p>
            <a:pPr marL="0" indent="0" algn="just">
              <a:lnSpc>
                <a:spcPct val="120000"/>
              </a:lnSpc>
              <a:spcBef>
                <a:spcPts val="0"/>
              </a:spcBef>
              <a:buNone/>
            </a:pPr>
            <a:r>
              <a:rPr lang="tr-TR" sz="2400" dirty="0">
                <a:cs typeface="Arial" panose="020B0604020202020204" pitchFamily="34" charset="0"/>
              </a:rPr>
              <a:t>Bu yöntem, genellikle yalnızca kazı ya da yalnızca dolgu yapılan ve belirli bir geometrik forma sahip olan düz yüzeylerde kazı veya dolgu miktarının hesaplanmasında rahatlıkla kullanılabilmektedir. Yöntemin aşamaları:</a:t>
            </a:r>
          </a:p>
          <a:p>
            <a:pPr algn="just">
              <a:lnSpc>
                <a:spcPct val="120000"/>
              </a:lnSpc>
              <a:spcBef>
                <a:spcPts val="0"/>
              </a:spcBef>
              <a:buFont typeface="Wingdings" panose="05000000000000000000" pitchFamily="2" charset="2"/>
              <a:buChar char="Ø"/>
            </a:pPr>
            <a:r>
              <a:rPr lang="tr-TR" sz="2400" dirty="0">
                <a:cs typeface="Arial" panose="020B0604020202020204" pitchFamily="34" charset="0"/>
              </a:rPr>
              <a:t>Proje alanı, mevcut </a:t>
            </a:r>
            <a:r>
              <a:rPr lang="tr-TR" sz="2400" dirty="0" err="1">
                <a:cs typeface="Arial" panose="020B0604020202020204" pitchFamily="34" charset="0"/>
              </a:rPr>
              <a:t>topografik</a:t>
            </a:r>
            <a:r>
              <a:rPr lang="tr-TR" sz="2400" dirty="0">
                <a:cs typeface="Arial" panose="020B0604020202020204" pitchFamily="34" charset="0"/>
              </a:rPr>
              <a:t> harita ya da plan üzerine yerleştirilir ve tesviye kotu belirlenir. </a:t>
            </a:r>
          </a:p>
          <a:p>
            <a:pPr algn="just">
              <a:lnSpc>
                <a:spcPct val="120000"/>
              </a:lnSpc>
              <a:spcBef>
                <a:spcPts val="0"/>
              </a:spcBef>
              <a:buFont typeface="Wingdings" panose="05000000000000000000" pitchFamily="2" charset="2"/>
              <a:buChar char="Ø"/>
            </a:pPr>
            <a:r>
              <a:rPr lang="tr-TR" sz="2400" dirty="0">
                <a:cs typeface="Arial" panose="020B0604020202020204" pitchFamily="34" charset="0"/>
              </a:rPr>
              <a:t>Proje alanının köşelerine harfler ya da rakamlar verilir ve her köşesinin kotu </a:t>
            </a:r>
            <a:r>
              <a:rPr lang="tr-TR" sz="2400" dirty="0" err="1">
                <a:cs typeface="Arial" panose="020B0604020202020204" pitchFamily="34" charset="0"/>
              </a:rPr>
              <a:t>enterpolasyon</a:t>
            </a:r>
            <a:r>
              <a:rPr lang="tr-TR" sz="2400" dirty="0">
                <a:cs typeface="Arial" panose="020B0604020202020204" pitchFamily="34" charset="0"/>
              </a:rPr>
              <a:t> ile hesaplanır. </a:t>
            </a:r>
          </a:p>
          <a:p>
            <a:pPr algn="just">
              <a:lnSpc>
                <a:spcPct val="120000"/>
              </a:lnSpc>
              <a:spcBef>
                <a:spcPts val="0"/>
              </a:spcBef>
              <a:buFont typeface="Wingdings" panose="05000000000000000000" pitchFamily="2" charset="2"/>
              <a:buChar char="Ø"/>
            </a:pPr>
            <a:r>
              <a:rPr lang="tr-TR" sz="2400" dirty="0">
                <a:cs typeface="Arial" panose="020B0604020202020204" pitchFamily="34" charset="0"/>
              </a:rPr>
              <a:t>Hesaplanan köşe kotları ile tesviye kotu arasındaki farklar ve buradan ortalama kot farkı bulunur.</a:t>
            </a:r>
          </a:p>
          <a:p>
            <a:pPr algn="just">
              <a:lnSpc>
                <a:spcPct val="120000"/>
              </a:lnSpc>
              <a:spcBef>
                <a:spcPts val="0"/>
              </a:spcBef>
              <a:buFont typeface="Wingdings" panose="05000000000000000000" pitchFamily="2" charset="2"/>
              <a:buChar char="Ø"/>
            </a:pPr>
            <a:r>
              <a:rPr lang="tr-TR" sz="2400" dirty="0">
                <a:cs typeface="Arial" panose="020B0604020202020204" pitchFamily="34" charset="0"/>
              </a:rPr>
              <a:t>Ortalama kot farkı ile proje alanının alan değeri çarpılarak dolgu ya da kazı hacmi hesaplanır.   </a:t>
            </a:r>
            <a:endParaRPr lang="tr-TR" sz="2400" i="1" dirty="0">
              <a:cs typeface="Arial" panose="020B0604020202020204" pitchFamily="34" charset="0"/>
            </a:endParaRPr>
          </a:p>
        </p:txBody>
      </p:sp>
      <p:sp>
        <p:nvSpPr>
          <p:cNvPr id="6" name="Dikdörtgen 5">
            <a:extLst>
              <a:ext uri="{FF2B5EF4-FFF2-40B4-BE49-F238E27FC236}">
                <a16:creationId xmlns:a16="http://schemas.microsoft.com/office/drawing/2014/main" id="{AA3923C5-DB80-6D4D-8668-2B4627F05AC6}"/>
              </a:ext>
            </a:extLst>
          </p:cNvPr>
          <p:cNvSpPr/>
          <p:nvPr/>
        </p:nvSpPr>
        <p:spPr>
          <a:xfrm>
            <a:off x="7315679" y="6309320"/>
            <a:ext cx="1828321"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a:t>
            </a:r>
            <a:r>
              <a:rPr lang="tr-TR" i="1" dirty="0" err="1">
                <a:solidFill>
                  <a:schemeClr val="bg1">
                    <a:lumMod val="50000"/>
                  </a:schemeClr>
                </a:solidFill>
                <a:cs typeface="Arial" panose="020B0604020202020204" pitchFamily="34" charset="0"/>
              </a:rPr>
              <a:t>Altunkasa</a:t>
            </a:r>
            <a:r>
              <a:rPr lang="tr-TR" i="1" dirty="0">
                <a:solidFill>
                  <a:schemeClr val="bg1">
                    <a:lumMod val="50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3854714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980728"/>
            <a:ext cx="8496944" cy="5328592"/>
          </a:xfrm>
        </p:spPr>
        <p:txBody>
          <a:bodyPr>
            <a:normAutofit/>
          </a:bodyPr>
          <a:lstStyle/>
          <a:p>
            <a:pPr marL="514350" indent="-514350" algn="just">
              <a:spcBef>
                <a:spcPts val="0"/>
              </a:spcBef>
              <a:buFont typeface="+mj-lt"/>
              <a:buAutoNum type="arabicPeriod" startAt="2"/>
            </a:pPr>
            <a:r>
              <a:rPr lang="tr-TR" sz="2400" dirty="0">
                <a:cs typeface="Arial" panose="020B0604020202020204" pitchFamily="34" charset="0"/>
              </a:rPr>
              <a:t>Kareleme Yöntemi</a:t>
            </a:r>
          </a:p>
          <a:p>
            <a:pPr marL="0" indent="0" algn="just">
              <a:spcBef>
                <a:spcPts val="0"/>
              </a:spcBef>
              <a:buNone/>
            </a:pPr>
            <a:r>
              <a:rPr lang="tr-TR" sz="2400" dirty="0">
                <a:cs typeface="Arial" panose="020B0604020202020204" pitchFamily="34" charset="0"/>
              </a:rPr>
              <a:t>Bu yöntem, kullanım amacı ve esası itibari ile </a:t>
            </a:r>
            <a:r>
              <a:rPr lang="tr-TR" sz="2400" dirty="0" err="1">
                <a:cs typeface="Arial" panose="020B0604020202020204" pitchFamily="34" charset="0"/>
              </a:rPr>
              <a:t>Borrow</a:t>
            </a:r>
            <a:r>
              <a:rPr lang="tr-TR" sz="2400" dirty="0">
                <a:cs typeface="Arial" panose="020B0604020202020204" pitchFamily="34" charset="0"/>
              </a:rPr>
              <a:t>–</a:t>
            </a:r>
            <a:r>
              <a:rPr lang="tr-TR" sz="2400" dirty="0" err="1">
                <a:cs typeface="Arial" panose="020B0604020202020204" pitchFamily="34" charset="0"/>
              </a:rPr>
              <a:t>Pit</a:t>
            </a:r>
            <a:r>
              <a:rPr lang="tr-TR" sz="2400" dirty="0">
                <a:cs typeface="Arial" panose="020B0604020202020204" pitchFamily="34" charset="0"/>
              </a:rPr>
              <a:t> yöntemi ile benzerlikler gösterir. Ancak uygulanışı </a:t>
            </a:r>
            <a:r>
              <a:rPr lang="tr-TR" sz="2400" dirty="0" err="1">
                <a:cs typeface="Arial" panose="020B0604020202020204" pitchFamily="34" charset="0"/>
              </a:rPr>
              <a:t>Borrow-Pit</a:t>
            </a:r>
            <a:r>
              <a:rPr lang="tr-TR" sz="2400" dirty="0">
                <a:cs typeface="Arial" panose="020B0604020202020204" pitchFamily="34" charset="0"/>
              </a:rPr>
              <a:t> yöntemine göre biraz daha karmaşıktır. </a:t>
            </a:r>
          </a:p>
          <a:p>
            <a:pPr algn="just">
              <a:spcBef>
                <a:spcPts val="0"/>
              </a:spcBef>
              <a:buFont typeface="Wingdings" panose="05000000000000000000" pitchFamily="2" charset="2"/>
              <a:buChar char="Ø"/>
            </a:pPr>
            <a:r>
              <a:rPr lang="tr-TR" sz="2400" dirty="0">
                <a:cs typeface="Arial" panose="020B0604020202020204" pitchFamily="34" charset="0"/>
              </a:rPr>
              <a:t>Proje alanı, mevcut harita ya da plan üzerine yerleştirilir ve tesviye kotu belirlenir. </a:t>
            </a:r>
          </a:p>
          <a:p>
            <a:pPr algn="just">
              <a:spcBef>
                <a:spcPts val="0"/>
              </a:spcBef>
              <a:buFont typeface="Wingdings" panose="05000000000000000000" pitchFamily="2" charset="2"/>
              <a:buChar char="Ø"/>
            </a:pPr>
            <a:r>
              <a:rPr lang="tr-TR" sz="2400" dirty="0">
                <a:cs typeface="Arial" panose="020B0604020202020204" pitchFamily="34" charset="0"/>
              </a:rPr>
              <a:t>Alan, uygun boyutlarda karelere ayrılır ve oluşan her köşeye harf ya da rakam verilir.</a:t>
            </a:r>
          </a:p>
          <a:p>
            <a:pPr algn="just">
              <a:spcBef>
                <a:spcPts val="0"/>
              </a:spcBef>
              <a:buFont typeface="Wingdings" panose="05000000000000000000" pitchFamily="2" charset="2"/>
              <a:buChar char="Ø"/>
            </a:pPr>
            <a:r>
              <a:rPr lang="tr-TR" sz="2400" dirty="0">
                <a:cs typeface="Arial" panose="020B0604020202020204" pitchFamily="34" charset="0"/>
              </a:rPr>
              <a:t>Karelere ayırma ile oluşan tüm köşelerin kotları </a:t>
            </a:r>
            <a:r>
              <a:rPr lang="tr-TR" sz="2400" dirty="0" err="1">
                <a:cs typeface="Arial" panose="020B0604020202020204" pitchFamily="34" charset="0"/>
              </a:rPr>
              <a:t>enterpolasyonla</a:t>
            </a:r>
            <a:r>
              <a:rPr lang="tr-TR" sz="2400" dirty="0">
                <a:cs typeface="Arial" panose="020B0604020202020204" pitchFamily="34" charset="0"/>
              </a:rPr>
              <a:t> belirlenir.</a:t>
            </a:r>
          </a:p>
          <a:p>
            <a:pPr algn="just">
              <a:spcBef>
                <a:spcPts val="0"/>
              </a:spcBef>
              <a:buFont typeface="Wingdings" panose="05000000000000000000" pitchFamily="2" charset="2"/>
              <a:buChar char="Ø"/>
            </a:pPr>
            <a:r>
              <a:rPr lang="tr-TR" sz="2400" dirty="0">
                <a:cs typeface="Arial" panose="020B0604020202020204" pitchFamily="34" charset="0"/>
              </a:rPr>
              <a:t>Belirlenen köşe kotları ile tesviye kotu arasındaki farklar bulunur ve bu farkların aynı harfli köşelere ait olanlar birbirleri ile toplanır.</a:t>
            </a:r>
            <a:endParaRPr lang="tr-TR" sz="2000" i="1" dirty="0">
              <a:cs typeface="Arial" panose="020B0604020202020204" pitchFamily="34" charset="0"/>
            </a:endParaRPr>
          </a:p>
        </p:txBody>
      </p:sp>
      <p:sp>
        <p:nvSpPr>
          <p:cNvPr id="6" name="Dikdörtgen 5">
            <a:extLst>
              <a:ext uri="{FF2B5EF4-FFF2-40B4-BE49-F238E27FC236}">
                <a16:creationId xmlns:a16="http://schemas.microsoft.com/office/drawing/2014/main" id="{A1F4F48F-8046-4945-BC65-F462CEEBE450}"/>
              </a:ext>
            </a:extLst>
          </p:cNvPr>
          <p:cNvSpPr/>
          <p:nvPr/>
        </p:nvSpPr>
        <p:spPr>
          <a:xfrm>
            <a:off x="7315679" y="6300028"/>
            <a:ext cx="1828321"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a:t>
            </a:r>
            <a:r>
              <a:rPr lang="tr-TR" i="1" dirty="0" err="1">
                <a:solidFill>
                  <a:schemeClr val="bg1">
                    <a:lumMod val="50000"/>
                  </a:schemeClr>
                </a:solidFill>
                <a:cs typeface="Arial" panose="020B0604020202020204" pitchFamily="34" charset="0"/>
              </a:rPr>
              <a:t>Altunkasa</a:t>
            </a:r>
            <a:r>
              <a:rPr lang="tr-TR" i="1" dirty="0">
                <a:solidFill>
                  <a:schemeClr val="bg1">
                    <a:lumMod val="50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257857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268760"/>
            <a:ext cx="8496944" cy="5328592"/>
          </a:xfrm>
        </p:spPr>
        <p:txBody>
          <a:bodyPr>
            <a:normAutofit/>
          </a:bodyPr>
          <a:lstStyle/>
          <a:p>
            <a:pPr marL="457200" indent="-457200" algn="just">
              <a:spcBef>
                <a:spcPts val="0"/>
              </a:spcBef>
              <a:buFont typeface="+mj-lt"/>
              <a:buAutoNum type="arabicPeriod" startAt="3"/>
            </a:pPr>
            <a:r>
              <a:rPr lang="tr-TR" sz="2400" dirty="0">
                <a:cs typeface="Arial" panose="020B0604020202020204" pitchFamily="34" charset="0"/>
              </a:rPr>
              <a:t>Sıfır Yöntemi</a:t>
            </a:r>
          </a:p>
          <a:p>
            <a:pPr marL="0" indent="0" algn="just">
              <a:spcBef>
                <a:spcPts val="0"/>
              </a:spcBef>
              <a:buNone/>
            </a:pPr>
            <a:r>
              <a:rPr lang="tr-TR" sz="2400" dirty="0">
                <a:cs typeface="Arial" panose="020B0604020202020204" pitchFamily="34" charset="0"/>
              </a:rPr>
              <a:t>Herhangi bir alanda kazı ve dolgu miktarının kabaca hesaplanmasında kullanılabilecek bir yöntemdir. Uygulanışı, </a:t>
            </a:r>
            <a:r>
              <a:rPr lang="tr-TR" sz="2400" dirty="0" err="1">
                <a:cs typeface="Arial" panose="020B0604020202020204" pitchFamily="34" charset="0"/>
              </a:rPr>
              <a:t>Borrow-Pit</a:t>
            </a:r>
            <a:r>
              <a:rPr lang="tr-TR" sz="2400" dirty="0">
                <a:cs typeface="Arial" panose="020B0604020202020204" pitchFamily="34" charset="0"/>
              </a:rPr>
              <a:t> yöntemine benzerlik gösterir. Bu yöntemden farkı öngörülen tesviye kotunun meydana getirdiği hem kazı hem dolgu miktarının birlikte belirlenmesine olanak tanımasıdır.</a:t>
            </a:r>
          </a:p>
          <a:p>
            <a:pPr algn="just">
              <a:spcBef>
                <a:spcPts val="0"/>
              </a:spcBef>
              <a:buFont typeface="Wingdings" panose="05000000000000000000" pitchFamily="2" charset="2"/>
              <a:buChar char="Ø"/>
            </a:pPr>
            <a:r>
              <a:rPr lang="tr-TR" sz="2400" dirty="0">
                <a:cs typeface="Arial" panose="020B0604020202020204" pitchFamily="34" charset="0"/>
              </a:rPr>
              <a:t>Proje alanı, mevcut plan ya da harita üzerine yerleştirilir, köşelere harf ya da numara verilir ve tesviye kotu tespit edilir.</a:t>
            </a:r>
          </a:p>
          <a:p>
            <a:pPr algn="just">
              <a:spcBef>
                <a:spcPts val="0"/>
              </a:spcBef>
              <a:buFont typeface="Wingdings" panose="05000000000000000000" pitchFamily="2" charset="2"/>
              <a:buChar char="Ø"/>
            </a:pPr>
            <a:r>
              <a:rPr lang="tr-TR" sz="2400" dirty="0">
                <a:cs typeface="Arial" panose="020B0604020202020204" pitchFamily="34" charset="0"/>
              </a:rPr>
              <a:t>Köşe kotları, </a:t>
            </a:r>
            <a:r>
              <a:rPr lang="tr-TR" sz="2400" dirty="0" err="1">
                <a:cs typeface="Arial" panose="020B0604020202020204" pitchFamily="34" charset="0"/>
              </a:rPr>
              <a:t>enterpolasyonla</a:t>
            </a:r>
            <a:r>
              <a:rPr lang="tr-TR" sz="2400" dirty="0">
                <a:cs typeface="Arial" panose="020B0604020202020204" pitchFamily="34" charset="0"/>
              </a:rPr>
              <a:t> belirlenir ve kot farkları hesaplanarak ait oldukları köşelere yazılır. Kot farkları, tesviye kotunun mevcut kottan büyük ya da küçük oluşuna göre pozitif ya da negatif değer alır.</a:t>
            </a:r>
          </a:p>
          <a:p>
            <a:pPr marL="0" indent="0" algn="just">
              <a:spcBef>
                <a:spcPts val="0"/>
              </a:spcBef>
              <a:buNone/>
            </a:pPr>
            <a:endParaRPr lang="tr-TR" sz="2000" i="1" dirty="0">
              <a:cs typeface="Arial" panose="020B0604020202020204" pitchFamily="34" charset="0"/>
            </a:endParaRPr>
          </a:p>
        </p:txBody>
      </p:sp>
      <p:sp>
        <p:nvSpPr>
          <p:cNvPr id="6" name="Dikdörtgen 5">
            <a:extLst>
              <a:ext uri="{FF2B5EF4-FFF2-40B4-BE49-F238E27FC236}">
                <a16:creationId xmlns:a16="http://schemas.microsoft.com/office/drawing/2014/main" id="{D730A431-4DD7-7E4C-8FB3-54EE7315C6C4}"/>
              </a:ext>
            </a:extLst>
          </p:cNvPr>
          <p:cNvSpPr/>
          <p:nvPr/>
        </p:nvSpPr>
        <p:spPr>
          <a:xfrm>
            <a:off x="7315679" y="6300028"/>
            <a:ext cx="1828321"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a:t>
            </a:r>
            <a:r>
              <a:rPr lang="tr-TR" i="1" dirty="0" err="1">
                <a:solidFill>
                  <a:schemeClr val="bg1">
                    <a:lumMod val="50000"/>
                  </a:schemeClr>
                </a:solidFill>
                <a:cs typeface="Arial" panose="020B0604020202020204" pitchFamily="34" charset="0"/>
              </a:rPr>
              <a:t>Altunkasa</a:t>
            </a:r>
            <a:r>
              <a:rPr lang="tr-TR" i="1" dirty="0">
                <a:solidFill>
                  <a:schemeClr val="bg1">
                    <a:lumMod val="50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2724474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556792"/>
            <a:ext cx="8496944" cy="5328592"/>
          </a:xfrm>
        </p:spPr>
        <p:txBody>
          <a:bodyPr>
            <a:normAutofit/>
          </a:bodyPr>
          <a:lstStyle/>
          <a:p>
            <a:pPr algn="just">
              <a:spcBef>
                <a:spcPts val="0"/>
              </a:spcBef>
              <a:buFont typeface="Wingdings" panose="05000000000000000000" pitchFamily="2" charset="2"/>
              <a:buChar char="Ø"/>
            </a:pPr>
            <a:r>
              <a:rPr lang="tr-TR" sz="2400" dirty="0">
                <a:cs typeface="Arial" panose="020B0604020202020204" pitchFamily="34" charset="0"/>
              </a:rPr>
              <a:t>Proje alanı içerisine, tesviye eğrilerini enine kesen eşit ya da değişken aralıklı dik ya da paralel çizgiler çizilir. </a:t>
            </a:r>
          </a:p>
          <a:p>
            <a:pPr algn="just">
              <a:spcBef>
                <a:spcPts val="0"/>
              </a:spcBef>
              <a:buFont typeface="Wingdings" panose="05000000000000000000" pitchFamily="2" charset="2"/>
              <a:buChar char="Ø"/>
            </a:pPr>
            <a:r>
              <a:rPr lang="tr-TR" sz="2400" dirty="0">
                <a:cs typeface="Arial" panose="020B0604020202020204" pitchFamily="34" charset="0"/>
              </a:rPr>
              <a:t>Ortaya çıkan tüm enine çizgiler üzerinde tesviye kotunun bulunduğu noktalar </a:t>
            </a:r>
            <a:r>
              <a:rPr lang="tr-TR" sz="2400" dirty="0" err="1">
                <a:cs typeface="Arial" panose="020B0604020202020204" pitchFamily="34" charset="0"/>
              </a:rPr>
              <a:t>enterpolasyonla</a:t>
            </a:r>
            <a:r>
              <a:rPr lang="tr-TR" sz="2400" dirty="0">
                <a:cs typeface="Arial" panose="020B0604020202020204" pitchFamily="34" charset="0"/>
              </a:rPr>
              <a:t> belirlenir ve belirlenen noktalar birbirleriyle birleştirilir.</a:t>
            </a:r>
          </a:p>
          <a:p>
            <a:pPr algn="just">
              <a:spcBef>
                <a:spcPts val="0"/>
              </a:spcBef>
              <a:buFont typeface="Wingdings" panose="05000000000000000000" pitchFamily="2" charset="2"/>
              <a:buChar char="Ø"/>
            </a:pPr>
            <a:r>
              <a:rPr lang="tr-TR" sz="2400" dirty="0">
                <a:cs typeface="Arial" panose="020B0604020202020204" pitchFamily="34" charset="0"/>
              </a:rPr>
              <a:t>Proje alanını ikiye bölen sıfır çizgisinin altında ve üzerinde oluşan parçalar, tesviye eğrilerinin yükseliş ya da alçalışına göre kazı veya dolgu alanlarıdır. </a:t>
            </a:r>
          </a:p>
          <a:p>
            <a:pPr algn="just">
              <a:spcBef>
                <a:spcPts val="0"/>
              </a:spcBef>
              <a:buFont typeface="Wingdings" panose="05000000000000000000" pitchFamily="2" charset="2"/>
              <a:buChar char="Ø"/>
            </a:pPr>
            <a:r>
              <a:rPr lang="tr-TR" sz="2400" dirty="0">
                <a:cs typeface="Arial" panose="020B0604020202020204" pitchFamily="34" charset="0"/>
              </a:rPr>
              <a:t>Kazı ve dolgu alanları, kendilerine ait olan köşe kotlarının ortalamaları ile çarpılarak kazı ve dolgu hacimleri belirlenir.</a:t>
            </a:r>
          </a:p>
          <a:p>
            <a:pPr marL="0" indent="0" algn="just">
              <a:spcBef>
                <a:spcPts val="0"/>
              </a:spcBef>
              <a:buNone/>
            </a:pPr>
            <a:endParaRPr lang="tr-TR" sz="2400" dirty="0">
              <a:cs typeface="Arial" panose="020B0604020202020204" pitchFamily="34" charset="0"/>
            </a:endParaRPr>
          </a:p>
          <a:p>
            <a:pPr marL="0" indent="0" algn="just">
              <a:spcBef>
                <a:spcPts val="0"/>
              </a:spcBef>
              <a:buNone/>
            </a:pPr>
            <a:endParaRPr lang="tr-TR" sz="1400" dirty="0">
              <a:solidFill>
                <a:schemeClr val="bg1">
                  <a:lumMod val="50000"/>
                </a:schemeClr>
              </a:solidFill>
              <a:cs typeface="Arial" panose="020B0604020202020204" pitchFamily="34" charset="0"/>
            </a:endParaRPr>
          </a:p>
        </p:txBody>
      </p:sp>
      <p:sp>
        <p:nvSpPr>
          <p:cNvPr id="6" name="Dikdörtgen 5">
            <a:extLst>
              <a:ext uri="{FF2B5EF4-FFF2-40B4-BE49-F238E27FC236}">
                <a16:creationId xmlns:a16="http://schemas.microsoft.com/office/drawing/2014/main" id="{BB73607E-D320-9842-9C99-EA9F3D69D1E8}"/>
              </a:ext>
            </a:extLst>
          </p:cNvPr>
          <p:cNvSpPr/>
          <p:nvPr/>
        </p:nvSpPr>
        <p:spPr>
          <a:xfrm>
            <a:off x="7315679" y="6300028"/>
            <a:ext cx="1828321"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a:t>
            </a:r>
            <a:r>
              <a:rPr lang="tr-TR" i="1" dirty="0" err="1">
                <a:solidFill>
                  <a:schemeClr val="bg1">
                    <a:lumMod val="50000"/>
                  </a:schemeClr>
                </a:solidFill>
                <a:cs typeface="Arial" panose="020B0604020202020204" pitchFamily="34" charset="0"/>
              </a:rPr>
              <a:t>Altunkasa</a:t>
            </a:r>
            <a:r>
              <a:rPr lang="tr-TR" i="1" dirty="0">
                <a:solidFill>
                  <a:schemeClr val="bg1">
                    <a:lumMod val="50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304735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772816"/>
            <a:ext cx="8496944" cy="3168352"/>
          </a:xfrm>
        </p:spPr>
        <p:txBody>
          <a:bodyPr>
            <a:normAutofit/>
          </a:bodyPr>
          <a:lstStyle/>
          <a:p>
            <a:pPr marL="457200" indent="-457200" algn="just">
              <a:spcBef>
                <a:spcPts val="0"/>
              </a:spcBef>
              <a:buFont typeface="+mj-lt"/>
              <a:buAutoNum type="arabicPeriod" startAt="4"/>
            </a:pPr>
            <a:r>
              <a:rPr lang="tr-TR" sz="2400" dirty="0">
                <a:cs typeface="Arial" panose="020B0604020202020204" pitchFamily="34" charset="0"/>
              </a:rPr>
              <a:t>Kesit yöntemi</a:t>
            </a:r>
          </a:p>
          <a:p>
            <a:pPr marL="0" indent="0" algn="just">
              <a:spcBef>
                <a:spcPts val="0"/>
              </a:spcBef>
              <a:buNone/>
            </a:pPr>
            <a:r>
              <a:rPr lang="tr-TR" sz="2400" dirty="0">
                <a:cs typeface="Arial" panose="020B0604020202020204" pitchFamily="34" charset="0"/>
              </a:rPr>
              <a:t>Bu yöntem, geniş alanlardaki arazi plastiği çalışmaları sonucunda ortaya çıkan kazı ve dolgu hacimlerinin belirlenmesinde oldukça sık kullanılır. Çalışma alanının uygun aralıklarda enine kesitlere bölünmesi, kesit alanlarının belirlenmesi ve belirlenen kesit alanları ile kesit çizgileri arasındaki uzaklığın çarpılarak hacimlerin elde edilmesi işlemlerinden oluşmaktadır. </a:t>
            </a:r>
          </a:p>
          <a:p>
            <a:pPr marL="0" indent="0" algn="just">
              <a:spcBef>
                <a:spcPts val="0"/>
              </a:spcBef>
              <a:buNone/>
            </a:pPr>
            <a:endParaRPr lang="tr-TR" sz="1400" dirty="0">
              <a:solidFill>
                <a:schemeClr val="bg1">
                  <a:lumMod val="50000"/>
                </a:schemeClr>
              </a:solidFill>
              <a:cs typeface="Arial" panose="020B0604020202020204" pitchFamily="34" charset="0"/>
            </a:endParaRPr>
          </a:p>
          <a:p>
            <a:pPr marL="0" indent="0" algn="r">
              <a:spcBef>
                <a:spcPts val="0"/>
              </a:spcBef>
              <a:buNone/>
            </a:pPr>
            <a:endParaRPr lang="tr-TR" sz="1400" dirty="0">
              <a:solidFill>
                <a:schemeClr val="bg1">
                  <a:lumMod val="50000"/>
                </a:schemeClr>
              </a:solidFill>
              <a:cs typeface="Arial" panose="020B0604020202020204" pitchFamily="34" charset="0"/>
            </a:endParaRPr>
          </a:p>
          <a:p>
            <a:pPr marL="0" indent="0" algn="r">
              <a:spcBef>
                <a:spcPts val="0"/>
              </a:spcBef>
              <a:buNone/>
            </a:pPr>
            <a:endParaRPr lang="tr-TR" sz="1400" dirty="0">
              <a:solidFill>
                <a:schemeClr val="bg1">
                  <a:lumMod val="50000"/>
                </a:schemeClr>
              </a:solidFill>
              <a:cs typeface="Arial" panose="020B0604020202020204" pitchFamily="34" charset="0"/>
            </a:endParaRPr>
          </a:p>
          <a:p>
            <a:pPr marL="0" indent="0" algn="r">
              <a:spcBef>
                <a:spcPts val="0"/>
              </a:spcBef>
              <a:buNone/>
            </a:pPr>
            <a:endParaRPr lang="tr-TR" sz="1400" dirty="0">
              <a:solidFill>
                <a:schemeClr val="bg1">
                  <a:lumMod val="50000"/>
                </a:schemeClr>
              </a:solidFill>
              <a:cs typeface="Arial" panose="020B0604020202020204" pitchFamily="34" charset="0"/>
            </a:endParaRPr>
          </a:p>
          <a:p>
            <a:pPr marL="0" indent="0" algn="r">
              <a:spcBef>
                <a:spcPts val="0"/>
              </a:spcBef>
              <a:buNone/>
            </a:pPr>
            <a:endParaRPr lang="tr-TR" sz="1400" dirty="0">
              <a:solidFill>
                <a:schemeClr val="bg1">
                  <a:lumMod val="50000"/>
                </a:schemeClr>
              </a:solidFill>
              <a:cs typeface="Arial" panose="020B0604020202020204" pitchFamily="34" charset="0"/>
            </a:endParaRPr>
          </a:p>
        </p:txBody>
      </p:sp>
      <p:sp>
        <p:nvSpPr>
          <p:cNvPr id="6" name="Dikdörtgen 5">
            <a:extLst>
              <a:ext uri="{FF2B5EF4-FFF2-40B4-BE49-F238E27FC236}">
                <a16:creationId xmlns:a16="http://schemas.microsoft.com/office/drawing/2014/main" id="{83E3BF13-297A-3A41-A3DF-792655CCB447}"/>
              </a:ext>
            </a:extLst>
          </p:cNvPr>
          <p:cNvSpPr/>
          <p:nvPr/>
        </p:nvSpPr>
        <p:spPr>
          <a:xfrm>
            <a:off x="7315679" y="6300028"/>
            <a:ext cx="1828321"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a:t>
            </a:r>
            <a:r>
              <a:rPr lang="tr-TR" i="1" dirty="0" err="1">
                <a:solidFill>
                  <a:schemeClr val="bg1">
                    <a:lumMod val="50000"/>
                  </a:schemeClr>
                </a:solidFill>
                <a:cs typeface="Arial" panose="020B0604020202020204" pitchFamily="34" charset="0"/>
              </a:rPr>
              <a:t>Altunkasa</a:t>
            </a:r>
            <a:r>
              <a:rPr lang="tr-TR" i="1" dirty="0">
                <a:solidFill>
                  <a:schemeClr val="bg1">
                    <a:lumMod val="50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2529863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052736"/>
            <a:ext cx="8496944" cy="5328592"/>
          </a:xfrm>
        </p:spPr>
        <p:txBody>
          <a:bodyPr>
            <a:normAutofit/>
          </a:bodyPr>
          <a:lstStyle/>
          <a:p>
            <a:pPr marL="0" indent="0" algn="just">
              <a:spcBef>
                <a:spcPts val="0"/>
              </a:spcBef>
              <a:buNone/>
            </a:pPr>
            <a:r>
              <a:rPr lang="tr-TR" sz="2400" dirty="0">
                <a:cs typeface="Arial" panose="020B0604020202020204" pitchFamily="34" charset="0"/>
              </a:rPr>
              <a:t>Kesit yönteminin aşamaları:</a:t>
            </a:r>
          </a:p>
          <a:p>
            <a:pPr algn="just">
              <a:spcBef>
                <a:spcPts val="0"/>
              </a:spcBef>
              <a:buFont typeface="Wingdings" panose="05000000000000000000" pitchFamily="2" charset="2"/>
              <a:buChar char="Ø"/>
            </a:pPr>
            <a:r>
              <a:rPr lang="tr-TR" sz="2400" dirty="0">
                <a:cs typeface="Arial" panose="020B0604020202020204" pitchFamily="34" charset="0"/>
              </a:rPr>
              <a:t>Proje alanı içerisine, tesviye eğrilerini enine kesen genellikle eşit, zorunlu kalındığı taktirde değişken aralıklı ve birbirine paralel kesit çizgileri çizilir.</a:t>
            </a:r>
          </a:p>
          <a:p>
            <a:pPr algn="just">
              <a:spcBef>
                <a:spcPts val="0"/>
              </a:spcBef>
              <a:buFont typeface="Wingdings" panose="05000000000000000000" pitchFamily="2" charset="2"/>
              <a:buChar char="Ø"/>
            </a:pPr>
            <a:r>
              <a:rPr lang="tr-TR" sz="2400" dirty="0">
                <a:cs typeface="Arial" panose="020B0604020202020204" pitchFamily="34" charset="0"/>
              </a:rPr>
              <a:t>Plan ölçeğine uygun olarak, belirlenen kesit çizgilerinden çalışma alanın en kesitleri alınır. Kesitlerde ortaya çıkan kazı ve dolgu alanları belirtilir ya da farklı renklerle çizilerek veya boyanarak algılama rahatlığı sağlanır.</a:t>
            </a:r>
          </a:p>
          <a:p>
            <a:pPr algn="just">
              <a:spcBef>
                <a:spcPts val="0"/>
              </a:spcBef>
              <a:buFont typeface="Wingdings" panose="05000000000000000000" pitchFamily="2" charset="2"/>
              <a:buChar char="Ø"/>
            </a:pPr>
            <a:r>
              <a:rPr lang="tr-TR" sz="2400" dirty="0">
                <a:cs typeface="Arial" panose="020B0604020202020204" pitchFamily="34" charset="0"/>
              </a:rPr>
              <a:t>Ortaya çıkan tüm kesitlerdeki kazı ve dolgu alanları ayrı ayrı hesaplanır. Bu uygulamada en fazla </a:t>
            </a:r>
            <a:r>
              <a:rPr lang="tr-TR" sz="2400" dirty="0" err="1">
                <a:cs typeface="Arial" panose="020B0604020202020204" pitchFamily="34" charset="0"/>
              </a:rPr>
              <a:t>planimetre</a:t>
            </a:r>
            <a:r>
              <a:rPr lang="tr-TR" sz="2400" dirty="0">
                <a:cs typeface="Arial" panose="020B0604020202020204" pitchFamily="34" charset="0"/>
              </a:rPr>
              <a:t> kullanılmaktadır.</a:t>
            </a:r>
          </a:p>
          <a:p>
            <a:pPr algn="just">
              <a:spcBef>
                <a:spcPts val="0"/>
              </a:spcBef>
              <a:buFont typeface="Wingdings" panose="05000000000000000000" pitchFamily="2" charset="2"/>
              <a:buChar char="Ø"/>
            </a:pPr>
            <a:r>
              <a:rPr lang="tr-TR" sz="2400" dirty="0">
                <a:cs typeface="Arial" panose="020B0604020202020204" pitchFamily="34" charset="0"/>
              </a:rPr>
              <a:t>Kazı ve dolgu alanı için kesit alan değerleri ve derinlikleri belirlendikten sonra bunlar bir çizelge haline dönüştürülür ve gerekli hesaplamalar bu çizelge üzerinde yapılır. </a:t>
            </a:r>
            <a:endParaRPr lang="tr-TR" sz="2400" i="1" dirty="0">
              <a:cs typeface="Arial" panose="020B0604020202020204" pitchFamily="34" charset="0"/>
            </a:endParaRPr>
          </a:p>
        </p:txBody>
      </p:sp>
      <p:sp>
        <p:nvSpPr>
          <p:cNvPr id="6" name="Dikdörtgen 5">
            <a:extLst>
              <a:ext uri="{FF2B5EF4-FFF2-40B4-BE49-F238E27FC236}">
                <a16:creationId xmlns:a16="http://schemas.microsoft.com/office/drawing/2014/main" id="{3D7039C3-77DE-C544-8E4D-F51D7E0528E4}"/>
              </a:ext>
            </a:extLst>
          </p:cNvPr>
          <p:cNvSpPr/>
          <p:nvPr/>
        </p:nvSpPr>
        <p:spPr>
          <a:xfrm>
            <a:off x="7315679" y="6300028"/>
            <a:ext cx="1828321"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a:t>
            </a:r>
            <a:r>
              <a:rPr lang="tr-TR" i="1" dirty="0" err="1">
                <a:solidFill>
                  <a:schemeClr val="bg1">
                    <a:lumMod val="50000"/>
                  </a:schemeClr>
                </a:solidFill>
                <a:cs typeface="Arial" panose="020B0604020202020204" pitchFamily="34" charset="0"/>
              </a:rPr>
              <a:t>Altunkasa</a:t>
            </a:r>
            <a:r>
              <a:rPr lang="tr-TR" i="1" dirty="0">
                <a:solidFill>
                  <a:schemeClr val="bg1">
                    <a:lumMod val="50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2024516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772816"/>
            <a:ext cx="8496944" cy="3168352"/>
          </a:xfrm>
        </p:spPr>
        <p:txBody>
          <a:bodyPr>
            <a:normAutofit/>
          </a:bodyPr>
          <a:lstStyle/>
          <a:p>
            <a:pPr marL="0" indent="0" algn="just">
              <a:spcBef>
                <a:spcPts val="0"/>
              </a:spcBef>
              <a:buNone/>
            </a:pPr>
            <a:r>
              <a:rPr lang="tr-TR" sz="2400" dirty="0">
                <a:cs typeface="Arial" panose="020B0604020202020204" pitchFamily="34" charset="0"/>
              </a:rPr>
              <a:t>Bu uygulamalarda dolgu miktarına %10-30 arasında çökme (oturma) payı ilave edilmektedir. Çünkü doldurulan materyalin zamanla sıkışması sonucunda bir miktar kayıp oluşabilmektedir. Kazı çalışmalarında, önce üst toprak katmanının ilk 15-20 </a:t>
            </a:r>
            <a:r>
              <a:rPr lang="tr-TR" sz="2400" dirty="0" err="1">
                <a:cs typeface="Arial" panose="020B0604020202020204" pitchFamily="34" charset="0"/>
              </a:rPr>
              <a:t>cm’lik</a:t>
            </a:r>
            <a:r>
              <a:rPr lang="tr-TR" sz="2400" dirty="0">
                <a:cs typeface="Arial" panose="020B0604020202020204" pitchFamily="34" charset="0"/>
              </a:rPr>
              <a:t> organik yapıya sahip bölümü kazılarak, burada çıkartılan malzemenin tekrar kullanmak üzere depo edilmesi gerekmektedir. Daha sonra, dolguda kullanılacak malzeme miktarı sağlanıncaya kadar kazı işlemi sürdürülmektedir.</a:t>
            </a:r>
          </a:p>
          <a:p>
            <a:pPr algn="just">
              <a:spcBef>
                <a:spcPts val="0"/>
              </a:spcBef>
              <a:buFont typeface="Wingdings" panose="05000000000000000000" pitchFamily="2" charset="2"/>
              <a:buChar char="Ø"/>
            </a:pPr>
            <a:endParaRPr lang="tr-TR" sz="1400" dirty="0">
              <a:solidFill>
                <a:schemeClr val="bg1">
                  <a:lumMod val="50000"/>
                </a:schemeClr>
              </a:solidFill>
              <a:cs typeface="Arial" panose="020B0604020202020204" pitchFamily="34" charset="0"/>
            </a:endParaRPr>
          </a:p>
          <a:p>
            <a:pPr marL="0" indent="0" algn="r">
              <a:spcBef>
                <a:spcPts val="0"/>
              </a:spcBef>
              <a:buNone/>
            </a:pPr>
            <a:endParaRPr lang="tr-TR" sz="1400" dirty="0">
              <a:solidFill>
                <a:schemeClr val="bg1">
                  <a:lumMod val="50000"/>
                </a:schemeClr>
              </a:solidFill>
              <a:cs typeface="Arial" panose="020B0604020202020204" pitchFamily="34" charset="0"/>
            </a:endParaRPr>
          </a:p>
          <a:p>
            <a:pPr marL="0" indent="0" algn="r">
              <a:spcBef>
                <a:spcPts val="0"/>
              </a:spcBef>
              <a:buNone/>
            </a:pPr>
            <a:endParaRPr lang="tr-TR" sz="1400" dirty="0">
              <a:solidFill>
                <a:schemeClr val="bg1">
                  <a:lumMod val="50000"/>
                </a:schemeClr>
              </a:solidFill>
              <a:cs typeface="Arial" panose="020B0604020202020204" pitchFamily="34" charset="0"/>
            </a:endParaRPr>
          </a:p>
          <a:p>
            <a:pPr marL="0" indent="0" algn="r">
              <a:spcBef>
                <a:spcPts val="0"/>
              </a:spcBef>
              <a:buNone/>
            </a:pPr>
            <a:endParaRPr lang="tr-TR" sz="1400" dirty="0">
              <a:solidFill>
                <a:schemeClr val="bg1">
                  <a:lumMod val="50000"/>
                </a:schemeClr>
              </a:solidFill>
              <a:cs typeface="Arial" panose="020B0604020202020204" pitchFamily="34" charset="0"/>
            </a:endParaRPr>
          </a:p>
          <a:p>
            <a:pPr marL="0" indent="0" algn="r">
              <a:spcBef>
                <a:spcPts val="0"/>
              </a:spcBef>
              <a:buNone/>
            </a:pPr>
            <a:endParaRPr lang="tr-TR" sz="1400" dirty="0">
              <a:solidFill>
                <a:schemeClr val="bg1">
                  <a:lumMod val="50000"/>
                </a:schemeClr>
              </a:solidFill>
              <a:cs typeface="Arial" panose="020B0604020202020204" pitchFamily="34" charset="0"/>
            </a:endParaRPr>
          </a:p>
        </p:txBody>
      </p:sp>
      <p:sp>
        <p:nvSpPr>
          <p:cNvPr id="6" name="Dikdörtgen 5">
            <a:extLst>
              <a:ext uri="{FF2B5EF4-FFF2-40B4-BE49-F238E27FC236}">
                <a16:creationId xmlns:a16="http://schemas.microsoft.com/office/drawing/2014/main" id="{313F0BA6-CCED-BE46-B69A-38A2552EF7F4}"/>
              </a:ext>
            </a:extLst>
          </p:cNvPr>
          <p:cNvSpPr/>
          <p:nvPr/>
        </p:nvSpPr>
        <p:spPr>
          <a:xfrm>
            <a:off x="7315679" y="6300028"/>
            <a:ext cx="1828321" cy="369332"/>
          </a:xfrm>
          <a:prstGeom prst="rect">
            <a:avLst/>
          </a:prstGeom>
        </p:spPr>
        <p:txBody>
          <a:bodyPr wrap="none">
            <a:spAutoFit/>
          </a:bodyPr>
          <a:lstStyle/>
          <a:p>
            <a:r>
              <a:rPr lang="tr-TR" i="1" dirty="0">
                <a:solidFill>
                  <a:schemeClr val="bg1">
                    <a:lumMod val="50000"/>
                  </a:schemeClr>
                </a:solidFill>
                <a:cs typeface="Arial" panose="020B0604020202020204" pitchFamily="34" charset="0"/>
              </a:rPr>
              <a:t>(</a:t>
            </a:r>
            <a:r>
              <a:rPr lang="tr-TR" i="1" dirty="0" err="1">
                <a:solidFill>
                  <a:schemeClr val="bg1">
                    <a:lumMod val="50000"/>
                  </a:schemeClr>
                </a:solidFill>
                <a:cs typeface="Arial" panose="020B0604020202020204" pitchFamily="34" charset="0"/>
              </a:rPr>
              <a:t>Altunkasa</a:t>
            </a:r>
            <a:r>
              <a:rPr lang="tr-TR" i="1" dirty="0">
                <a:solidFill>
                  <a:schemeClr val="bg1">
                    <a:lumMod val="50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2414164065"/>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716</Words>
  <Application>Microsoft Office PowerPoint</Application>
  <PresentationFormat>Ekran Gösterisi (4:3)</PresentationFormat>
  <Paragraphs>62</Paragraphs>
  <Slides>8</Slides>
  <Notes>8</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FA</dc:creator>
  <cp:lastModifiedBy>FA</cp:lastModifiedBy>
  <cp:revision>3</cp:revision>
  <dcterms:created xsi:type="dcterms:W3CDTF">2019-12-05T10:36:05Z</dcterms:created>
  <dcterms:modified xsi:type="dcterms:W3CDTF">2019-12-05T10:42:27Z</dcterms:modified>
</cp:coreProperties>
</file>