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Postmodernizm</a:t>
            </a:r>
            <a:r>
              <a:rPr lang="tr-TR" sz="4400" dirty="0" smtClean="0">
                <a:latin typeface="Bell MT" pitchFamily="18" charset="0"/>
                <a:cs typeface="Andalus" pitchFamily="18" charset="-78"/>
              </a:rPr>
              <a:t> ve Tüketim</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a:t>
            </a:r>
            <a:r>
              <a:rPr lang="tr-TR" sz="2400" dirty="0" smtClean="0">
                <a:latin typeface="Bell MT" pitchFamily="18" charset="0"/>
              </a:rPr>
              <a:t>onuncu haftası, tüketim denildiğinde bir biçimde anlama etkinliğimize davet etmemiz gereken </a:t>
            </a:r>
            <a:r>
              <a:rPr lang="tr-TR" sz="2400" dirty="0" err="1" smtClean="0">
                <a:latin typeface="Bell MT" pitchFamily="18" charset="0"/>
              </a:rPr>
              <a:t>postmodernizm</a:t>
            </a:r>
            <a:r>
              <a:rPr lang="tr-TR" sz="2400" dirty="0" smtClean="0">
                <a:latin typeface="Bell MT" pitchFamily="18" charset="0"/>
              </a:rPr>
              <a:t> kuramına ve onun tüketimle ilişkilendirilişine ayrıldı. </a:t>
            </a:r>
            <a:r>
              <a:rPr lang="tr-TR" sz="2400" dirty="0" err="1" smtClean="0">
                <a:latin typeface="Bell MT" pitchFamily="18" charset="0"/>
              </a:rPr>
              <a:t>Postmodernizme</a:t>
            </a:r>
            <a:r>
              <a:rPr lang="tr-TR" sz="2400" dirty="0" smtClean="0">
                <a:latin typeface="Bell MT" pitchFamily="18" charset="0"/>
              </a:rPr>
              <a:t> bir hafta ayrılması planlandı.</a:t>
            </a:r>
            <a:endParaRPr lang="tr-TR" sz="2400" dirty="0">
              <a:latin typeface="Bell MT" pitchFamily="18" charset="0"/>
            </a:endParaRPr>
          </a:p>
          <a:p>
            <a:r>
              <a:rPr lang="tr-TR" sz="2400" dirty="0" err="1" smtClean="0">
                <a:latin typeface="Bell MT" pitchFamily="18" charset="0"/>
              </a:rPr>
              <a:t>Featherstone</a:t>
            </a:r>
            <a:r>
              <a:rPr lang="tr-TR" sz="2400" dirty="0" smtClean="0">
                <a:latin typeface="Bell MT" pitchFamily="18" charset="0"/>
              </a:rPr>
              <a:t> </a:t>
            </a:r>
            <a:r>
              <a:rPr lang="tr-TR" sz="2400" dirty="0" smtClean="0">
                <a:latin typeface="Bell MT" pitchFamily="18" charset="0"/>
              </a:rPr>
              <a:t>ve </a:t>
            </a:r>
            <a:r>
              <a:rPr lang="tr-TR" sz="2400" dirty="0" err="1" smtClean="0">
                <a:latin typeface="Bell MT" pitchFamily="18" charset="0"/>
              </a:rPr>
              <a:t>Harvey’in</a:t>
            </a:r>
            <a:r>
              <a:rPr lang="tr-TR" sz="2400" dirty="0" smtClean="0">
                <a:latin typeface="Bell MT" pitchFamily="18" charset="0"/>
              </a:rPr>
              <a:t> </a:t>
            </a:r>
            <a:r>
              <a:rPr lang="tr-TR" sz="2400" dirty="0" err="1" smtClean="0">
                <a:latin typeface="Bell MT" pitchFamily="18" charset="0"/>
              </a:rPr>
              <a:t>postmodernizm</a:t>
            </a:r>
            <a:r>
              <a:rPr lang="tr-TR" sz="2400" dirty="0" smtClean="0">
                <a:latin typeface="Bell MT" pitchFamily="18" charset="0"/>
              </a:rPr>
              <a:t> ve tüketimi ilişkilendiren düşünceleri üzerinden hareket edecek ve olumsuz imalarla eşleştirilmesine aşina olduğumuz </a:t>
            </a:r>
            <a:r>
              <a:rPr lang="tr-TR" sz="2400" dirty="0" err="1" smtClean="0">
                <a:latin typeface="Bell MT" pitchFamily="18" charset="0"/>
              </a:rPr>
              <a:t>postmodernizmin</a:t>
            </a:r>
            <a:r>
              <a:rPr lang="tr-TR" sz="2400" dirty="0" smtClean="0">
                <a:latin typeface="Bell MT" pitchFamily="18" charset="0"/>
              </a:rPr>
              <a:t> antropolojik manada kullanışlılığını sorgulayacağız.</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Postmodernizm</a:t>
            </a:r>
            <a:r>
              <a:rPr lang="tr-TR" sz="2400" dirty="0" smtClean="0">
                <a:latin typeface="Bell MT" pitchFamily="18" charset="0"/>
              </a:rPr>
              <a:t>, esasen günümüzün değişken küçük ölçekli toplumsal güç kavramsallaştırmalarının </a:t>
            </a:r>
            <a:r>
              <a:rPr lang="tr-TR" sz="2400" dirty="0" err="1" smtClean="0">
                <a:latin typeface="Bell MT" pitchFamily="18" charset="0"/>
              </a:rPr>
              <a:t>modernizmden</a:t>
            </a:r>
            <a:r>
              <a:rPr lang="tr-TR" sz="2400" dirty="0" smtClean="0">
                <a:latin typeface="Bell MT" pitchFamily="18" charset="0"/>
              </a:rPr>
              <a:t> farklı kanallarda ve farklı biçimlerde yürüdüğünü iddia eder. Buna göre makro anlatılar ve bu anlatıların anlatıcıları olan toplumsal özneler, ayrıcalıklı alanlarını kaybetmişlerdir. Bir şeyin anlamına ulaşmak için ansiklopedi karıştırmak, bir uzmanını bulmak için üniversite gibi eskinin ayrıcalıklı kurumlarına ulaşmaya çalışmak yerini yazarı genellikle belirsiz veya konu hakkında bir uzmanlık taşımayan anlatılarla yetinmeye bırakmıştır. İnternet sözlükleri ve bunların çoklu yazarları bilgiye ulaşmak için bugün revaçtadır.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durum, bir yanıyla çokanlamlılık kavramı ile tartışılmış ve eskinin kendi sesini duyurmaya platform bulamayan toplumsal aktörlerinin yeni mecralarda bir tür yeni ifade olanaklarını merkeze taşımıştır.</a:t>
            </a:r>
          </a:p>
          <a:p>
            <a:r>
              <a:rPr lang="tr-TR" sz="2400" dirty="0" smtClean="0">
                <a:latin typeface="Bell MT" pitchFamily="18" charset="0"/>
              </a:rPr>
              <a:t>Bu tahlilde gözü kapalı karşı çıkılacak doğruluk önermeleri yoktur. Öte yandan çokanlamlılık toplumsal müzakerelerden ve güç ilişkilerinin toplumsal işleyişinden bağımsız değildir.</a:t>
            </a:r>
          </a:p>
          <a:p>
            <a:r>
              <a:rPr lang="tr-TR" sz="2400" dirty="0" smtClean="0">
                <a:latin typeface="Bell MT" pitchFamily="18" charset="0"/>
              </a:rPr>
              <a:t>Burada </a:t>
            </a:r>
            <a:r>
              <a:rPr lang="tr-TR" sz="2400" dirty="0" err="1" smtClean="0">
                <a:latin typeface="Bell MT" pitchFamily="18" charset="0"/>
              </a:rPr>
              <a:t>postmodernizmin</a:t>
            </a:r>
            <a:r>
              <a:rPr lang="tr-TR" sz="2400" dirty="0" smtClean="0">
                <a:latin typeface="Bell MT" pitchFamily="18" charset="0"/>
              </a:rPr>
              <a:t> antropolojide açtığı yeni müzakere alanları üzerinde düşünmeye ve toplumsal aktörlerin ifade biçimlerindeki güven, denetim ve ayrıcalık iddialarına odaklanmaya dönük imkanlar bulunabilir. </a:t>
            </a:r>
            <a:endParaRPr lang="tr-TR" sz="2400" dirty="0">
              <a:latin typeface="Bell MT" pitchFamily="18" charset="0"/>
            </a:endParaRPr>
          </a:p>
        </p:txBody>
      </p:sp>
    </p:spTree>
    <p:extLst>
      <p:ext uri="{BB962C8B-B14F-4D97-AF65-F5344CB8AC3E}">
        <p14:creationId xmlns:p14="http://schemas.microsoft.com/office/powerpoint/2010/main" xmlns=""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err="1" smtClean="0">
                <a:latin typeface="Bell MT" pitchFamily="18" charset="0"/>
              </a:rPr>
              <a:t>Mike</a:t>
            </a:r>
            <a:r>
              <a:rPr lang="tr-TR" sz="2400" dirty="0" smtClean="0">
                <a:latin typeface="Bell MT" pitchFamily="18" charset="0"/>
              </a:rPr>
              <a:t> </a:t>
            </a:r>
            <a:r>
              <a:rPr lang="tr-TR" sz="2400" dirty="0" err="1" smtClean="0">
                <a:latin typeface="Bell MT" pitchFamily="18" charset="0"/>
              </a:rPr>
              <a:t>Featherstone</a:t>
            </a:r>
            <a:r>
              <a:rPr lang="tr-TR" sz="2400" dirty="0" smtClean="0">
                <a:latin typeface="Bell MT" pitchFamily="18" charset="0"/>
              </a:rPr>
              <a:t>. </a:t>
            </a:r>
            <a:r>
              <a:rPr lang="tr-TR" sz="2400" i="1" dirty="0" err="1" smtClean="0">
                <a:latin typeface="Bell MT" pitchFamily="18" charset="0"/>
              </a:rPr>
              <a:t>Postmodernizm</a:t>
            </a:r>
            <a:r>
              <a:rPr lang="tr-TR" sz="2400" i="1" dirty="0" smtClean="0">
                <a:latin typeface="Bell MT" pitchFamily="18" charset="0"/>
              </a:rPr>
              <a:t> ve Tüketim Kültürü. </a:t>
            </a:r>
            <a:r>
              <a:rPr lang="tr-TR" sz="2400" dirty="0" smtClean="0">
                <a:latin typeface="Bell MT" pitchFamily="18" charset="0"/>
              </a:rPr>
              <a:t>Ayrıntı Yayınları. </a:t>
            </a:r>
            <a:r>
              <a:rPr lang="tr-TR" sz="2400" dirty="0" smtClean="0">
                <a:latin typeface="Bell MT" pitchFamily="18" charset="0"/>
              </a:rPr>
              <a:t>(Giriş ve ilk iki bölüm</a:t>
            </a:r>
            <a:r>
              <a:rPr lang="tr-TR" sz="2400" dirty="0" smtClean="0">
                <a:latin typeface="Bell MT" pitchFamily="18" charset="0"/>
              </a:rPr>
              <a:t>)</a:t>
            </a:r>
          </a:p>
          <a:p>
            <a:r>
              <a:rPr lang="tr-TR" sz="2400" b="1" dirty="0" smtClean="0">
                <a:latin typeface="Bell MT" pitchFamily="18" charset="0"/>
              </a:rPr>
              <a:t>Önerilen okumalar:</a:t>
            </a:r>
          </a:p>
          <a:p>
            <a:r>
              <a:rPr lang="en-US" sz="2400" dirty="0" smtClean="0">
                <a:latin typeface="Bell MT" pitchFamily="18" charset="0"/>
              </a:rPr>
              <a:t>David </a:t>
            </a:r>
            <a:r>
              <a:rPr lang="en-US" sz="2400" dirty="0" smtClean="0">
                <a:latin typeface="Bell MT" pitchFamily="18" charset="0"/>
              </a:rPr>
              <a:t>Harvey. </a:t>
            </a:r>
            <a:r>
              <a:rPr lang="en-US" sz="2400" i="1" dirty="0" err="1" smtClean="0">
                <a:latin typeface="Bell MT" pitchFamily="18" charset="0"/>
              </a:rPr>
              <a:t>Postmodernliğin</a:t>
            </a:r>
            <a:r>
              <a:rPr lang="en-US" sz="2400" i="1" dirty="0" smtClean="0">
                <a:latin typeface="Bell MT" pitchFamily="18" charset="0"/>
              </a:rPr>
              <a:t> </a:t>
            </a:r>
            <a:r>
              <a:rPr lang="en-US" sz="2400" i="1" dirty="0" err="1" smtClean="0">
                <a:latin typeface="Bell MT" pitchFamily="18" charset="0"/>
              </a:rPr>
              <a:t>Durumu</a:t>
            </a:r>
            <a:r>
              <a:rPr lang="en-US" sz="2400" i="1" dirty="0" smtClean="0">
                <a:latin typeface="Bell MT" pitchFamily="18" charset="0"/>
              </a:rPr>
              <a:t>: </a:t>
            </a:r>
            <a:r>
              <a:rPr lang="en-US" sz="2400" i="1" dirty="0" err="1" smtClean="0">
                <a:latin typeface="Bell MT" pitchFamily="18" charset="0"/>
              </a:rPr>
              <a:t>Kültürel</a:t>
            </a:r>
            <a:r>
              <a:rPr lang="en-US" sz="2400" i="1" dirty="0" smtClean="0">
                <a:latin typeface="Bell MT" pitchFamily="18" charset="0"/>
              </a:rPr>
              <a:t> </a:t>
            </a:r>
            <a:r>
              <a:rPr lang="en-US" sz="2400" i="1" dirty="0" err="1" smtClean="0">
                <a:latin typeface="Bell MT" pitchFamily="18" charset="0"/>
              </a:rPr>
              <a:t>Değişimin</a:t>
            </a:r>
            <a:r>
              <a:rPr lang="en-US" sz="2400" i="1" dirty="0" smtClean="0">
                <a:latin typeface="Bell MT" pitchFamily="18" charset="0"/>
              </a:rPr>
              <a:t> </a:t>
            </a:r>
            <a:r>
              <a:rPr lang="en-US" sz="2400" i="1" dirty="0" err="1" smtClean="0">
                <a:latin typeface="Bell MT" pitchFamily="18" charset="0"/>
              </a:rPr>
              <a:t>Kökenleri</a:t>
            </a:r>
            <a:r>
              <a:rPr lang="en-US" sz="2400" i="1" dirty="0" smtClean="0">
                <a:latin typeface="Bell MT" pitchFamily="18" charset="0"/>
              </a:rPr>
              <a:t>.</a:t>
            </a:r>
            <a:r>
              <a:rPr lang="en-US" sz="2400" dirty="0" smtClean="0">
                <a:latin typeface="Bell MT" pitchFamily="18" charset="0"/>
              </a:rPr>
              <a:t> </a:t>
            </a:r>
            <a:r>
              <a:rPr lang="en-US" sz="2400" dirty="0" err="1" smtClean="0">
                <a:latin typeface="Bell MT" pitchFamily="18" charset="0"/>
              </a:rPr>
              <a:t>Metis</a:t>
            </a:r>
            <a:r>
              <a:rPr lang="en-US" sz="2400" dirty="0" smtClean="0">
                <a:latin typeface="Bell MT" pitchFamily="18" charset="0"/>
              </a:rPr>
              <a:t> </a:t>
            </a:r>
            <a:r>
              <a:rPr lang="en-US" sz="2400" dirty="0" err="1" smtClean="0">
                <a:latin typeface="Bell MT" pitchFamily="18" charset="0"/>
              </a:rPr>
              <a:t>Yayınları</a:t>
            </a:r>
            <a:r>
              <a:rPr lang="en-US" sz="2400" dirty="0" smtClean="0">
                <a:latin typeface="Bell MT" pitchFamily="18" charset="0"/>
              </a:rPr>
              <a:t>.</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TotalTime>
  <Words>263</Words>
  <Application>Microsoft Office PowerPoint</Application>
  <PresentationFormat>Ekran Gösterisi (4:3)</PresentationFormat>
  <Paragraphs>17</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4. konu</vt:lpstr>
      <vt:lpstr>10. hafta</vt:lpstr>
      <vt:lpstr>10. hafta</vt:lpstr>
      <vt:lpstr>10. hafta</vt:lpstr>
      <vt:lpstr>10.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47</cp:revision>
  <dcterms:created xsi:type="dcterms:W3CDTF">2018-05-08T13:48:36Z</dcterms:created>
  <dcterms:modified xsi:type="dcterms:W3CDTF">2018-12-11T14:49:58Z</dcterms:modified>
</cp:coreProperties>
</file>