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8" d="100"/>
          <a:sy n="58" d="100"/>
        </p:scale>
        <p:origin x="96" y="10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9B47816A-F2C0-4B05-8B43-AA546F54F765}" type="datetimeFigureOut">
              <a:rPr lang="tr-TR" smtClean="0"/>
              <a:t>16.05.2019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7B51F4C-7E28-4058-9526-A971AB051033}" type="slidenum">
              <a:rPr lang="tr-TR" smtClean="0"/>
              <a:t>‹#›</a:t>
            </a:fld>
            <a:endParaRPr lang="tr-TR"/>
          </a:p>
        </p:txBody>
      </p:sp>
    </p:spTree>
    <p:extLst>
      <p:ext uri="{BB962C8B-B14F-4D97-AF65-F5344CB8AC3E}">
        <p14:creationId xmlns:p14="http://schemas.microsoft.com/office/powerpoint/2010/main" val="18387567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B47816A-F2C0-4B05-8B43-AA546F54F765}" type="datetimeFigureOut">
              <a:rPr lang="tr-TR" smtClean="0"/>
              <a:t>16.05.2019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7B51F4C-7E28-4058-9526-A971AB051033}" type="slidenum">
              <a:rPr lang="tr-TR" smtClean="0"/>
              <a:t>‹#›</a:t>
            </a:fld>
            <a:endParaRPr lang="tr-TR"/>
          </a:p>
        </p:txBody>
      </p:sp>
    </p:spTree>
    <p:extLst>
      <p:ext uri="{BB962C8B-B14F-4D97-AF65-F5344CB8AC3E}">
        <p14:creationId xmlns:p14="http://schemas.microsoft.com/office/powerpoint/2010/main" val="29151496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B47816A-F2C0-4B05-8B43-AA546F54F765}" type="datetimeFigureOut">
              <a:rPr lang="tr-TR" smtClean="0"/>
              <a:t>16.05.2019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7B51F4C-7E28-4058-9526-A971AB051033}" type="slidenum">
              <a:rPr lang="tr-TR" smtClean="0"/>
              <a:t>‹#›</a:t>
            </a:fld>
            <a:endParaRPr lang="tr-TR"/>
          </a:p>
        </p:txBody>
      </p:sp>
    </p:spTree>
    <p:extLst>
      <p:ext uri="{BB962C8B-B14F-4D97-AF65-F5344CB8AC3E}">
        <p14:creationId xmlns:p14="http://schemas.microsoft.com/office/powerpoint/2010/main" val="38416716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B47816A-F2C0-4B05-8B43-AA546F54F765}" type="datetimeFigureOut">
              <a:rPr lang="tr-TR" smtClean="0"/>
              <a:t>16.05.2019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7B51F4C-7E28-4058-9526-A971AB051033}" type="slidenum">
              <a:rPr lang="tr-TR" smtClean="0"/>
              <a:t>‹#›</a:t>
            </a:fld>
            <a:endParaRPr lang="tr-TR"/>
          </a:p>
        </p:txBody>
      </p:sp>
    </p:spTree>
    <p:extLst>
      <p:ext uri="{BB962C8B-B14F-4D97-AF65-F5344CB8AC3E}">
        <p14:creationId xmlns:p14="http://schemas.microsoft.com/office/powerpoint/2010/main" val="36312451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9B47816A-F2C0-4B05-8B43-AA546F54F765}" type="datetimeFigureOut">
              <a:rPr lang="tr-TR" smtClean="0"/>
              <a:t>16.05.2019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7B51F4C-7E28-4058-9526-A971AB051033}" type="slidenum">
              <a:rPr lang="tr-TR" smtClean="0"/>
              <a:t>‹#›</a:t>
            </a:fld>
            <a:endParaRPr lang="tr-TR"/>
          </a:p>
        </p:txBody>
      </p:sp>
    </p:spTree>
    <p:extLst>
      <p:ext uri="{BB962C8B-B14F-4D97-AF65-F5344CB8AC3E}">
        <p14:creationId xmlns:p14="http://schemas.microsoft.com/office/powerpoint/2010/main" val="11191762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9B47816A-F2C0-4B05-8B43-AA546F54F765}" type="datetimeFigureOut">
              <a:rPr lang="tr-TR" smtClean="0"/>
              <a:t>16.05.2019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7B51F4C-7E28-4058-9526-A971AB051033}" type="slidenum">
              <a:rPr lang="tr-TR" smtClean="0"/>
              <a:t>‹#›</a:t>
            </a:fld>
            <a:endParaRPr lang="tr-TR"/>
          </a:p>
        </p:txBody>
      </p:sp>
    </p:spTree>
    <p:extLst>
      <p:ext uri="{BB962C8B-B14F-4D97-AF65-F5344CB8AC3E}">
        <p14:creationId xmlns:p14="http://schemas.microsoft.com/office/powerpoint/2010/main" val="2871056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9B47816A-F2C0-4B05-8B43-AA546F54F765}" type="datetimeFigureOut">
              <a:rPr lang="tr-TR" smtClean="0"/>
              <a:t>16.05.2019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F7B51F4C-7E28-4058-9526-A971AB051033}" type="slidenum">
              <a:rPr lang="tr-TR" smtClean="0"/>
              <a:t>‹#›</a:t>
            </a:fld>
            <a:endParaRPr lang="tr-TR"/>
          </a:p>
        </p:txBody>
      </p:sp>
    </p:spTree>
    <p:extLst>
      <p:ext uri="{BB962C8B-B14F-4D97-AF65-F5344CB8AC3E}">
        <p14:creationId xmlns:p14="http://schemas.microsoft.com/office/powerpoint/2010/main" val="41774605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9B47816A-F2C0-4B05-8B43-AA546F54F765}" type="datetimeFigureOut">
              <a:rPr lang="tr-TR" smtClean="0"/>
              <a:t>16.05.2019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7B51F4C-7E28-4058-9526-A971AB051033}" type="slidenum">
              <a:rPr lang="tr-TR" smtClean="0"/>
              <a:t>‹#›</a:t>
            </a:fld>
            <a:endParaRPr lang="tr-TR"/>
          </a:p>
        </p:txBody>
      </p:sp>
    </p:spTree>
    <p:extLst>
      <p:ext uri="{BB962C8B-B14F-4D97-AF65-F5344CB8AC3E}">
        <p14:creationId xmlns:p14="http://schemas.microsoft.com/office/powerpoint/2010/main" val="40228954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9B47816A-F2C0-4B05-8B43-AA546F54F765}" type="datetimeFigureOut">
              <a:rPr lang="tr-TR" smtClean="0"/>
              <a:t>16.05.2019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F7B51F4C-7E28-4058-9526-A971AB051033}" type="slidenum">
              <a:rPr lang="tr-TR" smtClean="0"/>
              <a:t>‹#›</a:t>
            </a:fld>
            <a:endParaRPr lang="tr-TR"/>
          </a:p>
        </p:txBody>
      </p:sp>
    </p:spTree>
    <p:extLst>
      <p:ext uri="{BB962C8B-B14F-4D97-AF65-F5344CB8AC3E}">
        <p14:creationId xmlns:p14="http://schemas.microsoft.com/office/powerpoint/2010/main" val="35796276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9B47816A-F2C0-4B05-8B43-AA546F54F765}" type="datetimeFigureOut">
              <a:rPr lang="tr-TR" smtClean="0"/>
              <a:t>16.05.2019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7B51F4C-7E28-4058-9526-A971AB051033}" type="slidenum">
              <a:rPr lang="tr-TR" smtClean="0"/>
              <a:t>‹#›</a:t>
            </a:fld>
            <a:endParaRPr lang="tr-TR"/>
          </a:p>
        </p:txBody>
      </p:sp>
    </p:spTree>
    <p:extLst>
      <p:ext uri="{BB962C8B-B14F-4D97-AF65-F5344CB8AC3E}">
        <p14:creationId xmlns:p14="http://schemas.microsoft.com/office/powerpoint/2010/main" val="9068070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9B47816A-F2C0-4B05-8B43-AA546F54F765}" type="datetimeFigureOut">
              <a:rPr lang="tr-TR" smtClean="0"/>
              <a:t>16.05.2019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7B51F4C-7E28-4058-9526-A971AB051033}" type="slidenum">
              <a:rPr lang="tr-TR" smtClean="0"/>
              <a:t>‹#›</a:t>
            </a:fld>
            <a:endParaRPr lang="tr-TR"/>
          </a:p>
        </p:txBody>
      </p:sp>
    </p:spTree>
    <p:extLst>
      <p:ext uri="{BB962C8B-B14F-4D97-AF65-F5344CB8AC3E}">
        <p14:creationId xmlns:p14="http://schemas.microsoft.com/office/powerpoint/2010/main" val="36758851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B47816A-F2C0-4B05-8B43-AA546F54F765}" type="datetimeFigureOut">
              <a:rPr lang="tr-TR" smtClean="0"/>
              <a:t>16.05.2019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7B51F4C-7E28-4058-9526-A971AB051033}" type="slidenum">
              <a:rPr lang="tr-TR" smtClean="0"/>
              <a:t>‹#›</a:t>
            </a:fld>
            <a:endParaRPr lang="tr-TR"/>
          </a:p>
        </p:txBody>
      </p:sp>
    </p:spTree>
    <p:extLst>
      <p:ext uri="{BB962C8B-B14F-4D97-AF65-F5344CB8AC3E}">
        <p14:creationId xmlns:p14="http://schemas.microsoft.com/office/powerpoint/2010/main" val="22525436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1072197"/>
          </a:xfrm>
        </p:spPr>
        <p:txBody>
          <a:bodyPr>
            <a:normAutofit fontScale="90000"/>
          </a:bodyPr>
          <a:lstStyle/>
          <a:p>
            <a:pPr algn="l"/>
            <a:r>
              <a:rPr lang="tr-TR" dirty="0" smtClean="0"/>
              <a:t>Değer ve mübadele değeri ayrımı</a:t>
            </a:r>
            <a:endParaRPr lang="tr-TR" dirty="0"/>
          </a:p>
        </p:txBody>
      </p:sp>
      <p:sp>
        <p:nvSpPr>
          <p:cNvPr id="3" name="Alt Başlık 2"/>
          <p:cNvSpPr>
            <a:spLocks noGrp="1"/>
          </p:cNvSpPr>
          <p:nvPr>
            <p:ph type="subTitle" idx="1"/>
          </p:nvPr>
        </p:nvSpPr>
        <p:spPr>
          <a:xfrm>
            <a:off x="1524000" y="2493818"/>
            <a:ext cx="9144000" cy="3707476"/>
          </a:xfrm>
        </p:spPr>
        <p:txBody>
          <a:bodyPr>
            <a:normAutofit lnSpcReduction="10000"/>
          </a:bodyPr>
          <a:lstStyle/>
          <a:p>
            <a:pPr algn="l"/>
            <a:r>
              <a:rPr lang="tr-TR" dirty="0" smtClean="0"/>
              <a:t>Her bir ürünün, başka metalarla mübadelesinde tanımlı ‘sonsuz sayıda’ mübadele değeri vardır. Yani bir X </a:t>
            </a:r>
            <a:r>
              <a:rPr lang="tr-TR" dirty="0" err="1" smtClean="0"/>
              <a:t>metasının</a:t>
            </a:r>
            <a:r>
              <a:rPr lang="tr-TR" dirty="0" smtClean="0"/>
              <a:t>, kendisi dışındaki tüm metalarla mübadelesinde, diğer tüm metalar cinsinden tanımlı bir mübadele oranı vardır. </a:t>
            </a:r>
          </a:p>
          <a:p>
            <a:pPr algn="l"/>
            <a:endParaRPr lang="tr-TR" dirty="0"/>
          </a:p>
          <a:p>
            <a:pPr algn="l"/>
            <a:r>
              <a:rPr lang="tr-TR" dirty="0" smtClean="0"/>
              <a:t>Bu ‘sonsuz sayıdaki’ mübadele değerleri, tanım gereği birbirlerine eşit olmak zorundadır. </a:t>
            </a:r>
          </a:p>
          <a:p>
            <a:pPr algn="l"/>
            <a:endParaRPr lang="tr-TR" dirty="0"/>
          </a:p>
          <a:p>
            <a:pPr algn="l"/>
            <a:r>
              <a:rPr lang="tr-TR" dirty="0" smtClean="0"/>
              <a:t>Bu kadar farklı ve sonsuz sayıdaki mübadele değerlerinin eşit büyüklükte olması ne anlama gelmektedir? </a:t>
            </a:r>
            <a:endParaRPr lang="tr-TR" dirty="0"/>
          </a:p>
        </p:txBody>
      </p:sp>
    </p:spTree>
    <p:extLst>
      <p:ext uri="{BB962C8B-B14F-4D97-AF65-F5344CB8AC3E}">
        <p14:creationId xmlns:p14="http://schemas.microsoft.com/office/powerpoint/2010/main" val="1995539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Değer ifade bulmak zorundadır</a:t>
            </a:r>
            <a:endParaRPr lang="tr-TR" dirty="0"/>
          </a:p>
        </p:txBody>
      </p:sp>
      <p:sp>
        <p:nvSpPr>
          <p:cNvPr id="3" name="İçerik Yer Tutucusu 2"/>
          <p:cNvSpPr>
            <a:spLocks noGrp="1"/>
          </p:cNvSpPr>
          <p:nvPr>
            <p:ph idx="1"/>
          </p:nvPr>
        </p:nvSpPr>
        <p:spPr/>
        <p:txBody>
          <a:bodyPr/>
          <a:lstStyle/>
          <a:p>
            <a:pPr marL="0" indent="0">
              <a:buNone/>
            </a:pPr>
            <a:r>
              <a:rPr lang="tr-TR" dirty="0" smtClean="0"/>
              <a:t>Bir toplumsal ilişki olarak değer, kendisi olarak görünmez. </a:t>
            </a:r>
          </a:p>
          <a:p>
            <a:pPr marL="0" indent="0">
              <a:buNone/>
            </a:pPr>
            <a:endParaRPr lang="tr-TR" dirty="0"/>
          </a:p>
          <a:p>
            <a:pPr marL="0" indent="0">
              <a:buNone/>
            </a:pPr>
            <a:r>
              <a:rPr lang="tr-TR" dirty="0" smtClean="0"/>
              <a:t>Değer ifada bulmak zorundadır. </a:t>
            </a:r>
          </a:p>
          <a:p>
            <a:pPr marL="0" indent="0">
              <a:buNone/>
            </a:pPr>
            <a:endParaRPr lang="tr-TR" dirty="0"/>
          </a:p>
          <a:p>
            <a:pPr marL="0" indent="0">
              <a:buNone/>
            </a:pPr>
            <a:r>
              <a:rPr lang="tr-TR" dirty="0" smtClean="0"/>
              <a:t>Bir toplumsal ilişki olarak değer, kendisi dışında bir şey aracılığıyla ifade </a:t>
            </a:r>
            <a:r>
              <a:rPr lang="tr-TR" smtClean="0"/>
              <a:t>bulmak zorundadır. </a:t>
            </a:r>
            <a:endParaRPr lang="tr-TR"/>
          </a:p>
        </p:txBody>
      </p:sp>
    </p:spTree>
    <p:extLst>
      <p:ext uri="{BB962C8B-B14F-4D97-AF65-F5344CB8AC3E}">
        <p14:creationId xmlns:p14="http://schemas.microsoft.com/office/powerpoint/2010/main" val="16251543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Mübadele değerinden değere </a:t>
            </a:r>
            <a:endParaRPr lang="tr-TR" dirty="0"/>
          </a:p>
        </p:txBody>
      </p:sp>
      <p:sp>
        <p:nvSpPr>
          <p:cNvPr id="3" name="İçerik Yer Tutucusu 2"/>
          <p:cNvSpPr>
            <a:spLocks noGrp="1"/>
          </p:cNvSpPr>
          <p:nvPr>
            <p:ph idx="1"/>
          </p:nvPr>
        </p:nvSpPr>
        <p:spPr/>
        <p:txBody>
          <a:bodyPr>
            <a:normAutofit lnSpcReduction="10000"/>
          </a:bodyPr>
          <a:lstStyle/>
          <a:p>
            <a:pPr marL="0" indent="0">
              <a:buNone/>
            </a:pPr>
            <a:r>
              <a:rPr lang="tr-TR" dirty="0" smtClean="0"/>
              <a:t>Bu kadar farklı mübadele değerlerinin eşit olması, iki şeyi ortaya koymaktadır: </a:t>
            </a:r>
            <a:br>
              <a:rPr lang="tr-TR" dirty="0" smtClean="0"/>
            </a:br>
            <a:r>
              <a:rPr lang="tr-TR" dirty="0" smtClean="0"/>
              <a:t>Bunların hepsi birbirine nicel olarak eşittir; ve bu kadar farklı metaların hepsinde ortak bir nitelik olmak zorundadır. </a:t>
            </a:r>
          </a:p>
          <a:p>
            <a:pPr marL="0" indent="0">
              <a:buNone/>
            </a:pPr>
            <a:endParaRPr lang="tr-TR" dirty="0"/>
          </a:p>
          <a:p>
            <a:pPr marL="0" indent="0">
              <a:buNone/>
            </a:pPr>
            <a:r>
              <a:rPr lang="tr-TR" dirty="0" smtClean="0"/>
              <a:t>Eğer bu kadar farklı meta aynı büyüklükte bir değeri ifade ediyorsa, bu, X </a:t>
            </a:r>
            <a:r>
              <a:rPr lang="tr-TR" dirty="0" err="1" smtClean="0"/>
              <a:t>metasının</a:t>
            </a:r>
            <a:r>
              <a:rPr lang="tr-TR" dirty="0" smtClean="0"/>
              <a:t> değer büyüklüğü olmalıdır. </a:t>
            </a:r>
          </a:p>
          <a:p>
            <a:pPr marL="0" indent="0">
              <a:buNone/>
            </a:pPr>
            <a:endParaRPr lang="tr-TR" dirty="0"/>
          </a:p>
          <a:p>
            <a:pPr marL="0" indent="0">
              <a:buNone/>
            </a:pPr>
            <a:r>
              <a:rPr lang="tr-TR" dirty="0" smtClean="0"/>
              <a:t>X metası ve diğer tüm metalar arasında bir mübadele söz konusuysa, bunların ortak bir niteliği olmak zorundadır. </a:t>
            </a:r>
          </a:p>
        </p:txBody>
      </p:sp>
    </p:spTree>
    <p:extLst>
      <p:ext uri="{BB962C8B-B14F-4D97-AF65-F5344CB8AC3E}">
        <p14:creationId xmlns:p14="http://schemas.microsoft.com/office/powerpoint/2010/main" val="19615048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Metaları ortaklaştıran unsur: ‘emek’</a:t>
            </a:r>
            <a:endParaRPr lang="tr-TR" dirty="0"/>
          </a:p>
        </p:txBody>
      </p:sp>
      <p:sp>
        <p:nvSpPr>
          <p:cNvPr id="3" name="İçerik Yer Tutucusu 2"/>
          <p:cNvSpPr>
            <a:spLocks noGrp="1"/>
          </p:cNvSpPr>
          <p:nvPr>
            <p:ph idx="1"/>
          </p:nvPr>
        </p:nvSpPr>
        <p:spPr/>
        <p:txBody>
          <a:bodyPr/>
          <a:lstStyle/>
          <a:p>
            <a:pPr marL="0" indent="0">
              <a:buNone/>
            </a:pPr>
            <a:r>
              <a:rPr lang="tr-TR" dirty="0" smtClean="0"/>
              <a:t>Metaları, ortaklaştıran temel unsur, ‘</a:t>
            </a:r>
            <a:r>
              <a:rPr lang="tr-TR" dirty="0" err="1" smtClean="0"/>
              <a:t>emek’tir</a:t>
            </a:r>
            <a:r>
              <a:rPr lang="tr-TR" dirty="0" smtClean="0"/>
              <a:t>. </a:t>
            </a:r>
          </a:p>
          <a:p>
            <a:pPr marL="0" indent="0">
              <a:buNone/>
            </a:pPr>
            <a:endParaRPr lang="tr-TR" dirty="0"/>
          </a:p>
          <a:p>
            <a:pPr marL="0" indent="0">
              <a:buNone/>
            </a:pPr>
            <a:r>
              <a:rPr lang="tr-TR" dirty="0" smtClean="0"/>
              <a:t>Bir ürünün değerinin olması için, o ürünün emek ürünü olması gereklidir. </a:t>
            </a:r>
          </a:p>
          <a:p>
            <a:pPr marL="0" indent="0">
              <a:buNone/>
            </a:pPr>
            <a:r>
              <a:rPr lang="tr-TR" dirty="0" smtClean="0"/>
              <a:t>Bu durum neyi anlatır? </a:t>
            </a:r>
            <a:br>
              <a:rPr lang="tr-TR" dirty="0" smtClean="0"/>
            </a:br>
            <a:r>
              <a:rPr lang="tr-TR" dirty="0" smtClean="0"/>
              <a:t>Bu durum, değerin bir toplumsal ilişki olduğunu ortaya koyar. </a:t>
            </a:r>
            <a:endParaRPr lang="tr-TR" dirty="0"/>
          </a:p>
          <a:p>
            <a:pPr marL="0" indent="0">
              <a:buNone/>
            </a:pPr>
            <a:endParaRPr lang="tr-TR" dirty="0"/>
          </a:p>
        </p:txBody>
      </p:sp>
    </p:spTree>
    <p:extLst>
      <p:ext uri="{BB962C8B-B14F-4D97-AF65-F5344CB8AC3E}">
        <p14:creationId xmlns:p14="http://schemas.microsoft.com/office/powerpoint/2010/main" val="39122662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Hangi emek? </a:t>
            </a:r>
            <a:endParaRPr lang="tr-TR" dirty="0"/>
          </a:p>
        </p:txBody>
      </p:sp>
      <p:sp>
        <p:nvSpPr>
          <p:cNvPr id="3" name="İçerik Yer Tutucusu 2"/>
          <p:cNvSpPr>
            <a:spLocks noGrp="1"/>
          </p:cNvSpPr>
          <p:nvPr>
            <p:ph idx="1"/>
          </p:nvPr>
        </p:nvSpPr>
        <p:spPr/>
        <p:txBody>
          <a:bodyPr/>
          <a:lstStyle/>
          <a:p>
            <a:pPr marL="0" indent="0">
              <a:buNone/>
            </a:pPr>
            <a:r>
              <a:rPr lang="tr-TR" dirty="0" smtClean="0"/>
              <a:t>Metalara değer niteliğini kazandıran şey, ‘</a:t>
            </a:r>
            <a:r>
              <a:rPr lang="tr-TR" dirty="0" err="1" smtClean="0"/>
              <a:t>emek’tir</a:t>
            </a:r>
            <a:r>
              <a:rPr lang="tr-TR" dirty="0" smtClean="0"/>
              <a:t> demek, açıklayıcı değildir. </a:t>
            </a:r>
          </a:p>
          <a:p>
            <a:pPr marL="0" indent="0">
              <a:buNone/>
            </a:pPr>
            <a:endParaRPr lang="tr-TR" dirty="0" smtClean="0"/>
          </a:p>
          <a:p>
            <a:pPr marL="0" indent="0">
              <a:buNone/>
            </a:pPr>
            <a:r>
              <a:rPr lang="tr-TR" dirty="0" smtClean="0"/>
              <a:t>Temel tarihsel neden: tarihsel süreç içinde insanlar hep emek faaliyetinde bulundu ve kendileri için ‘kullanım değerleri’ üretti. Ama değer niteliği, kapitalist üretim ilişkileri içinde gerçekliğini bulmuş bir olgudur. Emek faaliyetinin evrenselliği karşısında, değer niteliğinin tarihselliği, bir çelişki oluşturmaktadır. </a:t>
            </a:r>
            <a:endParaRPr lang="tr-TR" dirty="0"/>
          </a:p>
        </p:txBody>
      </p:sp>
    </p:spTree>
    <p:extLst>
      <p:ext uri="{BB962C8B-B14F-4D97-AF65-F5344CB8AC3E}">
        <p14:creationId xmlns:p14="http://schemas.microsoft.com/office/powerpoint/2010/main" val="38950604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Somut emek – soyut emek </a:t>
            </a:r>
            <a:endParaRPr lang="tr-TR" dirty="0"/>
          </a:p>
        </p:txBody>
      </p:sp>
      <p:sp>
        <p:nvSpPr>
          <p:cNvPr id="3" name="İçerik Yer Tutucusu 2"/>
          <p:cNvSpPr>
            <a:spLocks noGrp="1"/>
          </p:cNvSpPr>
          <p:nvPr>
            <p:ph idx="1"/>
          </p:nvPr>
        </p:nvSpPr>
        <p:spPr/>
        <p:txBody>
          <a:bodyPr/>
          <a:lstStyle/>
          <a:p>
            <a:pPr marL="0" indent="0">
              <a:buNone/>
            </a:pPr>
            <a:r>
              <a:rPr lang="tr-TR" dirty="0" smtClean="0"/>
              <a:t>Marx’ı bir Adam Smith’ten ya da bir </a:t>
            </a:r>
            <a:r>
              <a:rPr lang="tr-TR" dirty="0" err="1" smtClean="0"/>
              <a:t>Ricardo’dan</a:t>
            </a:r>
            <a:r>
              <a:rPr lang="tr-TR" dirty="0" smtClean="0"/>
              <a:t> ayıran temel unsurlardan biri, soyut emek ve somut emek ayrımı yapmış olmasıdır. </a:t>
            </a:r>
          </a:p>
          <a:p>
            <a:pPr marL="0" indent="0">
              <a:buNone/>
            </a:pPr>
            <a:endParaRPr lang="tr-TR" dirty="0"/>
          </a:p>
          <a:p>
            <a:pPr marL="0" indent="0">
              <a:buNone/>
            </a:pPr>
            <a:r>
              <a:rPr lang="tr-TR" dirty="0" smtClean="0"/>
              <a:t>Kullanım değeri üreten emek, aynı zamanda ‘değer yaratan’ emek olamaz (tarihsel açıklama): </a:t>
            </a:r>
          </a:p>
          <a:p>
            <a:pPr marL="0" indent="0">
              <a:buNone/>
            </a:pPr>
            <a:endParaRPr lang="tr-TR" dirty="0"/>
          </a:p>
          <a:p>
            <a:pPr marL="0" indent="0">
              <a:buNone/>
            </a:pPr>
            <a:r>
              <a:rPr lang="tr-TR" dirty="0" smtClean="0"/>
              <a:t>Dahası, somut emekler arasında ortaklık tanımlamak, buradaki çözümlemenin kapsamı içerisinde, mümkün değildir. </a:t>
            </a:r>
          </a:p>
          <a:p>
            <a:pPr marL="0" indent="0">
              <a:buNone/>
            </a:pPr>
            <a:endParaRPr lang="tr-TR" dirty="0"/>
          </a:p>
        </p:txBody>
      </p:sp>
    </p:spTree>
    <p:extLst>
      <p:ext uri="{BB962C8B-B14F-4D97-AF65-F5344CB8AC3E}">
        <p14:creationId xmlns:p14="http://schemas.microsoft.com/office/powerpoint/2010/main" val="10483746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Metanın çift yönlü niteliği </a:t>
            </a:r>
            <a:endParaRPr lang="tr-TR" dirty="0"/>
          </a:p>
        </p:txBody>
      </p:sp>
      <p:sp>
        <p:nvSpPr>
          <p:cNvPr id="3" name="İçerik Yer Tutucusu 2"/>
          <p:cNvSpPr>
            <a:spLocks noGrp="1"/>
          </p:cNvSpPr>
          <p:nvPr>
            <p:ph idx="1"/>
          </p:nvPr>
        </p:nvSpPr>
        <p:spPr/>
        <p:txBody>
          <a:bodyPr/>
          <a:lstStyle/>
          <a:p>
            <a:pPr marL="0" indent="0">
              <a:buNone/>
            </a:pPr>
            <a:r>
              <a:rPr lang="tr-TR" dirty="0" smtClean="0"/>
              <a:t>Somut emek ve soyut emek ayrımı yapan Marx, bunu, metanın çift yönlü niteliğiyle ilişkilendirir. </a:t>
            </a:r>
          </a:p>
          <a:p>
            <a:pPr marL="0" indent="0">
              <a:buNone/>
            </a:pPr>
            <a:endParaRPr lang="tr-TR" dirty="0"/>
          </a:p>
          <a:p>
            <a:pPr marL="0" indent="0">
              <a:buNone/>
            </a:pPr>
            <a:r>
              <a:rPr lang="tr-TR" dirty="0" smtClean="0"/>
              <a:t>Kullanım değeri, somut emeğin ürünüdür. </a:t>
            </a:r>
          </a:p>
          <a:p>
            <a:pPr marL="0" indent="0">
              <a:buNone/>
            </a:pPr>
            <a:r>
              <a:rPr lang="tr-TR" dirty="0" smtClean="0"/>
              <a:t>Değer, soyut emek ile ilişkilidir. </a:t>
            </a:r>
          </a:p>
          <a:p>
            <a:pPr marL="0" indent="0">
              <a:buNone/>
            </a:pPr>
            <a:endParaRPr lang="tr-TR" dirty="0"/>
          </a:p>
          <a:p>
            <a:pPr marL="0" indent="0">
              <a:buNone/>
            </a:pPr>
            <a:r>
              <a:rPr lang="tr-TR" dirty="0" smtClean="0"/>
              <a:t>Metanın iki yönlü niteliğini tanımlayan Marx, emeği de iki yönlü olarak tanımlamıştır. </a:t>
            </a:r>
            <a:endParaRPr lang="tr-TR" dirty="0"/>
          </a:p>
        </p:txBody>
      </p:sp>
    </p:spTree>
    <p:extLst>
      <p:ext uri="{BB962C8B-B14F-4D97-AF65-F5344CB8AC3E}">
        <p14:creationId xmlns:p14="http://schemas.microsoft.com/office/powerpoint/2010/main" val="27529446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Maddi süreçler ve toplumsal ilişkiler</a:t>
            </a:r>
            <a:endParaRPr lang="tr-TR" dirty="0"/>
          </a:p>
        </p:txBody>
      </p:sp>
      <p:sp>
        <p:nvSpPr>
          <p:cNvPr id="3" name="İçerik Yer Tutucusu 2"/>
          <p:cNvSpPr>
            <a:spLocks noGrp="1"/>
          </p:cNvSpPr>
          <p:nvPr>
            <p:ph idx="1"/>
          </p:nvPr>
        </p:nvSpPr>
        <p:spPr/>
        <p:txBody>
          <a:bodyPr/>
          <a:lstStyle/>
          <a:p>
            <a:pPr marL="0" indent="0">
              <a:buNone/>
            </a:pPr>
            <a:r>
              <a:rPr lang="tr-TR" dirty="0" smtClean="0"/>
              <a:t>Temel bir ayrımın, maddi olan ve toplumsal olan ayrımı olduğu belirtilmişti. </a:t>
            </a:r>
          </a:p>
          <a:p>
            <a:pPr marL="0" indent="0">
              <a:buNone/>
            </a:pPr>
            <a:endParaRPr lang="tr-TR" dirty="0"/>
          </a:p>
          <a:p>
            <a:pPr marL="0" indent="0">
              <a:buNone/>
            </a:pPr>
            <a:r>
              <a:rPr lang="tr-TR" dirty="0" smtClean="0"/>
              <a:t>Değer, toplumsal bir ilişki olarak vardır. </a:t>
            </a:r>
          </a:p>
          <a:p>
            <a:pPr marL="0" indent="0">
              <a:buNone/>
            </a:pPr>
            <a:endParaRPr lang="tr-TR" dirty="0"/>
          </a:p>
          <a:p>
            <a:pPr marL="0" indent="0">
              <a:buNone/>
            </a:pPr>
            <a:r>
              <a:rPr lang="tr-TR" dirty="0" smtClean="0"/>
              <a:t>Somut emekle tanımlı maddi süreçlerde, toplumsal ilişkiler tanımlı değildir. </a:t>
            </a:r>
          </a:p>
          <a:p>
            <a:pPr marL="0" indent="0">
              <a:buNone/>
            </a:pPr>
            <a:r>
              <a:rPr lang="tr-TR" dirty="0" smtClean="0"/>
              <a:t>Temel mesele; bu ikisi arasındaki ilişkiyi tanımlamaktır. </a:t>
            </a:r>
            <a:endParaRPr lang="tr-TR" dirty="0" smtClean="0"/>
          </a:p>
          <a:p>
            <a:pPr marL="0" indent="0">
              <a:buNone/>
            </a:pPr>
            <a:endParaRPr lang="tr-TR" dirty="0"/>
          </a:p>
          <a:p>
            <a:pPr marL="0" indent="0">
              <a:buNone/>
            </a:pPr>
            <a:endParaRPr lang="tr-TR" dirty="0"/>
          </a:p>
        </p:txBody>
      </p:sp>
    </p:spTree>
    <p:extLst>
      <p:ext uri="{BB962C8B-B14F-4D97-AF65-F5344CB8AC3E}">
        <p14:creationId xmlns:p14="http://schemas.microsoft.com/office/powerpoint/2010/main" val="31798984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Yöntem üzerine ara başlık </a:t>
            </a:r>
            <a:endParaRPr lang="tr-TR" dirty="0"/>
          </a:p>
        </p:txBody>
      </p:sp>
      <p:sp>
        <p:nvSpPr>
          <p:cNvPr id="3" name="İçerik Yer Tutucusu 2"/>
          <p:cNvSpPr>
            <a:spLocks noGrp="1"/>
          </p:cNvSpPr>
          <p:nvPr>
            <p:ph idx="1"/>
          </p:nvPr>
        </p:nvSpPr>
        <p:spPr/>
        <p:txBody>
          <a:bodyPr/>
          <a:lstStyle/>
          <a:p>
            <a:pPr marL="0" indent="0">
              <a:buNone/>
            </a:pPr>
            <a:r>
              <a:rPr lang="tr-TR" dirty="0" smtClean="0"/>
              <a:t>Toplumsal olan ve maddi olan ayrımı, temel bir ayrımdır. </a:t>
            </a:r>
          </a:p>
          <a:p>
            <a:pPr marL="0" indent="0">
              <a:buNone/>
            </a:pPr>
            <a:endParaRPr lang="tr-TR" dirty="0"/>
          </a:p>
          <a:p>
            <a:pPr marL="0" indent="0">
              <a:buNone/>
            </a:pPr>
            <a:r>
              <a:rPr lang="tr-TR" dirty="0" smtClean="0"/>
              <a:t>Toplumsal ilişkiler maddi varlıklar gibi mevcut değildirler. Onların mevcudiyeti, bir ilişki meselesidir. </a:t>
            </a:r>
          </a:p>
          <a:p>
            <a:pPr marL="0" indent="0">
              <a:buNone/>
            </a:pPr>
            <a:endParaRPr lang="tr-TR" dirty="0"/>
          </a:p>
          <a:p>
            <a:pPr marL="0" indent="0">
              <a:buNone/>
            </a:pPr>
            <a:r>
              <a:rPr lang="tr-TR" dirty="0" smtClean="0"/>
              <a:t>Ancak ilişkiler, maddi süreçler aracılığıyla yaşanır, gerçekleşir. </a:t>
            </a:r>
          </a:p>
          <a:p>
            <a:pPr marL="0" indent="0">
              <a:buNone/>
            </a:pPr>
            <a:endParaRPr lang="tr-TR" dirty="0"/>
          </a:p>
          <a:p>
            <a:pPr marL="0" indent="0">
              <a:buNone/>
            </a:pPr>
            <a:endParaRPr lang="tr-TR" dirty="0"/>
          </a:p>
        </p:txBody>
      </p:sp>
    </p:spTree>
    <p:extLst>
      <p:ext uri="{BB962C8B-B14F-4D97-AF65-F5344CB8AC3E}">
        <p14:creationId xmlns:p14="http://schemas.microsoft.com/office/powerpoint/2010/main" val="3855995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Toplumsal ilişkilerin mevcudiyeti </a:t>
            </a:r>
            <a:endParaRPr lang="tr-TR" dirty="0"/>
          </a:p>
        </p:txBody>
      </p:sp>
      <p:sp>
        <p:nvSpPr>
          <p:cNvPr id="3" name="İçerik Yer Tutucusu 2"/>
          <p:cNvSpPr>
            <a:spLocks noGrp="1"/>
          </p:cNvSpPr>
          <p:nvPr>
            <p:ph idx="1"/>
          </p:nvPr>
        </p:nvSpPr>
        <p:spPr/>
        <p:txBody>
          <a:bodyPr/>
          <a:lstStyle/>
          <a:p>
            <a:pPr marL="0" indent="0">
              <a:buNone/>
            </a:pPr>
            <a:r>
              <a:rPr lang="tr-TR" dirty="0" smtClean="0"/>
              <a:t>Toplumsal ilişkiler ve bu ilişkilerden türeyen kategoriler, ‘kendileri olarak’ maddi dünyada mevcut değildir. </a:t>
            </a:r>
          </a:p>
          <a:p>
            <a:pPr marL="0" indent="0">
              <a:buNone/>
            </a:pPr>
            <a:endParaRPr lang="tr-TR" dirty="0"/>
          </a:p>
          <a:p>
            <a:pPr marL="0" indent="0">
              <a:buNone/>
            </a:pPr>
            <a:r>
              <a:rPr lang="tr-TR" dirty="0" smtClean="0"/>
              <a:t>Bu ilişkiler ve bu ilişkilerden türeyen kavram ve kategoriler, ‘ifade bulmak zorundadır’. </a:t>
            </a:r>
          </a:p>
          <a:p>
            <a:pPr marL="0" indent="0">
              <a:buNone/>
            </a:pPr>
            <a:endParaRPr lang="tr-TR" dirty="0"/>
          </a:p>
          <a:p>
            <a:pPr marL="0" indent="0">
              <a:buNone/>
            </a:pPr>
            <a:r>
              <a:rPr lang="tr-TR" dirty="0" smtClean="0"/>
              <a:t>Bu kavram ve kategoriler, maddi varlıklar ‘aracılığıyla’ ifade bularak, ‘bir gerçeklik’ kazanırlar. </a:t>
            </a:r>
            <a:endParaRPr lang="tr-TR" dirty="0"/>
          </a:p>
        </p:txBody>
      </p:sp>
    </p:spTree>
    <p:extLst>
      <p:ext uri="{BB962C8B-B14F-4D97-AF65-F5344CB8AC3E}">
        <p14:creationId xmlns:p14="http://schemas.microsoft.com/office/powerpoint/2010/main" val="242698177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TotalTime>
  <Words>468</Words>
  <Application>Microsoft Office PowerPoint</Application>
  <PresentationFormat>Geniş ekran</PresentationFormat>
  <Paragraphs>59</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Calibri</vt:lpstr>
      <vt:lpstr>Calibri Light</vt:lpstr>
      <vt:lpstr>Office Teması</vt:lpstr>
      <vt:lpstr>Değer ve mübadele değeri ayrımı</vt:lpstr>
      <vt:lpstr>Mübadele değerinden değere </vt:lpstr>
      <vt:lpstr>Metaları ortaklaştıran unsur: ‘emek’</vt:lpstr>
      <vt:lpstr>Hangi emek? </vt:lpstr>
      <vt:lpstr>Somut emek – soyut emek </vt:lpstr>
      <vt:lpstr>Metanın çift yönlü niteliği </vt:lpstr>
      <vt:lpstr>Maddi süreçler ve toplumsal ilişkiler</vt:lpstr>
      <vt:lpstr>Yöntem üzerine ara başlık </vt:lpstr>
      <vt:lpstr>Toplumsal ilişkilerin mevcudiyeti </vt:lpstr>
      <vt:lpstr>Değer ifade bulmak zorundadır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User</dc:creator>
  <cp:lastModifiedBy>User</cp:lastModifiedBy>
  <cp:revision>4</cp:revision>
  <dcterms:created xsi:type="dcterms:W3CDTF">2019-05-16T14:26:33Z</dcterms:created>
  <dcterms:modified xsi:type="dcterms:W3CDTF">2019-05-16T15:16:34Z</dcterms:modified>
</cp:coreProperties>
</file>