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notesMasterIdLst>
    <p:notesMasterId r:id="rId11"/>
  </p:notesMasterIdLst>
  <p:sldIdLst>
    <p:sldId id="491" r:id="rId2"/>
    <p:sldId id="531" r:id="rId3"/>
    <p:sldId id="532" r:id="rId4"/>
    <p:sldId id="533" r:id="rId5"/>
    <p:sldId id="535" r:id="rId6"/>
    <p:sldId id="536" r:id="rId7"/>
    <p:sldId id="585" r:id="rId8"/>
    <p:sldId id="534" r:id="rId9"/>
    <p:sldId id="537" r:id="rId10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FF66"/>
    <a:srgbClr val="FFFF00"/>
    <a:srgbClr val="0066FF"/>
    <a:srgbClr val="000099"/>
    <a:srgbClr val="111111"/>
    <a:srgbClr val="000066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FB0166-80FD-4CAE-8979-FDAEB6342DF0}" type="datetimeFigureOut">
              <a:rPr lang="tr-TR" smtClean="0"/>
              <a:pPr/>
              <a:t>17.01.2020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DC9F57-933D-4433-969F-844F0CD6308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0081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863F38E3-9EF7-4D52-9748-F9C35D961F51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0571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BE73B4C5-39A1-4518-B471-53579278E52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3490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BE73B4C5-39A1-4518-B471-53579278E52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849566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BE73B4C5-39A1-4518-B471-53579278E52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76471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BE73B4C5-39A1-4518-B471-53579278E52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64545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BE73B4C5-39A1-4518-B471-53579278E52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19492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73B4C5-39A1-4518-B471-53579278E52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32793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71E9DA-33B6-4B39-BAAF-7B16A5558A8F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768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832F93-F701-4EAC-A58B-61366391E84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7260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504FE673-097B-47CE-9B5C-091C62B4C77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8704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0C16E98C-625B-4F15-B7D4-8D31CE4AA13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995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4835E157-DCE8-4202-A2F4-C5C3C93551FA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3989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53364B-630F-4D23-AB4E-A34F098D1C1B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7780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C42176-17DD-4FE5-BB12-F5634161FD1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8730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DC675F-915D-4382-A462-4328557A018C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111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A19F39D6-EC6E-4594-9821-48C790155278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0928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BE73B4C5-39A1-4518-B471-53579278E52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8864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  <p:sldLayoutId id="2147483757" r:id="rId15"/>
    <p:sldLayoutId id="214748375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331640" y="404664"/>
            <a:ext cx="7355160" cy="976660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tr-TR" b="1" dirty="0" err="1" smtClean="0">
                <a:solidFill>
                  <a:schemeClr val="tx1"/>
                </a:solidFill>
              </a:rPr>
              <a:t>Molecular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Biology</a:t>
            </a:r>
            <a:r>
              <a:rPr lang="tr-TR" b="1" dirty="0" smtClean="0">
                <a:solidFill>
                  <a:schemeClr val="tx1"/>
                </a:solidFill>
              </a:rPr>
              <a:t> of the </a:t>
            </a:r>
            <a:r>
              <a:rPr lang="tr-TR" b="1" dirty="0" err="1" smtClean="0">
                <a:solidFill>
                  <a:schemeClr val="tx1"/>
                </a:solidFill>
              </a:rPr>
              <a:t>Archaea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1268760"/>
            <a:ext cx="8352928" cy="5328592"/>
          </a:xfrm>
          <a:noFill/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en-GB" sz="2000" b="1" dirty="0">
                <a:solidFill>
                  <a:schemeClr val="tx1"/>
                </a:solidFill>
              </a:rPr>
              <a:t>Chromosomes and DNA Replication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GB" sz="2000" dirty="0">
                <a:solidFill>
                  <a:schemeClr val="tx1"/>
                </a:solidFill>
              </a:rPr>
              <a:t>DNA negative </a:t>
            </a:r>
            <a:r>
              <a:rPr lang="en-GB" sz="2000" dirty="0" smtClean="0">
                <a:solidFill>
                  <a:schemeClr val="tx1"/>
                </a:solidFill>
              </a:rPr>
              <a:t>super</a:t>
            </a:r>
            <a:r>
              <a:rPr lang="tr-TR" sz="2000" dirty="0" err="1" smtClean="0">
                <a:solidFill>
                  <a:schemeClr val="tx1"/>
                </a:solidFill>
              </a:rPr>
              <a:t>coil</a:t>
            </a:r>
            <a:r>
              <a:rPr lang="en-GB" sz="2000" dirty="0" smtClean="0">
                <a:solidFill>
                  <a:schemeClr val="tx1"/>
                </a:solidFill>
              </a:rPr>
              <a:t>: </a:t>
            </a:r>
            <a:r>
              <a:rPr lang="en-GB" sz="2000" dirty="0">
                <a:solidFill>
                  <a:schemeClr val="tx1"/>
                </a:solidFill>
              </a:rPr>
              <a:t>DNA gyrase in bacteria,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tr-TR" sz="2000" dirty="0">
                <a:solidFill>
                  <a:schemeClr val="tx1"/>
                </a:solidFill>
              </a:rPr>
              <a:t>H</a:t>
            </a:r>
            <a:r>
              <a:rPr lang="en-GB" sz="2000" dirty="0" err="1" smtClean="0">
                <a:solidFill>
                  <a:schemeClr val="tx1"/>
                </a:solidFill>
              </a:rPr>
              <a:t>istone</a:t>
            </a:r>
            <a:r>
              <a:rPr lang="en-GB" sz="2000" dirty="0" smtClean="0">
                <a:solidFill>
                  <a:schemeClr val="tx1"/>
                </a:solidFill>
              </a:rPr>
              <a:t> </a:t>
            </a:r>
            <a:r>
              <a:rPr lang="en-GB" sz="2000" dirty="0">
                <a:solidFill>
                  <a:schemeClr val="tx1"/>
                </a:solidFill>
              </a:rPr>
              <a:t>proteins in eukaryotes.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GB" sz="2000" dirty="0">
                <a:solidFill>
                  <a:schemeClr val="tx1"/>
                </a:solidFill>
              </a:rPr>
              <a:t>Eukaryotic histones consist of eight proteins, </a:t>
            </a:r>
            <a:r>
              <a:rPr lang="en-GB" sz="2000" dirty="0" err="1">
                <a:solidFill>
                  <a:schemeClr val="tx1"/>
                </a:solidFill>
              </a:rPr>
              <a:t>Archae</a:t>
            </a:r>
            <a:r>
              <a:rPr lang="en-GB" sz="2000" dirty="0">
                <a:solidFill>
                  <a:schemeClr val="tx1"/>
                </a:solidFill>
              </a:rPr>
              <a:t> 4 proteins (</a:t>
            </a:r>
            <a:r>
              <a:rPr lang="en-GB" sz="2000" dirty="0" err="1">
                <a:solidFill>
                  <a:schemeClr val="tx1"/>
                </a:solidFill>
              </a:rPr>
              <a:t>tetrasomes</a:t>
            </a:r>
            <a:r>
              <a:rPr lang="en-GB" sz="2000" dirty="0">
                <a:solidFill>
                  <a:schemeClr val="tx1"/>
                </a:solidFill>
              </a:rPr>
              <a:t>) and are shorter. Other features are similar to eukaryotes.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GB" sz="2000" dirty="0">
                <a:solidFill>
                  <a:schemeClr val="tx1"/>
                </a:solidFill>
              </a:rPr>
              <a:t>In some </a:t>
            </a:r>
            <a:r>
              <a:rPr lang="en-GB" sz="2000" dirty="0" err="1">
                <a:solidFill>
                  <a:schemeClr val="tx1"/>
                </a:solidFill>
              </a:rPr>
              <a:t>hyperthermophal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smtClean="0">
                <a:solidFill>
                  <a:schemeClr val="tx1"/>
                </a:solidFill>
              </a:rPr>
              <a:t>arch</a:t>
            </a:r>
            <a:r>
              <a:rPr lang="tr-TR" sz="2000" dirty="0" smtClean="0">
                <a:solidFill>
                  <a:schemeClr val="tx1"/>
                </a:solidFill>
              </a:rPr>
              <a:t>a</a:t>
            </a:r>
            <a:r>
              <a:rPr lang="en-GB" sz="2000" dirty="0" smtClean="0">
                <a:solidFill>
                  <a:schemeClr val="tx1"/>
                </a:solidFill>
              </a:rPr>
              <a:t>e</a:t>
            </a:r>
            <a:r>
              <a:rPr lang="tr-TR" sz="2000" dirty="0" smtClean="0">
                <a:solidFill>
                  <a:schemeClr val="tx1"/>
                </a:solidFill>
              </a:rPr>
              <a:t>a</a:t>
            </a:r>
            <a:r>
              <a:rPr lang="en-GB" sz="2000" dirty="0" smtClean="0">
                <a:solidFill>
                  <a:schemeClr val="tx1"/>
                </a:solidFill>
              </a:rPr>
              <a:t>, </a:t>
            </a:r>
            <a:r>
              <a:rPr lang="en-GB" sz="2000" dirty="0">
                <a:solidFill>
                  <a:schemeClr val="tx1"/>
                </a:solidFill>
              </a:rPr>
              <a:t>positive super helixes are formed by </a:t>
            </a:r>
            <a:r>
              <a:rPr lang="en-GB" sz="2000" b="1" dirty="0">
                <a:solidFill>
                  <a:schemeClr val="tx1"/>
                </a:solidFill>
              </a:rPr>
              <a:t>reverse gyrase </a:t>
            </a:r>
            <a:r>
              <a:rPr lang="en-GB" sz="2000" dirty="0">
                <a:solidFill>
                  <a:schemeClr val="tx1"/>
                </a:solidFill>
              </a:rPr>
              <a:t>enzyme. Denaturation of DNA at high temperature is thus prevented.</a:t>
            </a:r>
            <a:endParaRPr lang="tr-T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1320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259632" y="557250"/>
            <a:ext cx="7499176" cy="976660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tr-TR" b="1" dirty="0" err="1">
                <a:solidFill>
                  <a:schemeClr val="tx1"/>
                </a:solidFill>
              </a:rPr>
              <a:t>Molecular</a:t>
            </a:r>
            <a:r>
              <a:rPr lang="tr-TR" b="1" dirty="0">
                <a:solidFill>
                  <a:schemeClr val="tx1"/>
                </a:solidFill>
              </a:rPr>
              <a:t> </a:t>
            </a:r>
            <a:r>
              <a:rPr lang="tr-TR" b="1" dirty="0" err="1">
                <a:solidFill>
                  <a:schemeClr val="tx1"/>
                </a:solidFill>
              </a:rPr>
              <a:t>Biology</a:t>
            </a:r>
            <a:r>
              <a:rPr lang="tr-TR" b="1" dirty="0">
                <a:solidFill>
                  <a:schemeClr val="tx1"/>
                </a:solidFill>
              </a:rPr>
              <a:t> of the </a:t>
            </a:r>
            <a:r>
              <a:rPr lang="tr-TR" b="1" dirty="0" err="1" smtClean="0">
                <a:solidFill>
                  <a:schemeClr val="tx1"/>
                </a:solidFill>
              </a:rPr>
              <a:t>Archaea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71600" y="1556792"/>
            <a:ext cx="7787208" cy="5040560"/>
          </a:xfrm>
          <a:noFill/>
        </p:spPr>
        <p:txBody>
          <a:bodyPr>
            <a:normAutofit fontScale="70000" lnSpcReduction="20000"/>
          </a:bodyPr>
          <a:lstStyle/>
          <a:p>
            <a:pPr>
              <a:lnSpc>
                <a:spcPct val="160000"/>
              </a:lnSpc>
            </a:pPr>
            <a:r>
              <a:rPr lang="en-US" sz="2800" dirty="0" smtClean="0">
                <a:solidFill>
                  <a:schemeClr val="tx1"/>
                </a:solidFill>
              </a:rPr>
              <a:t>genome </a:t>
            </a:r>
            <a:r>
              <a:rPr lang="en-US" sz="2800" dirty="0">
                <a:solidFill>
                  <a:schemeClr val="tx1"/>
                </a:solidFill>
              </a:rPr>
              <a:t>replication in bacteria, there is only one origin region, and two </a:t>
            </a:r>
            <a:r>
              <a:rPr lang="en-US" sz="2800" dirty="0" err="1">
                <a:solidFill>
                  <a:schemeClr val="tx1"/>
                </a:solidFill>
              </a:rPr>
              <a:t>Sulfolobus</a:t>
            </a:r>
            <a:r>
              <a:rPr lang="en-US" sz="2800" dirty="0">
                <a:solidFill>
                  <a:schemeClr val="tx1"/>
                </a:solidFill>
              </a:rPr>
              <a:t> and three origin regions from </a:t>
            </a:r>
            <a:r>
              <a:rPr lang="en-US" sz="2800" dirty="0" err="1">
                <a:solidFill>
                  <a:schemeClr val="tx1"/>
                </a:solidFill>
              </a:rPr>
              <a:t>Halobacterium</a:t>
            </a:r>
            <a:r>
              <a:rPr lang="en-US" sz="2800" dirty="0">
                <a:solidFill>
                  <a:schemeClr val="tx1"/>
                </a:solidFill>
              </a:rPr>
              <a:t>. There are many replication origins in the eukaryotic chromosome.</a:t>
            </a:r>
          </a:p>
          <a:p>
            <a:pPr>
              <a:lnSpc>
                <a:spcPct val="160000"/>
              </a:lnSpc>
            </a:pPr>
            <a:r>
              <a:rPr lang="en-US" sz="2800" dirty="0" err="1" smtClean="0">
                <a:solidFill>
                  <a:schemeClr val="tx1"/>
                </a:solidFill>
              </a:rPr>
              <a:t>Ar</a:t>
            </a:r>
            <a:r>
              <a:rPr lang="tr-TR" sz="2800" dirty="0" err="1" smtClean="0">
                <a:solidFill>
                  <a:schemeClr val="tx1"/>
                </a:solidFill>
              </a:rPr>
              <a:t>chaea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enzymes involved in replication are similar to eukaryotes.</a:t>
            </a:r>
          </a:p>
          <a:p>
            <a:pPr>
              <a:lnSpc>
                <a:spcPct val="160000"/>
              </a:lnSpc>
            </a:pPr>
            <a:r>
              <a:rPr lang="en-US" sz="2800" dirty="0">
                <a:solidFill>
                  <a:schemeClr val="tx1"/>
                </a:solidFill>
              </a:rPr>
              <a:t>In all organisms, DNA polymerase is structurally divided into three groups: A, B and C. Bacteria are C (Pol III) for replication, A and B for repair; </a:t>
            </a:r>
            <a:r>
              <a:rPr lang="tr-TR" sz="2800" dirty="0">
                <a:solidFill>
                  <a:schemeClr val="tx1"/>
                </a:solidFill>
              </a:rPr>
              <a:t>A</a:t>
            </a:r>
            <a:r>
              <a:rPr lang="en-US" sz="2800" dirty="0" err="1" smtClean="0">
                <a:solidFill>
                  <a:schemeClr val="tx1"/>
                </a:solidFill>
              </a:rPr>
              <a:t>rchaea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and </a:t>
            </a:r>
            <a:r>
              <a:rPr lang="tr-TR" sz="2800" dirty="0" smtClean="0">
                <a:solidFill>
                  <a:schemeClr val="tx1"/>
                </a:solidFill>
              </a:rPr>
              <a:t>E</a:t>
            </a:r>
            <a:r>
              <a:rPr lang="en-US" sz="2800" dirty="0" err="1" smtClean="0">
                <a:solidFill>
                  <a:schemeClr val="tx1"/>
                </a:solidFill>
              </a:rPr>
              <a:t>ukaryotes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use others to replicate B in </a:t>
            </a:r>
            <a:r>
              <a:rPr lang="en-US" sz="2800" dirty="0" smtClean="0">
                <a:solidFill>
                  <a:schemeClr val="tx1"/>
                </a:solidFill>
              </a:rPr>
              <a:t>replication</a:t>
            </a:r>
            <a:r>
              <a:rPr lang="tr-TR" sz="2800" dirty="0" smtClean="0">
                <a:solidFill>
                  <a:schemeClr val="tx1"/>
                </a:solidFill>
              </a:rPr>
              <a:t>.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0387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03648" y="548680"/>
            <a:ext cx="7355160" cy="976660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tr-TR" b="1" dirty="0" err="1">
                <a:solidFill>
                  <a:schemeClr val="tx1"/>
                </a:solidFill>
              </a:rPr>
              <a:t>Molecular</a:t>
            </a:r>
            <a:r>
              <a:rPr lang="tr-TR" b="1" dirty="0">
                <a:solidFill>
                  <a:schemeClr val="tx1"/>
                </a:solidFill>
              </a:rPr>
              <a:t> </a:t>
            </a:r>
            <a:r>
              <a:rPr lang="tr-TR" b="1" dirty="0" err="1">
                <a:solidFill>
                  <a:schemeClr val="tx1"/>
                </a:solidFill>
              </a:rPr>
              <a:t>Biology</a:t>
            </a:r>
            <a:r>
              <a:rPr lang="tr-TR" b="1" dirty="0">
                <a:solidFill>
                  <a:schemeClr val="tx1"/>
                </a:solidFill>
              </a:rPr>
              <a:t> of the </a:t>
            </a:r>
            <a:r>
              <a:rPr lang="tr-TR" b="1" dirty="0" err="1">
                <a:solidFill>
                  <a:schemeClr val="tx1"/>
                </a:solidFill>
              </a:rPr>
              <a:t>Archaea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1628800"/>
            <a:ext cx="8219256" cy="4968552"/>
          </a:xfrm>
          <a:noFill/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2000" b="1" dirty="0" err="1" smtClean="0">
                <a:solidFill>
                  <a:schemeClr val="tx1"/>
                </a:solidFill>
                <a:effectLst/>
              </a:rPr>
              <a:t>Tra</a:t>
            </a:r>
            <a:r>
              <a:rPr lang="tr-TR" sz="2000" b="1" dirty="0" smtClean="0">
                <a:solidFill>
                  <a:schemeClr val="tx1"/>
                </a:solidFill>
                <a:effectLst/>
              </a:rPr>
              <a:t>n</a:t>
            </a:r>
            <a:r>
              <a:rPr lang="en-GB" sz="2000" b="1" dirty="0" smtClean="0">
                <a:solidFill>
                  <a:schemeClr val="tx1"/>
                </a:solidFill>
                <a:effectLst/>
              </a:rPr>
              <a:t>s</a:t>
            </a:r>
            <a:r>
              <a:rPr lang="tr-TR" sz="2000" b="1" dirty="0" smtClean="0">
                <a:solidFill>
                  <a:schemeClr val="tx1"/>
                </a:solidFill>
                <a:effectLst/>
              </a:rPr>
              <a:t>c</a:t>
            </a:r>
            <a:r>
              <a:rPr lang="en-GB" sz="2000" b="1" dirty="0" err="1" smtClean="0">
                <a:solidFill>
                  <a:schemeClr val="tx1"/>
                </a:solidFill>
                <a:effectLst/>
              </a:rPr>
              <a:t>ri</a:t>
            </a:r>
            <a:r>
              <a:rPr lang="tr-TR" sz="2000" b="1" dirty="0" err="1" smtClean="0">
                <a:solidFill>
                  <a:schemeClr val="tx1"/>
                </a:solidFill>
                <a:effectLst/>
              </a:rPr>
              <a:t>ption</a:t>
            </a:r>
            <a:endParaRPr lang="tr-TR" sz="2000" b="1" dirty="0">
              <a:solidFill>
                <a:schemeClr val="tx1"/>
              </a:solidFill>
              <a:effectLst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tr-TR" sz="2000" dirty="0" err="1" smtClean="0">
                <a:solidFill>
                  <a:schemeClr val="tx1"/>
                </a:solidFill>
                <a:effectLst/>
              </a:rPr>
              <a:t>In</a:t>
            </a:r>
            <a:r>
              <a:rPr lang="tr-TR" sz="2000" dirty="0" smtClean="0">
                <a:solidFill>
                  <a:schemeClr val="tx1"/>
                </a:solidFill>
                <a:effectLst/>
              </a:rPr>
              <a:t> </a:t>
            </a:r>
            <a:r>
              <a:rPr lang="tr-TR" sz="2000" dirty="0" err="1" smtClean="0">
                <a:solidFill>
                  <a:schemeClr val="tx1"/>
                </a:solidFill>
              </a:rPr>
              <a:t>e</a:t>
            </a:r>
            <a:r>
              <a:rPr lang="tr-TR" sz="2000" dirty="0" err="1" smtClean="0">
                <a:solidFill>
                  <a:schemeClr val="tx1"/>
                </a:solidFill>
                <a:effectLst/>
              </a:rPr>
              <a:t>ukaryotes</a:t>
            </a:r>
            <a:r>
              <a:rPr lang="en-GB" sz="2000" dirty="0" smtClean="0">
                <a:solidFill>
                  <a:schemeClr val="tx1"/>
                </a:solidFill>
                <a:effectLst/>
              </a:rPr>
              <a:t>, </a:t>
            </a:r>
            <a:r>
              <a:rPr lang="en-GB" sz="2000" dirty="0" err="1" smtClean="0">
                <a:solidFill>
                  <a:schemeClr val="tx1"/>
                </a:solidFill>
                <a:effectLst/>
              </a:rPr>
              <a:t>rRNA</a:t>
            </a:r>
            <a:r>
              <a:rPr lang="tr-TR" sz="2000" dirty="0" smtClean="0">
                <a:solidFill>
                  <a:schemeClr val="tx1"/>
                </a:solidFill>
                <a:effectLst/>
              </a:rPr>
              <a:t> </a:t>
            </a:r>
            <a:r>
              <a:rPr lang="tr-TR" sz="2000" dirty="0" smtClean="0">
                <a:solidFill>
                  <a:schemeClr val="tx1"/>
                </a:solidFill>
                <a:effectLst/>
                <a:sym typeface="Wingdings" pitchFamily="2" charset="2"/>
              </a:rPr>
              <a:t></a:t>
            </a:r>
            <a:r>
              <a:rPr lang="en-GB" sz="2000" dirty="0" smtClean="0">
                <a:solidFill>
                  <a:schemeClr val="tx1"/>
                </a:solidFill>
                <a:effectLst/>
              </a:rPr>
              <a:t>RNA pol</a:t>
            </a:r>
            <a:r>
              <a:rPr lang="tr-TR" sz="2000" dirty="0" smtClean="0">
                <a:solidFill>
                  <a:schemeClr val="tx1"/>
                </a:solidFill>
                <a:effectLst/>
              </a:rPr>
              <a:t>y</a:t>
            </a:r>
            <a:r>
              <a:rPr lang="en-GB" sz="2000" dirty="0" err="1" smtClean="0">
                <a:solidFill>
                  <a:schemeClr val="tx1"/>
                </a:solidFill>
                <a:effectLst/>
              </a:rPr>
              <a:t>mera</a:t>
            </a:r>
            <a:r>
              <a:rPr lang="tr-TR" sz="2000" dirty="0" smtClean="0">
                <a:solidFill>
                  <a:schemeClr val="tx1"/>
                </a:solidFill>
                <a:effectLst/>
              </a:rPr>
              <a:t>se</a:t>
            </a:r>
            <a:r>
              <a:rPr lang="en-GB" sz="2000" dirty="0" smtClean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>
                <a:solidFill>
                  <a:schemeClr val="tx1"/>
                </a:solidFill>
                <a:effectLst/>
              </a:rPr>
              <a:t>I, </a:t>
            </a:r>
            <a:r>
              <a:rPr lang="en-GB" sz="2000" dirty="0" smtClean="0">
                <a:solidFill>
                  <a:schemeClr val="tx1"/>
                </a:solidFill>
                <a:effectLst/>
              </a:rPr>
              <a:t>mRNA</a:t>
            </a:r>
            <a:r>
              <a:rPr lang="tr-TR" sz="2000" dirty="0" smtClean="0">
                <a:solidFill>
                  <a:schemeClr val="tx1"/>
                </a:solidFill>
                <a:effectLst/>
              </a:rPr>
              <a:t> </a:t>
            </a:r>
            <a:r>
              <a:rPr lang="tr-TR" sz="2000" dirty="0" smtClean="0">
                <a:solidFill>
                  <a:schemeClr val="tx1"/>
                </a:solidFill>
                <a:effectLst/>
                <a:sym typeface="Wingdings" pitchFamily="2" charset="2"/>
              </a:rPr>
              <a:t></a:t>
            </a:r>
            <a:r>
              <a:rPr lang="en-GB" sz="2000" dirty="0" smtClean="0">
                <a:solidFill>
                  <a:schemeClr val="tx1"/>
                </a:solidFill>
                <a:effectLst/>
              </a:rPr>
              <a:t>RNA pol</a:t>
            </a:r>
            <a:r>
              <a:rPr lang="tr-TR" sz="2000" dirty="0" smtClean="0">
                <a:solidFill>
                  <a:schemeClr val="tx1"/>
                </a:solidFill>
                <a:effectLst/>
              </a:rPr>
              <a:t>y</a:t>
            </a:r>
            <a:r>
              <a:rPr lang="en-GB" sz="2000" dirty="0" err="1" smtClean="0">
                <a:solidFill>
                  <a:schemeClr val="tx1"/>
                </a:solidFill>
                <a:effectLst/>
              </a:rPr>
              <a:t>mera</a:t>
            </a:r>
            <a:r>
              <a:rPr lang="tr-TR" sz="2000" dirty="0" smtClean="0">
                <a:solidFill>
                  <a:schemeClr val="tx1"/>
                </a:solidFill>
                <a:effectLst/>
              </a:rPr>
              <a:t>se</a:t>
            </a:r>
            <a:r>
              <a:rPr lang="en-GB" sz="2000" dirty="0" smtClean="0">
                <a:solidFill>
                  <a:schemeClr val="tx1"/>
                </a:solidFill>
                <a:effectLst/>
              </a:rPr>
              <a:t> II</a:t>
            </a:r>
            <a:r>
              <a:rPr lang="tr-TR" sz="2000" dirty="0" smtClean="0">
                <a:solidFill>
                  <a:schemeClr val="tx1"/>
                </a:solidFill>
                <a:effectLst/>
              </a:rPr>
              <a:t>,</a:t>
            </a:r>
            <a:r>
              <a:rPr lang="en-GB" sz="2000" dirty="0" smtClean="0">
                <a:solidFill>
                  <a:schemeClr val="tx1"/>
                </a:solidFill>
                <a:effectLst/>
              </a:rPr>
              <a:t> </a:t>
            </a:r>
            <a:endParaRPr lang="tr-TR" sz="2000" dirty="0" smtClean="0">
              <a:solidFill>
                <a:schemeClr val="tx1"/>
              </a:solidFill>
              <a:effectLst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2000" dirty="0" err="1" smtClean="0">
                <a:solidFill>
                  <a:schemeClr val="tx1"/>
                </a:solidFill>
                <a:effectLst/>
              </a:rPr>
              <a:t>tRNA</a:t>
            </a:r>
            <a:r>
              <a:rPr lang="en-GB" sz="2000" dirty="0" smtClean="0">
                <a:solidFill>
                  <a:schemeClr val="tx1"/>
                </a:solidFill>
                <a:effectLst/>
              </a:rPr>
              <a:t> </a:t>
            </a:r>
            <a:r>
              <a:rPr lang="tr-TR" sz="2000" dirty="0" smtClean="0">
                <a:solidFill>
                  <a:schemeClr val="tx1"/>
                </a:solidFill>
              </a:rPr>
              <a:t>and</a:t>
            </a:r>
            <a:r>
              <a:rPr lang="en-GB" sz="2000" dirty="0" smtClean="0">
                <a:solidFill>
                  <a:schemeClr val="tx1"/>
                </a:solidFill>
                <a:effectLst/>
              </a:rPr>
              <a:t> </a:t>
            </a:r>
            <a:r>
              <a:rPr lang="tr-TR" sz="2000" dirty="0" err="1" smtClean="0">
                <a:solidFill>
                  <a:schemeClr val="tx1"/>
                </a:solidFill>
                <a:effectLst/>
              </a:rPr>
              <a:t>small</a:t>
            </a:r>
            <a:r>
              <a:rPr lang="en-GB" sz="2000" dirty="0" smtClean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effectLst/>
              </a:rPr>
              <a:t>rRNA</a:t>
            </a:r>
            <a:r>
              <a:rPr lang="tr-TR" sz="2000" dirty="0" smtClean="0">
                <a:solidFill>
                  <a:schemeClr val="tx1"/>
                </a:solidFill>
                <a:effectLst/>
              </a:rPr>
              <a:t> </a:t>
            </a:r>
            <a:r>
              <a:rPr lang="tr-TR" sz="2000" dirty="0" smtClean="0">
                <a:solidFill>
                  <a:schemeClr val="tx1"/>
                </a:solidFill>
                <a:effectLst/>
                <a:sym typeface="Wingdings" pitchFamily="2" charset="2"/>
              </a:rPr>
              <a:t></a:t>
            </a:r>
            <a:r>
              <a:rPr lang="en-GB" sz="2000" dirty="0" smtClean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>
                <a:solidFill>
                  <a:schemeClr val="tx1"/>
                </a:solidFill>
                <a:effectLst/>
              </a:rPr>
              <a:t>RNA </a:t>
            </a:r>
            <a:r>
              <a:rPr lang="en-GB" sz="2000" dirty="0" smtClean="0">
                <a:solidFill>
                  <a:schemeClr val="tx1"/>
                </a:solidFill>
                <a:effectLst/>
              </a:rPr>
              <a:t>pol</a:t>
            </a:r>
            <a:r>
              <a:rPr lang="tr-TR" sz="2000" dirty="0" smtClean="0">
                <a:solidFill>
                  <a:schemeClr val="tx1"/>
                </a:solidFill>
                <a:effectLst/>
              </a:rPr>
              <a:t>y</a:t>
            </a:r>
            <a:r>
              <a:rPr lang="en-GB" sz="2000" dirty="0" err="1" smtClean="0">
                <a:solidFill>
                  <a:schemeClr val="tx1"/>
                </a:solidFill>
                <a:effectLst/>
              </a:rPr>
              <a:t>mera</a:t>
            </a:r>
            <a:r>
              <a:rPr lang="tr-TR" sz="2000" dirty="0" smtClean="0">
                <a:solidFill>
                  <a:schemeClr val="tx1"/>
                </a:solidFill>
                <a:effectLst/>
              </a:rPr>
              <a:t>se</a:t>
            </a:r>
            <a:r>
              <a:rPr lang="en-GB" sz="2000" dirty="0" smtClean="0">
                <a:solidFill>
                  <a:schemeClr val="tx1"/>
                </a:solidFill>
                <a:effectLst/>
              </a:rPr>
              <a:t> </a:t>
            </a:r>
            <a:r>
              <a:rPr lang="en-GB" sz="2000" dirty="0">
                <a:solidFill>
                  <a:schemeClr val="tx1"/>
                </a:solidFill>
                <a:effectLst/>
              </a:rPr>
              <a:t>III </a:t>
            </a:r>
            <a:endParaRPr lang="tr-TR" sz="2000" dirty="0" smtClean="0">
              <a:solidFill>
                <a:schemeClr val="tx1"/>
              </a:solidFill>
              <a:effectLst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>
                <a:solidFill>
                  <a:schemeClr val="tx1"/>
                </a:solidFill>
              </a:rPr>
              <a:t>Each of these three RNA polymerases recognizes the promoter region of a particular group of genes. Most of the genes in </a:t>
            </a:r>
            <a:r>
              <a:rPr lang="tr-TR" sz="2000" dirty="0">
                <a:solidFill>
                  <a:schemeClr val="tx1"/>
                </a:solidFill>
              </a:rPr>
              <a:t>e</a:t>
            </a:r>
            <a:r>
              <a:rPr lang="en-US" sz="2000" dirty="0" err="1" smtClean="0">
                <a:solidFill>
                  <a:schemeClr val="tx1"/>
                </a:solidFill>
              </a:rPr>
              <a:t>ukaryotes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>
                <a:solidFill>
                  <a:schemeClr val="tx1"/>
                </a:solidFill>
              </a:rPr>
              <a:t>are transcribed by RNA polymerase II.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>
                <a:solidFill>
                  <a:schemeClr val="tx1"/>
                </a:solidFill>
              </a:rPr>
              <a:t>RNA polymerases in eukaryotes are more complex than bacteria.</a:t>
            </a:r>
            <a:endParaRPr lang="tr-TR" sz="20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18576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691680" y="332656"/>
            <a:ext cx="6933456" cy="976660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tr-TR" b="1" dirty="0" err="1">
                <a:solidFill>
                  <a:schemeClr val="tx1"/>
                </a:solidFill>
              </a:rPr>
              <a:t>Molecular</a:t>
            </a:r>
            <a:r>
              <a:rPr lang="tr-TR" b="1" dirty="0">
                <a:solidFill>
                  <a:schemeClr val="tx1"/>
                </a:solidFill>
              </a:rPr>
              <a:t> </a:t>
            </a:r>
            <a:r>
              <a:rPr lang="tr-TR" b="1" dirty="0" err="1">
                <a:solidFill>
                  <a:schemeClr val="tx1"/>
                </a:solidFill>
              </a:rPr>
              <a:t>Biology</a:t>
            </a:r>
            <a:r>
              <a:rPr lang="tr-TR" b="1" dirty="0">
                <a:solidFill>
                  <a:schemeClr val="tx1"/>
                </a:solidFill>
              </a:rPr>
              <a:t> of the </a:t>
            </a:r>
            <a:r>
              <a:rPr lang="tr-TR" b="1" dirty="0" err="1">
                <a:solidFill>
                  <a:schemeClr val="tx1"/>
                </a:solidFill>
              </a:rPr>
              <a:t>Archaea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412776"/>
            <a:ext cx="8363272" cy="5184576"/>
          </a:xfrm>
          <a:noFill/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>
                <a:solidFill>
                  <a:schemeClr val="tx1"/>
                </a:solidFill>
              </a:rPr>
              <a:t>As in </a:t>
            </a:r>
            <a:r>
              <a:rPr lang="tr-TR" dirty="0" smtClean="0">
                <a:solidFill>
                  <a:schemeClr val="tx1"/>
                </a:solidFill>
              </a:rPr>
              <a:t>B</a:t>
            </a:r>
            <a:r>
              <a:rPr lang="en-US" dirty="0" err="1" smtClean="0">
                <a:solidFill>
                  <a:schemeClr val="tx1"/>
                </a:solidFill>
              </a:rPr>
              <a:t>acteria</a:t>
            </a:r>
            <a:r>
              <a:rPr lang="en-US" dirty="0">
                <a:solidFill>
                  <a:schemeClr val="tx1"/>
                </a:solidFill>
              </a:rPr>
              <a:t>, Archaea has a single RNA polymerase.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chemeClr val="tx1"/>
                </a:solidFill>
              </a:rPr>
              <a:t>This enzyme resembles the RNA polymerase II enzyme in eukaryotes rather than bacteria.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chemeClr val="tx1"/>
                </a:solidFill>
              </a:rPr>
              <a:t>This enzyme contains a 6-8-base AT rich TATA box (TATA box) in the promoter region before the initiation of transcription.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chemeClr val="tx1"/>
                </a:solidFill>
              </a:rPr>
              <a:t>This region is similar to the </a:t>
            </a:r>
            <a:r>
              <a:rPr lang="en-US" dirty="0" err="1">
                <a:solidFill>
                  <a:schemeClr val="tx1"/>
                </a:solidFill>
              </a:rPr>
              <a:t>Pribnow</a:t>
            </a:r>
            <a:r>
              <a:rPr lang="en-US" dirty="0">
                <a:solidFill>
                  <a:schemeClr val="tx1"/>
                </a:solidFill>
              </a:rPr>
              <a:t> box in bacteria.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688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15616" y="908720"/>
            <a:ext cx="7571184" cy="5328592"/>
          </a:xfrm>
          <a:noFill/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</a:rPr>
              <a:t>The </a:t>
            </a:r>
            <a:r>
              <a:rPr lang="en-US" sz="2800" dirty="0" err="1">
                <a:solidFill>
                  <a:schemeClr val="tx1"/>
                </a:solidFill>
              </a:rPr>
              <a:t>rifamycin</a:t>
            </a:r>
            <a:r>
              <a:rPr lang="en-US" sz="2800" dirty="0">
                <a:solidFill>
                  <a:schemeClr val="tx1"/>
                </a:solidFill>
              </a:rPr>
              <a:t> antibiotic binds to the β subunit of RNA polymerase in bacteria, preventing transcription and is ineffective to archaea and eukaryotes.</a:t>
            </a:r>
          </a:p>
          <a:p>
            <a:pPr>
              <a:lnSpc>
                <a:spcPct val="150000"/>
              </a:lnSpc>
            </a:pPr>
            <a:r>
              <a:rPr lang="en-US" sz="2800" dirty="0" err="1">
                <a:solidFill>
                  <a:schemeClr val="tx1"/>
                </a:solidFill>
              </a:rPr>
              <a:t>Amanitin</a:t>
            </a:r>
            <a:r>
              <a:rPr lang="en-US" sz="2800" dirty="0">
                <a:solidFill>
                  <a:schemeClr val="tx1"/>
                </a:solidFill>
              </a:rPr>
              <a:t> chemical affects the enzyme RNA polymerase II and stops transcription in eukaryotes.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</a:rPr>
              <a:t>The rho proteins that lead to termination of transcription in bacteria were not found in the background.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</a:rPr>
              <a:t>Inverse repetitions, like bacteria, terminate in some Archaea.</a:t>
            </a:r>
            <a:endParaRPr lang="tr-TR" sz="28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4513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03648" y="292100"/>
            <a:ext cx="7283152" cy="760636"/>
          </a:xfrm>
          <a:noFill/>
        </p:spPr>
        <p:txBody>
          <a:bodyPr/>
          <a:lstStyle/>
          <a:p>
            <a:r>
              <a:rPr lang="de-DE" b="1" dirty="0" smtClean="0">
                <a:solidFill>
                  <a:schemeClr val="tx1"/>
                </a:solidFill>
                <a:effectLst/>
              </a:rPr>
              <a:t>RNA</a:t>
            </a:r>
            <a:r>
              <a:rPr lang="tr-TR" b="1" dirty="0" smtClean="0">
                <a:solidFill>
                  <a:schemeClr val="tx1"/>
                </a:solidFill>
                <a:effectLst/>
              </a:rPr>
              <a:t> </a:t>
            </a:r>
            <a:r>
              <a:rPr lang="tr-TR" b="1" dirty="0">
                <a:solidFill>
                  <a:schemeClr val="tx1"/>
                </a:solidFill>
              </a:rPr>
              <a:t>P</a:t>
            </a:r>
            <a:r>
              <a:rPr lang="de-DE" b="1" dirty="0" err="1" smtClean="0">
                <a:solidFill>
                  <a:schemeClr val="tx1"/>
                </a:solidFill>
                <a:effectLst/>
              </a:rPr>
              <a:t>rocessing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3568" y="1412776"/>
            <a:ext cx="8003232" cy="4968552"/>
          </a:xfrm>
          <a:noFill/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</a:rPr>
              <a:t>In eukaryotes, the first synthesized RNA is processed to form mature mRNA.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</a:rPr>
              <a:t>In this process, the introns in the RNA are cut and the exons combined. In this process called splicing, a complex consisting of RNA and protein called spliceosome works.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</a:rPr>
              <a:t>Although both prokaryotic and eukaryotic genes have intron regions, RNA is processed only in eukaryotes. The nucleus is then attached to the 5 cap end of this mature mRNA and the poly A tail to the 3 ’end.</a:t>
            </a:r>
            <a:endParaRPr lang="tr-TR" sz="28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81595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27584" y="2204864"/>
            <a:ext cx="7776864" cy="3816424"/>
          </a:xfrm>
          <a:noFill/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RNA molecules showing enzymatic activity.</a:t>
            </a:r>
          </a:p>
          <a:p>
            <a:r>
              <a:rPr lang="en-US" sz="2400" dirty="0">
                <a:solidFill>
                  <a:schemeClr val="tx1"/>
                </a:solidFill>
              </a:rPr>
              <a:t>It was first found in their study with Sidney Altman and Thomas </a:t>
            </a:r>
            <a:r>
              <a:rPr lang="en-US" sz="2400" dirty="0" err="1" smtClean="0">
                <a:solidFill>
                  <a:schemeClr val="tx1"/>
                </a:solidFill>
              </a:rPr>
              <a:t>Cech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smtClean="0">
                <a:solidFill>
                  <a:schemeClr val="tx1"/>
                </a:solidFill>
              </a:rPr>
              <a:t>(</a:t>
            </a:r>
            <a:r>
              <a:rPr lang="en-US" sz="2400" dirty="0" err="1" smtClean="0">
                <a:solidFill>
                  <a:schemeClr val="tx1"/>
                </a:solidFill>
              </a:rPr>
              <a:t>Tetrahymena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thermophila</a:t>
            </a:r>
            <a:r>
              <a:rPr lang="tr-TR" sz="2400" dirty="0" smtClean="0">
                <a:solidFill>
                  <a:schemeClr val="tx1"/>
                </a:solidFill>
              </a:rPr>
              <a:t>)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They won the Nobel Prize (chemistry) in 1989.</a:t>
            </a:r>
            <a:r>
              <a:rPr lang="en-US" sz="2400" dirty="0" smtClean="0">
                <a:solidFill>
                  <a:schemeClr val="tx1"/>
                </a:solidFill>
              </a:rPr>
              <a:t>  </a:t>
            </a:r>
            <a:endParaRPr lang="tr-TR" sz="2400" dirty="0" smtClean="0">
              <a:solidFill>
                <a:schemeClr val="tx1"/>
              </a:solidFill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827584" y="1196752"/>
            <a:ext cx="8229600" cy="720080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 fontScale="92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tr-TR" sz="4000" b="1" dirty="0" err="1" smtClean="0"/>
              <a:t>Ribozyme</a:t>
            </a:r>
            <a:r>
              <a:rPr lang="tr-TR" sz="4000" dirty="0" smtClean="0"/>
              <a:t> </a:t>
            </a:r>
            <a:r>
              <a:rPr lang="tr-TR" dirty="0" smtClean="0"/>
              <a:t>(</a:t>
            </a:r>
            <a:r>
              <a:rPr lang="tr-TR" b="1" dirty="0" err="1" smtClean="0"/>
              <a:t>ribo</a:t>
            </a:r>
            <a:r>
              <a:rPr lang="tr-TR" dirty="0" err="1" smtClean="0"/>
              <a:t>nucleic</a:t>
            </a:r>
            <a:r>
              <a:rPr lang="tr-TR" dirty="0" smtClean="0"/>
              <a:t> </a:t>
            </a:r>
            <a:r>
              <a:rPr lang="tr-TR" dirty="0" err="1" smtClean="0"/>
              <a:t>acid</a:t>
            </a:r>
            <a:r>
              <a:rPr lang="tr-TR" dirty="0" smtClean="0"/>
              <a:t> en</a:t>
            </a:r>
            <a:r>
              <a:rPr lang="tr-TR" b="1" dirty="0" smtClean="0"/>
              <a:t>zyme</a:t>
            </a:r>
            <a:r>
              <a:rPr lang="tr-TR" dirty="0" smtClean="0"/>
              <a:t>)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75656" y="548680"/>
            <a:ext cx="4258816" cy="616620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tr-TR" dirty="0" err="1" smtClean="0">
                <a:solidFill>
                  <a:schemeClr val="tx1"/>
                </a:solidFill>
              </a:rPr>
              <a:t>Archaea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introns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75656" y="1556792"/>
            <a:ext cx="7200800" cy="5157192"/>
          </a:xfrm>
          <a:noFill/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Arch</a:t>
            </a:r>
            <a:r>
              <a:rPr lang="tr-TR" sz="2400" dirty="0" err="1" smtClean="0">
                <a:solidFill>
                  <a:schemeClr val="tx1"/>
                </a:solidFill>
              </a:rPr>
              <a:t>aea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tRNA</a:t>
            </a:r>
            <a:r>
              <a:rPr lang="en-US" sz="2400" dirty="0">
                <a:solidFill>
                  <a:schemeClr val="tx1"/>
                </a:solidFill>
              </a:rPr>
              <a:t> and </a:t>
            </a:r>
            <a:r>
              <a:rPr lang="en-US" sz="2400" dirty="0" err="1">
                <a:solidFill>
                  <a:schemeClr val="tx1"/>
                </a:solidFill>
              </a:rPr>
              <a:t>rRNA</a:t>
            </a:r>
            <a:r>
              <a:rPr lang="en-US" sz="2400" dirty="0">
                <a:solidFill>
                  <a:schemeClr val="tx1"/>
                </a:solidFill>
              </a:rPr>
              <a:t> encoding genes have introns processed in this way.</a:t>
            </a:r>
          </a:p>
          <a:p>
            <a:r>
              <a:rPr lang="en-US" sz="2400" dirty="0">
                <a:solidFill>
                  <a:schemeClr val="tx1"/>
                </a:solidFill>
              </a:rPr>
              <a:t>A specific endoribonuclease recognizes exon-intron junctions and removes </a:t>
            </a:r>
            <a:r>
              <a:rPr lang="en-US" sz="2400" dirty="0" smtClean="0">
                <a:solidFill>
                  <a:schemeClr val="tx1"/>
                </a:solidFill>
              </a:rPr>
              <a:t>introns</a:t>
            </a:r>
            <a:r>
              <a:rPr lang="tr-TR" sz="2400" dirty="0" smtClean="0">
                <a:solidFill>
                  <a:schemeClr val="tx1"/>
                </a:solidFill>
              </a:rPr>
              <a:t> t</a:t>
            </a:r>
            <a:r>
              <a:rPr lang="en-US" sz="2400" dirty="0" smtClean="0">
                <a:solidFill>
                  <a:schemeClr val="tx1"/>
                </a:solidFill>
              </a:rPr>
              <a:t>wo </a:t>
            </a:r>
            <a:r>
              <a:rPr lang="en-US" sz="2400" dirty="0">
                <a:solidFill>
                  <a:schemeClr val="tx1"/>
                </a:solidFill>
              </a:rPr>
              <a:t>stages. In the first stage endonuclease is cut, in the second stage ligases are ligated.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 introns in the folded </a:t>
            </a:r>
            <a:r>
              <a:rPr lang="en-US" sz="2400" dirty="0" err="1">
                <a:solidFill>
                  <a:schemeClr val="tx1"/>
                </a:solidFill>
              </a:rPr>
              <a:t>tRNA</a:t>
            </a:r>
            <a:r>
              <a:rPr lang="en-US" sz="2400" dirty="0">
                <a:solidFill>
                  <a:schemeClr val="tx1"/>
                </a:solidFill>
              </a:rPr>
              <a:t> are cut at the points indicated by the arrow in figure b, forming the annular intron and the </a:t>
            </a:r>
            <a:r>
              <a:rPr lang="en-US" sz="2400" dirty="0" err="1">
                <a:solidFill>
                  <a:schemeClr val="tx1"/>
                </a:solidFill>
              </a:rPr>
              <a:t>tRNA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endParaRPr lang="tr-TR" sz="2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93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688628"/>
          </a:xfrm>
          <a:noFill/>
        </p:spPr>
        <p:txBody>
          <a:bodyPr/>
          <a:lstStyle/>
          <a:p>
            <a:pPr algn="ctr"/>
            <a:r>
              <a:rPr lang="de-DE" b="1" dirty="0">
                <a:solidFill>
                  <a:schemeClr val="tx1"/>
                </a:solidFill>
                <a:effectLst/>
              </a:rPr>
              <a:t>Protein </a:t>
            </a:r>
            <a:r>
              <a:rPr lang="tr-TR" b="1" dirty="0" err="1" smtClean="0">
                <a:solidFill>
                  <a:schemeClr val="tx1"/>
                </a:solidFill>
                <a:effectLst/>
              </a:rPr>
              <a:t>Sythesis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19672" y="1124744"/>
            <a:ext cx="7067128" cy="5328592"/>
          </a:xfrm>
          <a:noFill/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</a:rPr>
              <a:t>There are 78 proteins in eukaryotic ribosomal RNA. Of these, 34 are found in bacteria and </a:t>
            </a:r>
            <a:r>
              <a:rPr lang="en-US" sz="2800" dirty="0" err="1" smtClean="0">
                <a:solidFill>
                  <a:schemeClr val="tx1"/>
                </a:solidFill>
              </a:rPr>
              <a:t>Archae</a:t>
            </a:r>
            <a:r>
              <a:rPr lang="tr-TR" sz="2800" dirty="0" smtClean="0">
                <a:solidFill>
                  <a:schemeClr val="tx1"/>
                </a:solidFill>
              </a:rPr>
              <a:t>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sites, 33 in </a:t>
            </a:r>
            <a:r>
              <a:rPr lang="en-US" sz="2800" dirty="0" err="1" smtClean="0">
                <a:solidFill>
                  <a:schemeClr val="tx1"/>
                </a:solidFill>
              </a:rPr>
              <a:t>Archae</a:t>
            </a:r>
            <a:r>
              <a:rPr lang="tr-TR" sz="2800" dirty="0" smtClean="0">
                <a:solidFill>
                  <a:schemeClr val="tx1"/>
                </a:solidFill>
              </a:rPr>
              <a:t>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sites, and the remaining 11 are found only in eukaryotes.</a:t>
            </a:r>
          </a:p>
          <a:p>
            <a:pPr>
              <a:lnSpc>
                <a:spcPct val="150000"/>
              </a:lnSpc>
            </a:pPr>
            <a:r>
              <a:rPr lang="en-US" sz="2800" dirty="0" err="1" smtClean="0">
                <a:solidFill>
                  <a:schemeClr val="tx1"/>
                </a:solidFill>
              </a:rPr>
              <a:t>Archae</a:t>
            </a:r>
            <a:r>
              <a:rPr lang="tr-TR" sz="2800" dirty="0" smtClean="0">
                <a:solidFill>
                  <a:schemeClr val="tx1"/>
                </a:solidFill>
              </a:rPr>
              <a:t>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translation factors are not as complex as in eukaryotes, but more similar to eukaryotes than bacteria.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</a:rPr>
              <a:t>Shine </a:t>
            </a:r>
            <a:r>
              <a:rPr lang="en-US" sz="2800" dirty="0" err="1">
                <a:solidFill>
                  <a:schemeClr val="tx1"/>
                </a:solidFill>
              </a:rPr>
              <a:t>dalgarno</a:t>
            </a:r>
            <a:r>
              <a:rPr lang="en-US" sz="2800" dirty="0">
                <a:solidFill>
                  <a:schemeClr val="tx1"/>
                </a:solidFill>
              </a:rPr>
              <a:t> sequence is present in bacteria and archaea, not in eukaryotes.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</a:rPr>
              <a:t>The first synthesized amino acid is methionine in </a:t>
            </a:r>
            <a:r>
              <a:rPr lang="en-US" sz="2800" dirty="0" smtClean="0">
                <a:solidFill>
                  <a:schemeClr val="tx1"/>
                </a:solidFill>
              </a:rPr>
              <a:t>arch</a:t>
            </a:r>
            <a:r>
              <a:rPr lang="tr-TR" sz="2800" dirty="0" err="1" smtClean="0">
                <a:solidFill>
                  <a:schemeClr val="tx1"/>
                </a:solidFill>
              </a:rPr>
              <a:t>aea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and eukaryotes.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5685461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6310</TotalTime>
  <Words>682</Words>
  <Application>Microsoft Office PowerPoint</Application>
  <PresentationFormat>Ekran Gösterisi (4:3)</PresentationFormat>
  <Paragraphs>42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6" baseType="lpstr">
      <vt:lpstr>Arial</vt:lpstr>
      <vt:lpstr>Calibri</vt:lpstr>
      <vt:lpstr>Century Gothic</vt:lpstr>
      <vt:lpstr>Tahoma</vt:lpstr>
      <vt:lpstr>Wingdings</vt:lpstr>
      <vt:lpstr>Wingdings 3</vt:lpstr>
      <vt:lpstr>Duman</vt:lpstr>
      <vt:lpstr>Molecular Biology of the Archaea</vt:lpstr>
      <vt:lpstr>Molecular Biology of the Archaea</vt:lpstr>
      <vt:lpstr>Molecular Biology of the Archaea</vt:lpstr>
      <vt:lpstr>Molecular Biology of the Archaea</vt:lpstr>
      <vt:lpstr>PowerPoint Sunusu</vt:lpstr>
      <vt:lpstr>RNA Processing</vt:lpstr>
      <vt:lpstr>PowerPoint Sunusu</vt:lpstr>
      <vt:lpstr>Archaea introns</vt:lpstr>
      <vt:lpstr>Protein Sythesis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onur</dc:creator>
  <cp:lastModifiedBy>sevgi</cp:lastModifiedBy>
  <cp:revision>621</cp:revision>
  <dcterms:created xsi:type="dcterms:W3CDTF">2005-03-28T14:51:35Z</dcterms:created>
  <dcterms:modified xsi:type="dcterms:W3CDTF">2020-01-17T06:59:47Z</dcterms:modified>
</cp:coreProperties>
</file>