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5" r:id="rId3"/>
    <p:sldId id="289" r:id="rId4"/>
    <p:sldId id="290" r:id="rId5"/>
    <p:sldId id="291" r:id="rId6"/>
    <p:sldId id="260" r:id="rId7"/>
    <p:sldId id="261" r:id="rId8"/>
    <p:sldId id="262" r:id="rId9"/>
    <p:sldId id="263" r:id="rId10"/>
    <p:sldId id="292" r:id="rId11"/>
    <p:sldId id="296" r:id="rId12"/>
    <p:sldId id="293" r:id="rId13"/>
    <p:sldId id="294" r:id="rId14"/>
    <p:sldId id="258" r:id="rId15"/>
    <p:sldId id="259" r:id="rId16"/>
    <p:sldId id="264" r:id="rId17"/>
    <p:sldId id="288" r:id="rId18"/>
    <p:sldId id="265" r:id="rId19"/>
    <p:sldId id="266" r:id="rId20"/>
    <p:sldId id="267" r:id="rId21"/>
    <p:sldId id="268" r:id="rId22"/>
    <p:sldId id="269" r:id="rId23"/>
    <p:sldId id="270" r:id="rId24"/>
    <p:sldId id="298"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7" r:id="rId41"/>
    <p:sldId id="297" r:id="rId4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63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6B8C7CF0-0582-4A5E-9D31-42CBE01D536E}" type="datetimeFigureOut">
              <a:rPr lang="tr-TR" smtClean="0"/>
              <a:t>17.10.2018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58EF61-405F-494D-A56E-9954E9AE249D}" type="slidenum">
              <a:rPr lang="tr-TR" smtClean="0"/>
              <a:t>‹#›</a:t>
            </a:fld>
            <a:endParaRPr lang="tr-TR"/>
          </a:p>
        </p:txBody>
      </p:sp>
    </p:spTree>
    <p:extLst>
      <p:ext uri="{BB962C8B-B14F-4D97-AF65-F5344CB8AC3E}">
        <p14:creationId xmlns:p14="http://schemas.microsoft.com/office/powerpoint/2010/main" val="4021453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B8C7CF0-0582-4A5E-9D31-42CBE01D536E}" type="datetimeFigureOut">
              <a:rPr lang="tr-TR" smtClean="0"/>
              <a:t>17.10.2018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58EF61-405F-494D-A56E-9954E9AE249D}" type="slidenum">
              <a:rPr lang="tr-TR" smtClean="0"/>
              <a:t>‹#›</a:t>
            </a:fld>
            <a:endParaRPr lang="tr-TR"/>
          </a:p>
        </p:txBody>
      </p:sp>
    </p:spTree>
    <p:extLst>
      <p:ext uri="{BB962C8B-B14F-4D97-AF65-F5344CB8AC3E}">
        <p14:creationId xmlns:p14="http://schemas.microsoft.com/office/powerpoint/2010/main" val="3598896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B8C7CF0-0582-4A5E-9D31-42CBE01D536E}" type="datetimeFigureOut">
              <a:rPr lang="tr-TR" smtClean="0"/>
              <a:t>17.10.2018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58EF61-405F-494D-A56E-9954E9AE249D}" type="slidenum">
              <a:rPr lang="tr-TR" smtClean="0"/>
              <a:t>‹#›</a:t>
            </a:fld>
            <a:endParaRPr lang="tr-TR"/>
          </a:p>
        </p:txBody>
      </p:sp>
    </p:spTree>
    <p:extLst>
      <p:ext uri="{BB962C8B-B14F-4D97-AF65-F5344CB8AC3E}">
        <p14:creationId xmlns:p14="http://schemas.microsoft.com/office/powerpoint/2010/main" val="3803597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B8C7CF0-0582-4A5E-9D31-42CBE01D536E}" type="datetimeFigureOut">
              <a:rPr lang="tr-TR" smtClean="0"/>
              <a:t>17.10.2018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58EF61-405F-494D-A56E-9954E9AE249D}" type="slidenum">
              <a:rPr lang="tr-TR" smtClean="0"/>
              <a:t>‹#›</a:t>
            </a:fld>
            <a:endParaRPr lang="tr-TR"/>
          </a:p>
        </p:txBody>
      </p:sp>
    </p:spTree>
    <p:extLst>
      <p:ext uri="{BB962C8B-B14F-4D97-AF65-F5344CB8AC3E}">
        <p14:creationId xmlns:p14="http://schemas.microsoft.com/office/powerpoint/2010/main" val="3787814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6B8C7CF0-0582-4A5E-9D31-42CBE01D536E}" type="datetimeFigureOut">
              <a:rPr lang="tr-TR" smtClean="0"/>
              <a:t>17.10.2018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D58EF61-405F-494D-A56E-9954E9AE249D}" type="slidenum">
              <a:rPr lang="tr-TR" smtClean="0"/>
              <a:t>‹#›</a:t>
            </a:fld>
            <a:endParaRPr lang="tr-TR"/>
          </a:p>
        </p:txBody>
      </p:sp>
    </p:spTree>
    <p:extLst>
      <p:ext uri="{BB962C8B-B14F-4D97-AF65-F5344CB8AC3E}">
        <p14:creationId xmlns:p14="http://schemas.microsoft.com/office/powerpoint/2010/main" val="325923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B8C7CF0-0582-4A5E-9D31-42CBE01D536E}" type="datetimeFigureOut">
              <a:rPr lang="tr-TR" smtClean="0"/>
              <a:t>17.10.2018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D58EF61-405F-494D-A56E-9954E9AE249D}" type="slidenum">
              <a:rPr lang="tr-TR" smtClean="0"/>
              <a:t>‹#›</a:t>
            </a:fld>
            <a:endParaRPr lang="tr-TR"/>
          </a:p>
        </p:txBody>
      </p:sp>
    </p:spTree>
    <p:extLst>
      <p:ext uri="{BB962C8B-B14F-4D97-AF65-F5344CB8AC3E}">
        <p14:creationId xmlns:p14="http://schemas.microsoft.com/office/powerpoint/2010/main" val="3491907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6B8C7CF0-0582-4A5E-9D31-42CBE01D536E}" type="datetimeFigureOut">
              <a:rPr lang="tr-TR" smtClean="0"/>
              <a:t>17.10.2018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D58EF61-405F-494D-A56E-9954E9AE249D}" type="slidenum">
              <a:rPr lang="tr-TR" smtClean="0"/>
              <a:t>‹#›</a:t>
            </a:fld>
            <a:endParaRPr lang="tr-TR"/>
          </a:p>
        </p:txBody>
      </p:sp>
    </p:spTree>
    <p:extLst>
      <p:ext uri="{BB962C8B-B14F-4D97-AF65-F5344CB8AC3E}">
        <p14:creationId xmlns:p14="http://schemas.microsoft.com/office/powerpoint/2010/main" val="3675475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6B8C7CF0-0582-4A5E-9D31-42CBE01D536E}" type="datetimeFigureOut">
              <a:rPr lang="tr-TR" smtClean="0"/>
              <a:t>17.10.2018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D58EF61-405F-494D-A56E-9954E9AE249D}" type="slidenum">
              <a:rPr lang="tr-TR" smtClean="0"/>
              <a:t>‹#›</a:t>
            </a:fld>
            <a:endParaRPr lang="tr-TR"/>
          </a:p>
        </p:txBody>
      </p:sp>
    </p:spTree>
    <p:extLst>
      <p:ext uri="{BB962C8B-B14F-4D97-AF65-F5344CB8AC3E}">
        <p14:creationId xmlns:p14="http://schemas.microsoft.com/office/powerpoint/2010/main" val="427405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B8C7CF0-0582-4A5E-9D31-42CBE01D536E}" type="datetimeFigureOut">
              <a:rPr lang="tr-TR" smtClean="0"/>
              <a:t>17.10.2018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D58EF61-405F-494D-A56E-9954E9AE249D}" type="slidenum">
              <a:rPr lang="tr-TR" smtClean="0"/>
              <a:t>‹#›</a:t>
            </a:fld>
            <a:endParaRPr lang="tr-TR"/>
          </a:p>
        </p:txBody>
      </p:sp>
    </p:spTree>
    <p:extLst>
      <p:ext uri="{BB962C8B-B14F-4D97-AF65-F5344CB8AC3E}">
        <p14:creationId xmlns:p14="http://schemas.microsoft.com/office/powerpoint/2010/main" val="2889166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6B8C7CF0-0582-4A5E-9D31-42CBE01D536E}" type="datetimeFigureOut">
              <a:rPr lang="tr-TR" smtClean="0"/>
              <a:t>17.10.2018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D58EF61-405F-494D-A56E-9954E9AE249D}" type="slidenum">
              <a:rPr lang="tr-TR" smtClean="0"/>
              <a:t>‹#›</a:t>
            </a:fld>
            <a:endParaRPr lang="tr-TR"/>
          </a:p>
        </p:txBody>
      </p:sp>
    </p:spTree>
    <p:extLst>
      <p:ext uri="{BB962C8B-B14F-4D97-AF65-F5344CB8AC3E}">
        <p14:creationId xmlns:p14="http://schemas.microsoft.com/office/powerpoint/2010/main" val="567978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6B8C7CF0-0582-4A5E-9D31-42CBE01D536E}" type="datetimeFigureOut">
              <a:rPr lang="tr-TR" smtClean="0"/>
              <a:t>17.10.2018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D58EF61-405F-494D-A56E-9954E9AE249D}" type="slidenum">
              <a:rPr lang="tr-TR" smtClean="0"/>
              <a:t>‹#›</a:t>
            </a:fld>
            <a:endParaRPr lang="tr-TR"/>
          </a:p>
        </p:txBody>
      </p:sp>
    </p:spTree>
    <p:extLst>
      <p:ext uri="{BB962C8B-B14F-4D97-AF65-F5344CB8AC3E}">
        <p14:creationId xmlns:p14="http://schemas.microsoft.com/office/powerpoint/2010/main" val="277263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C7CF0-0582-4A5E-9D31-42CBE01D536E}" type="datetimeFigureOut">
              <a:rPr lang="tr-TR" smtClean="0"/>
              <a:t>17.10.2018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8EF61-405F-494D-A56E-9954E9AE249D}" type="slidenum">
              <a:rPr lang="tr-TR" smtClean="0"/>
              <a:t>‹#›</a:t>
            </a:fld>
            <a:endParaRPr lang="tr-TR"/>
          </a:p>
        </p:txBody>
      </p:sp>
    </p:spTree>
    <p:extLst>
      <p:ext uri="{BB962C8B-B14F-4D97-AF65-F5344CB8AC3E}">
        <p14:creationId xmlns:p14="http://schemas.microsoft.com/office/powerpoint/2010/main" val="500577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dc.gov/onehealth/basics/index.html"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ONkKy68HEIM"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EPP9ReyvY2s" TargetMode="External"/><Relationship Id="rId2" Type="http://schemas.openxmlformats.org/officeDocument/2006/relationships/hyperlink" Target="https://www.youtube.com/watch?v=znnp-Ivj2ek" TargetMode="Externa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hyperlink" Target="https://www.youtube.com/watch?v=RpKZvnJwicA" TargetMode="External"/><Relationship Id="rId4" Type="http://schemas.openxmlformats.org/officeDocument/2006/relationships/hyperlink" Target="https://www.youtube.com/watch?v=vb_g3lGKrso"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normAutofit fontScale="90000"/>
          </a:bodyPr>
          <a:lstStyle/>
          <a:p>
            <a:r>
              <a:rPr lang="tr-TR" b="1" dirty="0" err="1" smtClean="0">
                <a:solidFill>
                  <a:srgbClr val="FF0000"/>
                </a:solidFill>
              </a:rPr>
              <a:t>Lecture</a:t>
            </a:r>
            <a:r>
              <a:rPr lang="tr-TR" b="1" dirty="0" smtClean="0">
                <a:solidFill>
                  <a:srgbClr val="FF0000"/>
                </a:solidFill>
              </a:rPr>
              <a:t> 2:</a:t>
            </a:r>
            <a:r>
              <a:rPr lang="tr-TR" dirty="0" smtClean="0"/>
              <a:t> </a:t>
            </a:r>
            <a:br>
              <a:rPr lang="tr-TR" dirty="0" smtClean="0"/>
            </a:br>
            <a:r>
              <a:rPr lang="tr-TR" dirty="0" err="1" smtClean="0"/>
              <a:t>One</a:t>
            </a:r>
            <a:r>
              <a:rPr lang="tr-TR" dirty="0" smtClean="0"/>
              <a:t> </a:t>
            </a:r>
            <a:r>
              <a:rPr lang="tr-TR" dirty="0" err="1"/>
              <a:t>health</a:t>
            </a:r>
            <a:r>
              <a:rPr lang="tr-TR" dirty="0"/>
              <a:t>: </a:t>
            </a:r>
            <a:r>
              <a:rPr lang="tr-TR" dirty="0" smtClean="0"/>
              <a:t/>
            </a:r>
            <a:br>
              <a:rPr lang="tr-TR" dirty="0" smtClean="0"/>
            </a:br>
            <a:r>
              <a:rPr lang="tr-TR" dirty="0" err="1" smtClean="0"/>
              <a:t>From</a:t>
            </a:r>
            <a:r>
              <a:rPr lang="tr-TR" dirty="0" smtClean="0"/>
              <a:t> </a:t>
            </a:r>
            <a:r>
              <a:rPr lang="tr-TR" dirty="0" err="1"/>
              <a:t>Concept</a:t>
            </a:r>
            <a:r>
              <a:rPr lang="tr-TR" dirty="0"/>
              <a:t> </a:t>
            </a:r>
            <a:r>
              <a:rPr lang="tr-TR" dirty="0" err="1"/>
              <a:t>to</a:t>
            </a:r>
            <a:r>
              <a:rPr lang="tr-TR" dirty="0"/>
              <a:t> </a:t>
            </a:r>
            <a:r>
              <a:rPr lang="tr-TR" dirty="0" smtClean="0"/>
              <a:t>Action</a:t>
            </a:r>
            <a:r>
              <a:rPr lang="tr-TR" dirty="0"/>
              <a:t/>
            </a:r>
            <a:br>
              <a:rPr lang="tr-TR" dirty="0"/>
            </a:br>
            <a:endParaRPr lang="tr-TR" dirty="0"/>
          </a:p>
        </p:txBody>
      </p:sp>
      <p:sp>
        <p:nvSpPr>
          <p:cNvPr id="3" name="Alt Başlık 2"/>
          <p:cNvSpPr>
            <a:spLocks noGrp="1"/>
          </p:cNvSpPr>
          <p:nvPr>
            <p:ph type="subTitle" idx="1"/>
          </p:nvPr>
        </p:nvSpPr>
        <p:spPr>
          <a:xfrm>
            <a:off x="7704203" y="5877528"/>
            <a:ext cx="3321269" cy="1655762"/>
          </a:xfrm>
        </p:spPr>
        <p:txBody>
          <a:bodyPr/>
          <a:lstStyle/>
          <a:p>
            <a:r>
              <a:rPr lang="tr-TR" dirty="0" smtClean="0"/>
              <a:t>Dr. Bahar Onaran</a:t>
            </a:r>
            <a:endParaRPr lang="tr-TR" dirty="0"/>
          </a:p>
        </p:txBody>
      </p:sp>
      <p:pic>
        <p:nvPicPr>
          <p:cNvPr id="4" name="Resim 3"/>
          <p:cNvPicPr>
            <a:picLocks noChangeAspect="1"/>
          </p:cNvPicPr>
          <p:nvPr/>
        </p:nvPicPr>
        <p:blipFill>
          <a:blip r:embed="rId2"/>
          <a:stretch>
            <a:fillRect/>
          </a:stretch>
        </p:blipFill>
        <p:spPr>
          <a:xfrm>
            <a:off x="1130595" y="3048542"/>
            <a:ext cx="5675868" cy="3348522"/>
          </a:xfrm>
          <a:prstGeom prst="rect">
            <a:avLst/>
          </a:prstGeom>
        </p:spPr>
      </p:pic>
      <p:sp>
        <p:nvSpPr>
          <p:cNvPr id="5" name="Metin kutusu 4"/>
          <p:cNvSpPr txBox="1"/>
          <p:nvPr/>
        </p:nvSpPr>
        <p:spPr>
          <a:xfrm>
            <a:off x="7704203" y="3509963"/>
            <a:ext cx="3449350" cy="1938992"/>
          </a:xfrm>
          <a:prstGeom prst="rect">
            <a:avLst/>
          </a:prstGeom>
          <a:noFill/>
        </p:spPr>
        <p:txBody>
          <a:bodyPr wrap="square" rtlCol="0">
            <a:spAutoFit/>
          </a:bodyPr>
          <a:lstStyle/>
          <a:p>
            <a:r>
              <a:rPr lang="tr-TR" sz="2400" dirty="0"/>
              <a:t>Video: </a:t>
            </a:r>
            <a:r>
              <a:rPr lang="tr-TR" sz="2400" dirty="0" err="1"/>
              <a:t>One</a:t>
            </a:r>
            <a:r>
              <a:rPr lang="tr-TR" sz="2400" dirty="0"/>
              <a:t> </a:t>
            </a:r>
            <a:r>
              <a:rPr lang="tr-TR" sz="2400" dirty="0" err="1"/>
              <a:t>health</a:t>
            </a:r>
            <a:r>
              <a:rPr lang="tr-TR" sz="2400" dirty="0"/>
              <a:t>: </a:t>
            </a:r>
            <a:endParaRPr lang="tr-TR" sz="2400" dirty="0" smtClean="0"/>
          </a:p>
          <a:p>
            <a:r>
              <a:rPr lang="tr-TR" sz="2400" dirty="0" err="1" smtClean="0"/>
              <a:t>From</a:t>
            </a:r>
            <a:r>
              <a:rPr lang="tr-TR" sz="2400" dirty="0" smtClean="0"/>
              <a:t> </a:t>
            </a:r>
            <a:r>
              <a:rPr lang="tr-TR" sz="2400" dirty="0" err="1"/>
              <a:t>Concept</a:t>
            </a:r>
            <a:r>
              <a:rPr lang="tr-TR" sz="2400" dirty="0"/>
              <a:t> </a:t>
            </a:r>
            <a:r>
              <a:rPr lang="tr-TR" sz="2400" dirty="0" err="1"/>
              <a:t>to</a:t>
            </a:r>
            <a:r>
              <a:rPr lang="tr-TR" sz="2400" dirty="0"/>
              <a:t> Action.</a:t>
            </a:r>
            <a:br>
              <a:rPr lang="tr-TR" sz="2400" dirty="0"/>
            </a:br>
            <a:r>
              <a:rPr lang="tr-TR" sz="2400" dirty="0"/>
              <a:t>Video link: </a:t>
            </a:r>
            <a:r>
              <a:rPr lang="tr-TR" sz="2400" u="sng" dirty="0">
                <a:hlinkClick r:id="rId3"/>
              </a:rPr>
              <a:t>https://www.cdc.gov/onehealth/basics/index.html</a:t>
            </a:r>
            <a:endParaRPr lang="tr-TR" sz="2400" dirty="0"/>
          </a:p>
        </p:txBody>
      </p:sp>
    </p:spTree>
    <p:extLst>
      <p:ext uri="{BB962C8B-B14F-4D97-AF65-F5344CB8AC3E}">
        <p14:creationId xmlns:p14="http://schemas.microsoft.com/office/powerpoint/2010/main" val="253055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850" y="499731"/>
            <a:ext cx="10756950" cy="5785416"/>
          </a:xfrm>
        </p:spPr>
      </p:pic>
    </p:spTree>
    <p:extLst>
      <p:ext uri="{BB962C8B-B14F-4D97-AF65-F5344CB8AC3E}">
        <p14:creationId xmlns:p14="http://schemas.microsoft.com/office/powerpoint/2010/main" val="7698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5545" y="648586"/>
            <a:ext cx="10508255" cy="5549642"/>
          </a:xfrm>
        </p:spPr>
      </p:pic>
    </p:spTree>
    <p:extLst>
      <p:ext uri="{BB962C8B-B14F-4D97-AF65-F5344CB8AC3E}">
        <p14:creationId xmlns:p14="http://schemas.microsoft.com/office/powerpoint/2010/main" val="3206761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a:blip r:embed="rId2"/>
          <a:stretch>
            <a:fillRect/>
          </a:stretch>
        </p:blipFill>
        <p:spPr>
          <a:xfrm>
            <a:off x="838200" y="497306"/>
            <a:ext cx="3914274" cy="5679657"/>
          </a:xfrm>
          <a:prstGeom prst="rect">
            <a:avLst/>
          </a:prstGeom>
        </p:spPr>
      </p:pic>
      <p:sp>
        <p:nvSpPr>
          <p:cNvPr id="5" name="Bulut Belirtme Çizgisi 4"/>
          <p:cNvSpPr/>
          <p:nvPr/>
        </p:nvSpPr>
        <p:spPr>
          <a:xfrm>
            <a:off x="6763751" y="91899"/>
            <a:ext cx="4834691" cy="3581743"/>
          </a:xfrm>
          <a:prstGeom prst="cloudCallout">
            <a:avLst>
              <a:gd name="adj1" fmla="val -106505"/>
              <a:gd name="adj2" fmla="val -8489"/>
            </a:avLst>
          </a:prstGeom>
          <a:solidFill>
            <a:srgbClr val="FFD9EC"/>
          </a:solidFill>
          <a:ln w="38100">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buFont typeface="Arial" panose="020B0604020202020204" pitchFamily="34" charset="0"/>
              <a:buChar char="•"/>
            </a:pPr>
            <a:endParaRPr lang="tr-TR" dirty="0" smtClean="0"/>
          </a:p>
          <a:p>
            <a:pPr marL="285750" indent="-285750" algn="just">
              <a:buFont typeface="Arial" panose="020B0604020202020204" pitchFamily="34" charset="0"/>
              <a:buChar char="•"/>
            </a:pPr>
            <a:r>
              <a:rPr lang="en-US" dirty="0" smtClean="0"/>
              <a:t>The health of people is connected to the health of animals and the environment. </a:t>
            </a:r>
            <a:endParaRPr lang="tr-TR" dirty="0" smtClean="0"/>
          </a:p>
          <a:p>
            <a:pPr marL="285750" indent="-285750" algn="just">
              <a:buFont typeface="Arial" panose="020B0604020202020204" pitchFamily="34" charset="0"/>
              <a:buChar char="•"/>
            </a:pPr>
            <a:r>
              <a:rPr lang="en-US" dirty="0" smtClean="0"/>
              <a:t>This connection requires a </a:t>
            </a:r>
            <a:r>
              <a:rPr lang="en-US" dirty="0" err="1" smtClean="0"/>
              <a:t>multisectoral</a:t>
            </a:r>
            <a:r>
              <a:rPr lang="en-US" dirty="0" smtClean="0"/>
              <a:t>, One Health approach to improve health for all.</a:t>
            </a:r>
            <a:endParaRPr lang="tr-TR" dirty="0" smtClean="0"/>
          </a:p>
          <a:p>
            <a:pPr algn="ctr"/>
            <a:endParaRPr lang="tr-TR" dirty="0"/>
          </a:p>
        </p:txBody>
      </p:sp>
      <p:sp>
        <p:nvSpPr>
          <p:cNvPr id="7" name="Dikdörtgen 6"/>
          <p:cNvSpPr/>
          <p:nvPr/>
        </p:nvSpPr>
        <p:spPr>
          <a:xfrm>
            <a:off x="7389509" y="4158458"/>
            <a:ext cx="3583173" cy="1938992"/>
          </a:xfrm>
          <a:prstGeom prst="rect">
            <a:avLst/>
          </a:prstGeom>
        </p:spPr>
        <p:txBody>
          <a:bodyPr wrap="square">
            <a:spAutoFit/>
          </a:bodyPr>
          <a:lstStyle/>
          <a:p>
            <a:r>
              <a:rPr lang="en-US" sz="2400" b="1" dirty="0" smtClean="0"/>
              <a:t>WHO: Five keys to safer food</a:t>
            </a:r>
            <a:r>
              <a:rPr lang="tr-TR" sz="2400" b="1" dirty="0" smtClean="0"/>
              <a:t>.</a:t>
            </a:r>
            <a:endParaRPr lang="en-US" sz="2400" b="1" dirty="0" smtClean="0"/>
          </a:p>
          <a:p>
            <a:r>
              <a:rPr lang="tr-TR" sz="2400" dirty="0" smtClean="0"/>
              <a:t>Video link: </a:t>
            </a:r>
            <a:r>
              <a:rPr lang="tr-TR" sz="2400" dirty="0" smtClean="0">
                <a:hlinkClick r:id="rId3"/>
              </a:rPr>
              <a:t>https://www.youtube.com/watch?v=ONkKy68HEIM</a:t>
            </a:r>
            <a:r>
              <a:rPr lang="tr-TR" sz="2400" dirty="0" smtClean="0"/>
              <a:t> </a:t>
            </a:r>
            <a:endParaRPr lang="tr-TR" sz="2400" dirty="0"/>
          </a:p>
        </p:txBody>
      </p:sp>
      <p:cxnSp>
        <p:nvCxnSpPr>
          <p:cNvPr id="8" name="Düz Ok Bağlayıcısı 7"/>
          <p:cNvCxnSpPr/>
          <p:nvPr/>
        </p:nvCxnSpPr>
        <p:spPr>
          <a:xfrm flipV="1">
            <a:off x="2490951" y="4897821"/>
            <a:ext cx="4477408" cy="7777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039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48586"/>
            <a:ext cx="10515600" cy="5528377"/>
          </a:xfrm>
        </p:spPr>
        <p:txBody>
          <a:bodyPr>
            <a:normAutofit/>
          </a:bodyPr>
          <a:lstStyle/>
          <a:p>
            <a:r>
              <a:rPr lang="en-US" dirty="0" smtClean="0"/>
              <a:t>There are many examples that show how the health of people is related to </a:t>
            </a:r>
            <a:r>
              <a:rPr lang="en-US" u="sng" dirty="0" smtClean="0">
                <a:solidFill>
                  <a:srgbClr val="FF0000"/>
                </a:solidFill>
              </a:rPr>
              <a:t>the health of animals </a:t>
            </a:r>
            <a:r>
              <a:rPr lang="en-US" dirty="0" smtClean="0"/>
              <a:t>and </a:t>
            </a:r>
            <a:r>
              <a:rPr lang="en-US" u="sng" dirty="0" smtClean="0">
                <a:solidFill>
                  <a:srgbClr val="FF0000"/>
                </a:solidFill>
              </a:rPr>
              <a:t>the environment</a:t>
            </a:r>
            <a:r>
              <a:rPr lang="en-US" dirty="0" smtClean="0"/>
              <a:t>. </a:t>
            </a:r>
            <a:endParaRPr lang="tr-TR" dirty="0" smtClean="0"/>
          </a:p>
          <a:p>
            <a:r>
              <a:rPr lang="en-US" dirty="0" smtClean="0"/>
              <a:t>For instance, some diseases can be shared between animals and people. </a:t>
            </a:r>
            <a:endParaRPr lang="tr-TR" dirty="0" smtClean="0"/>
          </a:p>
          <a:p>
            <a:r>
              <a:rPr lang="en-US" dirty="0" smtClean="0"/>
              <a:t>These diseases are known as </a:t>
            </a:r>
            <a:r>
              <a:rPr lang="en-US" b="1" dirty="0" smtClean="0">
                <a:solidFill>
                  <a:srgbClr val="FF0000"/>
                </a:solidFill>
              </a:rPr>
              <a:t>zoonotic diseases</a:t>
            </a:r>
            <a:r>
              <a:rPr lang="en-US" dirty="0" smtClean="0"/>
              <a:t>. </a:t>
            </a:r>
            <a:endParaRPr lang="tr-TR" dirty="0" smtClean="0"/>
          </a:p>
          <a:p>
            <a:r>
              <a:rPr lang="en-US" dirty="0" smtClean="0"/>
              <a:t>Examples include:</a:t>
            </a:r>
          </a:p>
          <a:p>
            <a:pPr marL="0" indent="0">
              <a:buNone/>
            </a:pPr>
            <a:r>
              <a:rPr lang="tr-TR" dirty="0" smtClean="0">
                <a:sym typeface="Wingdings" panose="05000000000000000000" pitchFamily="2" charset="2"/>
              </a:rPr>
              <a:t></a:t>
            </a:r>
            <a:r>
              <a:rPr lang="en-US" dirty="0" smtClean="0"/>
              <a:t>Rabies</a:t>
            </a:r>
          </a:p>
          <a:p>
            <a:pPr marL="0" indent="0">
              <a:buNone/>
            </a:pPr>
            <a:r>
              <a:rPr lang="tr-TR" dirty="0" smtClean="0">
                <a:sym typeface="Wingdings" panose="05000000000000000000" pitchFamily="2" charset="2"/>
              </a:rPr>
              <a:t></a:t>
            </a:r>
            <a:r>
              <a:rPr lang="en-US" dirty="0" smtClean="0"/>
              <a:t>Salmonella infection</a:t>
            </a:r>
          </a:p>
          <a:p>
            <a:pPr marL="0" indent="0">
              <a:buNone/>
            </a:pPr>
            <a:r>
              <a:rPr lang="tr-TR" dirty="0" smtClean="0">
                <a:sym typeface="Wingdings" panose="05000000000000000000" pitchFamily="2" charset="2"/>
              </a:rPr>
              <a:t></a:t>
            </a:r>
            <a:r>
              <a:rPr lang="en-US" dirty="0" smtClean="0"/>
              <a:t>West Nile virus fever</a:t>
            </a:r>
          </a:p>
          <a:p>
            <a:pPr marL="0" indent="0">
              <a:buNone/>
            </a:pPr>
            <a:r>
              <a:rPr lang="tr-TR" dirty="0" smtClean="0">
                <a:sym typeface="Wingdings" panose="05000000000000000000" pitchFamily="2" charset="2"/>
              </a:rPr>
              <a:t></a:t>
            </a:r>
            <a:r>
              <a:rPr lang="en-US" dirty="0" smtClean="0"/>
              <a:t>Q Fever (</a:t>
            </a:r>
            <a:r>
              <a:rPr lang="en-US" dirty="0" err="1" smtClean="0"/>
              <a:t>Coxiella</a:t>
            </a:r>
            <a:r>
              <a:rPr lang="en-US" dirty="0" smtClean="0"/>
              <a:t> </a:t>
            </a:r>
            <a:r>
              <a:rPr lang="en-US" dirty="0" err="1" smtClean="0"/>
              <a:t>burnetti</a:t>
            </a:r>
            <a:r>
              <a:rPr lang="en-US" dirty="0" smtClean="0"/>
              <a:t>)…</a:t>
            </a:r>
          </a:p>
          <a:p>
            <a:endParaRPr lang="tr-TR" dirty="0"/>
          </a:p>
        </p:txBody>
      </p:sp>
      <p:pic>
        <p:nvPicPr>
          <p:cNvPr id="4" name="Resim 3"/>
          <p:cNvPicPr>
            <a:picLocks noChangeAspect="1"/>
          </p:cNvPicPr>
          <p:nvPr/>
        </p:nvPicPr>
        <p:blipFill>
          <a:blip r:embed="rId2"/>
          <a:stretch>
            <a:fillRect/>
          </a:stretch>
        </p:blipFill>
        <p:spPr>
          <a:xfrm>
            <a:off x="5954233" y="2902689"/>
            <a:ext cx="5554171" cy="3838353"/>
          </a:xfrm>
          <a:prstGeom prst="rect">
            <a:avLst/>
          </a:prstGeom>
        </p:spPr>
      </p:pic>
    </p:spTree>
    <p:extLst>
      <p:ext uri="{BB962C8B-B14F-4D97-AF65-F5344CB8AC3E}">
        <p14:creationId xmlns:p14="http://schemas.microsoft.com/office/powerpoint/2010/main" val="727906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548159" y="914253"/>
            <a:ext cx="11095682" cy="5828281"/>
          </a:xfrm>
          <a:prstGeom prst="rect">
            <a:avLst/>
          </a:prstGeom>
        </p:spPr>
      </p:pic>
    </p:spTree>
    <p:extLst>
      <p:ext uri="{BB962C8B-B14F-4D97-AF65-F5344CB8AC3E}">
        <p14:creationId xmlns:p14="http://schemas.microsoft.com/office/powerpoint/2010/main" val="600279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a:blip r:embed="rId2"/>
          <a:stretch>
            <a:fillRect/>
          </a:stretch>
        </p:blipFill>
        <p:spPr>
          <a:xfrm>
            <a:off x="3216853" y="337666"/>
            <a:ext cx="5968501" cy="2840982"/>
          </a:xfrm>
          <a:prstGeom prst="rect">
            <a:avLst/>
          </a:prstGeom>
        </p:spPr>
      </p:pic>
      <p:pic>
        <p:nvPicPr>
          <p:cNvPr id="5" name="Resim 4"/>
          <p:cNvPicPr>
            <a:picLocks noChangeAspect="1"/>
          </p:cNvPicPr>
          <p:nvPr/>
        </p:nvPicPr>
        <p:blipFill>
          <a:blip r:embed="rId3"/>
          <a:stretch>
            <a:fillRect/>
          </a:stretch>
        </p:blipFill>
        <p:spPr>
          <a:xfrm>
            <a:off x="734103" y="3458716"/>
            <a:ext cx="10723793" cy="3072650"/>
          </a:xfrm>
          <a:prstGeom prst="rect">
            <a:avLst/>
          </a:prstGeom>
        </p:spPr>
      </p:pic>
    </p:spTree>
    <p:extLst>
      <p:ext uri="{BB962C8B-B14F-4D97-AF65-F5344CB8AC3E}">
        <p14:creationId xmlns:p14="http://schemas.microsoft.com/office/powerpoint/2010/main" val="3177989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753416"/>
            <a:ext cx="10515600" cy="1325563"/>
          </a:xfrm>
        </p:spPr>
        <p:txBody>
          <a:bodyPr>
            <a:normAutofit/>
          </a:bodyPr>
          <a:lstStyle/>
          <a:p>
            <a:r>
              <a:rPr lang="en-US" b="1" dirty="0" smtClean="0">
                <a:solidFill>
                  <a:srgbClr val="FF0000"/>
                </a:solidFill>
              </a:rPr>
              <a:t>ANTIMICROBIAL RESISTANCE </a:t>
            </a:r>
            <a:br>
              <a:rPr lang="en-US" b="1" dirty="0" smtClean="0">
                <a:solidFill>
                  <a:srgbClr val="FF0000"/>
                </a:solidFill>
              </a:rPr>
            </a:br>
            <a:r>
              <a:rPr lang="en-US" b="1" dirty="0" smtClean="0">
                <a:solidFill>
                  <a:srgbClr val="FF0000"/>
                </a:solidFill>
              </a:rPr>
              <a:t>IN THE ONE HEALTH PERSPECTIVE </a:t>
            </a:r>
            <a:endParaRPr lang="tr-TR" b="1" dirty="0">
              <a:solidFill>
                <a:srgbClr val="FF0000"/>
              </a:solidFill>
            </a:endParaRPr>
          </a:p>
        </p:txBody>
      </p:sp>
      <p:sp>
        <p:nvSpPr>
          <p:cNvPr id="3" name="İçerik Yer Tutucusu 2"/>
          <p:cNvSpPr>
            <a:spLocks noGrp="1"/>
          </p:cNvSpPr>
          <p:nvPr>
            <p:ph idx="1"/>
          </p:nvPr>
        </p:nvSpPr>
        <p:spPr>
          <a:xfrm>
            <a:off x="838200" y="3005959"/>
            <a:ext cx="6214241" cy="3171004"/>
          </a:xfrm>
        </p:spPr>
        <p:txBody>
          <a:bodyPr>
            <a:normAutofit lnSpcReduction="10000"/>
          </a:bodyPr>
          <a:lstStyle/>
          <a:p>
            <a:pPr algn="just"/>
            <a:r>
              <a:rPr lang="en-US" dirty="0" smtClean="0"/>
              <a:t>During the extended period of antibiotic exposure in animals that is used as a growth promoter, the bacteria in animals develop resistance, which can be transmitted to humans directly or indirectly. </a:t>
            </a:r>
          </a:p>
          <a:p>
            <a:pPr algn="just"/>
            <a:r>
              <a:rPr lang="en-US" dirty="0" smtClean="0"/>
              <a:t>Thus, the containment of AMR is not only an issue involving humans. </a:t>
            </a:r>
          </a:p>
          <a:p>
            <a:pPr algn="just"/>
            <a:endParaRPr lang="en-US" dirty="0" smtClean="0"/>
          </a:p>
          <a:p>
            <a:pPr algn="just"/>
            <a:endParaRPr lang="en-US" dirty="0" smtClean="0"/>
          </a:p>
          <a:p>
            <a:pPr algn="just"/>
            <a:endParaRPr lang="tr-TR" dirty="0"/>
          </a:p>
        </p:txBody>
      </p:sp>
      <p:pic>
        <p:nvPicPr>
          <p:cNvPr id="2050" name="Picture 2" descr="Antibiotic Resistance in Food Cartoo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568" y="2228993"/>
            <a:ext cx="4773777" cy="4055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631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smtClean="0">
                <a:solidFill>
                  <a:srgbClr val="FF0000"/>
                </a:solidFill>
              </a:rPr>
              <a:t>ANTIMICROBIAL RESISTANCE </a:t>
            </a:r>
            <a:br>
              <a:rPr lang="en-US" b="1" dirty="0" smtClean="0">
                <a:solidFill>
                  <a:srgbClr val="FF0000"/>
                </a:solidFill>
              </a:rPr>
            </a:br>
            <a:r>
              <a:rPr lang="en-US" b="1" dirty="0" smtClean="0">
                <a:solidFill>
                  <a:srgbClr val="FF0000"/>
                </a:solidFill>
              </a:rPr>
              <a:t>IN THE ONE HEALTH PERSPECTIVE </a:t>
            </a:r>
            <a:endParaRPr lang="tr-TR" dirty="0"/>
          </a:p>
        </p:txBody>
      </p:sp>
      <p:sp>
        <p:nvSpPr>
          <p:cNvPr id="3" name="İçerik Yer Tutucusu 2"/>
          <p:cNvSpPr>
            <a:spLocks noGrp="1"/>
          </p:cNvSpPr>
          <p:nvPr>
            <p:ph idx="1"/>
          </p:nvPr>
        </p:nvSpPr>
        <p:spPr>
          <a:xfrm>
            <a:off x="838200" y="2322785"/>
            <a:ext cx="10515600" cy="3854177"/>
          </a:xfrm>
        </p:spPr>
        <p:txBody>
          <a:bodyPr/>
          <a:lstStyle/>
          <a:p>
            <a:pPr algn="just"/>
            <a:r>
              <a:rPr lang="en-US" dirty="0" smtClean="0"/>
              <a:t>Each year in the United States, at least 2 million people acquire serious infections with bacteria that are resistant to one or more of the antibiotics designed to treat those infections. </a:t>
            </a:r>
          </a:p>
          <a:p>
            <a:pPr algn="just"/>
            <a:r>
              <a:rPr lang="en-US" dirty="0" smtClean="0"/>
              <a:t>At least 23,000 people die each year as a direct result of these antibiotic-resistant infections. </a:t>
            </a:r>
            <a:endParaRPr lang="tr-TR" dirty="0" smtClean="0"/>
          </a:p>
          <a:p>
            <a:pPr algn="just"/>
            <a:r>
              <a:rPr lang="en-US" dirty="0" smtClean="0"/>
              <a:t>Many more die from other conditions that were complicated by an antibiotic</a:t>
            </a:r>
            <a:r>
              <a:rPr lang="tr-TR" dirty="0" smtClean="0"/>
              <a:t> </a:t>
            </a:r>
            <a:r>
              <a:rPr lang="en-US" dirty="0" smtClean="0"/>
              <a:t>resistant infection. </a:t>
            </a:r>
          </a:p>
          <a:p>
            <a:endParaRPr lang="tr-TR" dirty="0"/>
          </a:p>
        </p:txBody>
      </p:sp>
      <p:pic>
        <p:nvPicPr>
          <p:cNvPr id="4" name="Resim 3"/>
          <p:cNvPicPr>
            <a:picLocks noChangeAspect="1"/>
          </p:cNvPicPr>
          <p:nvPr/>
        </p:nvPicPr>
        <p:blipFill>
          <a:blip r:embed="rId2"/>
          <a:stretch>
            <a:fillRect/>
          </a:stretch>
        </p:blipFill>
        <p:spPr>
          <a:xfrm>
            <a:off x="9019866" y="288893"/>
            <a:ext cx="2560542" cy="1876238"/>
          </a:xfrm>
          <a:prstGeom prst="rect">
            <a:avLst/>
          </a:prstGeom>
        </p:spPr>
      </p:pic>
    </p:spTree>
    <p:extLst>
      <p:ext uri="{BB962C8B-B14F-4D97-AF65-F5344CB8AC3E}">
        <p14:creationId xmlns:p14="http://schemas.microsoft.com/office/powerpoint/2010/main" val="2301232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838200" y="1825625"/>
            <a:ext cx="3670738" cy="4351338"/>
          </a:xfrm>
        </p:spPr>
        <p:txBody>
          <a:bodyPr/>
          <a:lstStyle/>
          <a:p>
            <a:r>
              <a:rPr lang="tr-TR" dirty="0" smtClean="0"/>
              <a:t>https://www.cdc.gov/drugresistance/threat-report-2013/pdf/ar-threats-2013-508.pdf#page=67</a:t>
            </a:r>
          </a:p>
          <a:p>
            <a:endParaRPr lang="tr-TR" dirty="0"/>
          </a:p>
        </p:txBody>
      </p:sp>
      <p:pic>
        <p:nvPicPr>
          <p:cNvPr id="4" name="Resim 3"/>
          <p:cNvPicPr>
            <a:picLocks noChangeAspect="1"/>
          </p:cNvPicPr>
          <p:nvPr/>
        </p:nvPicPr>
        <p:blipFill>
          <a:blip r:embed="rId2"/>
          <a:stretch>
            <a:fillRect/>
          </a:stretch>
        </p:blipFill>
        <p:spPr>
          <a:xfrm>
            <a:off x="4931888" y="365125"/>
            <a:ext cx="6931753" cy="6255038"/>
          </a:xfrm>
          <a:prstGeom prst="rect">
            <a:avLst/>
          </a:prstGeom>
        </p:spPr>
      </p:pic>
    </p:spTree>
    <p:extLst>
      <p:ext uri="{BB962C8B-B14F-4D97-AF65-F5344CB8AC3E}">
        <p14:creationId xmlns:p14="http://schemas.microsoft.com/office/powerpoint/2010/main" val="1923656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2325297" y="414266"/>
            <a:ext cx="7541406" cy="6029467"/>
          </a:xfrm>
          <a:prstGeom prst="rect">
            <a:avLst/>
          </a:prstGeom>
        </p:spPr>
      </p:pic>
    </p:spTree>
    <p:extLst>
      <p:ext uri="{BB962C8B-B14F-4D97-AF65-F5344CB8AC3E}">
        <p14:creationId xmlns:p14="http://schemas.microsoft.com/office/powerpoint/2010/main" val="3558938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3700500" y="2059541"/>
            <a:ext cx="8491500" cy="4351338"/>
          </a:xfrm>
        </p:spPr>
        <p:txBody>
          <a:bodyPr>
            <a:normAutofit/>
          </a:bodyPr>
          <a:lstStyle/>
          <a:p>
            <a:pPr marL="0" indent="0">
              <a:buNone/>
            </a:pPr>
            <a:r>
              <a:rPr lang="tr-TR" sz="4000" dirty="0" smtClean="0">
                <a:solidFill>
                  <a:srgbClr val="FF0000"/>
                </a:solidFill>
              </a:rPr>
              <a:t>…</a:t>
            </a:r>
            <a:r>
              <a:rPr lang="tr-TR" sz="4000" dirty="0" err="1" smtClean="0">
                <a:solidFill>
                  <a:srgbClr val="FF0000"/>
                </a:solidFill>
              </a:rPr>
              <a:t>from</a:t>
            </a:r>
            <a:r>
              <a:rPr lang="tr-TR" sz="4000" dirty="0" smtClean="0">
                <a:solidFill>
                  <a:srgbClr val="FF0000"/>
                </a:solidFill>
              </a:rPr>
              <a:t> </a:t>
            </a:r>
            <a:r>
              <a:rPr lang="tr-TR" sz="4000" dirty="0" err="1" smtClean="0">
                <a:solidFill>
                  <a:srgbClr val="FF0000"/>
                </a:solidFill>
              </a:rPr>
              <a:t>the</a:t>
            </a:r>
            <a:r>
              <a:rPr lang="tr-TR" sz="4000" dirty="0" smtClean="0">
                <a:solidFill>
                  <a:srgbClr val="FF0000"/>
                </a:solidFill>
              </a:rPr>
              <a:t> </a:t>
            </a:r>
            <a:r>
              <a:rPr lang="tr-TR" sz="4000" dirty="0" err="1" smtClean="0">
                <a:solidFill>
                  <a:srgbClr val="FF0000"/>
                </a:solidFill>
              </a:rPr>
              <a:t>first</a:t>
            </a:r>
            <a:r>
              <a:rPr lang="tr-TR" sz="4000" dirty="0" smtClean="0">
                <a:solidFill>
                  <a:srgbClr val="FF0000"/>
                </a:solidFill>
              </a:rPr>
              <a:t> </a:t>
            </a:r>
            <a:r>
              <a:rPr lang="tr-TR" sz="4000" dirty="0" err="1">
                <a:solidFill>
                  <a:srgbClr val="FF0000"/>
                </a:solidFill>
              </a:rPr>
              <a:t>l</a:t>
            </a:r>
            <a:r>
              <a:rPr lang="tr-TR" sz="4000" dirty="0" err="1" smtClean="0">
                <a:solidFill>
                  <a:srgbClr val="FF0000"/>
                </a:solidFill>
              </a:rPr>
              <a:t>ecture</a:t>
            </a:r>
            <a:endParaRPr lang="tr-TR" sz="4000" dirty="0">
              <a:solidFill>
                <a:srgbClr val="FF0000"/>
              </a:solidFill>
            </a:endParaRPr>
          </a:p>
        </p:txBody>
      </p:sp>
      <p:pic>
        <p:nvPicPr>
          <p:cNvPr id="6146" name="Picture 2" descr="remember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587" y="613236"/>
            <a:ext cx="3288913" cy="32889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Ä°lgili resim"/>
          <p:cNvPicPr>
            <a:picLocks noChangeAspect="1" noChangeArrowheads="1"/>
          </p:cNvPicPr>
          <p:nvPr/>
        </p:nvPicPr>
        <p:blipFill rotWithShape="1">
          <a:blip r:embed="rId3">
            <a:extLst>
              <a:ext uri="{28A0092B-C50C-407E-A947-70E740481C1C}">
                <a14:useLocalDpi xmlns:a14="http://schemas.microsoft.com/office/drawing/2010/main" val="0"/>
              </a:ext>
            </a:extLst>
          </a:blip>
          <a:srcRect l="21315" r="23648"/>
          <a:stretch/>
        </p:blipFill>
        <p:spPr bwMode="auto">
          <a:xfrm>
            <a:off x="7676707" y="2059541"/>
            <a:ext cx="3359888" cy="407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84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1029785" y="1139753"/>
            <a:ext cx="10132430" cy="4578493"/>
          </a:xfrm>
          <a:prstGeom prst="rect">
            <a:avLst/>
          </a:prstGeom>
        </p:spPr>
      </p:pic>
    </p:spTree>
    <p:extLst>
      <p:ext uri="{BB962C8B-B14F-4D97-AF65-F5344CB8AC3E}">
        <p14:creationId xmlns:p14="http://schemas.microsoft.com/office/powerpoint/2010/main" val="3952549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2358828" y="356349"/>
            <a:ext cx="7474344" cy="6145301"/>
          </a:xfrm>
          <a:prstGeom prst="rect">
            <a:avLst/>
          </a:prstGeom>
        </p:spPr>
      </p:pic>
    </p:spTree>
    <p:extLst>
      <p:ext uri="{BB962C8B-B14F-4D97-AF65-F5344CB8AC3E}">
        <p14:creationId xmlns:p14="http://schemas.microsoft.com/office/powerpoint/2010/main" val="3119203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57716" y="574893"/>
            <a:ext cx="10515600" cy="4351338"/>
          </a:xfrm>
        </p:spPr>
        <p:txBody>
          <a:bodyPr/>
          <a:lstStyle/>
          <a:p>
            <a:pPr algn="just"/>
            <a:r>
              <a:rPr lang="en-US" dirty="0" smtClean="0"/>
              <a:t>In general, threats assigned to the urgent and serious categories require more monitoring and prevention activities, whereas the threats in the concerning category require less. </a:t>
            </a:r>
          </a:p>
          <a:p>
            <a:pPr algn="just"/>
            <a:r>
              <a:rPr lang="en-US" dirty="0" smtClean="0"/>
              <a:t>Regardless of category, threat-specific CDC activities are tailored to meet the epidemiology of the infectious agent and to address any gaps in the ability to detect resistance and to protect against infections.</a:t>
            </a:r>
          </a:p>
          <a:p>
            <a:pPr algn="just"/>
            <a:endParaRPr lang="tr-TR" dirty="0"/>
          </a:p>
        </p:txBody>
      </p:sp>
      <p:pic>
        <p:nvPicPr>
          <p:cNvPr id="4" name="Resim 3"/>
          <p:cNvPicPr>
            <a:picLocks noChangeAspect="1"/>
          </p:cNvPicPr>
          <p:nvPr/>
        </p:nvPicPr>
        <p:blipFill>
          <a:blip r:embed="rId2"/>
          <a:stretch>
            <a:fillRect/>
          </a:stretch>
        </p:blipFill>
        <p:spPr>
          <a:xfrm>
            <a:off x="887743" y="3452677"/>
            <a:ext cx="10455546" cy="2505673"/>
          </a:xfrm>
          <a:prstGeom prst="rect">
            <a:avLst/>
          </a:prstGeom>
        </p:spPr>
      </p:pic>
    </p:spTree>
    <p:extLst>
      <p:ext uri="{BB962C8B-B14F-4D97-AF65-F5344CB8AC3E}">
        <p14:creationId xmlns:p14="http://schemas.microsoft.com/office/powerpoint/2010/main" val="3307127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1224874" y="484377"/>
            <a:ext cx="9742252" cy="5889246"/>
          </a:xfrm>
          <a:prstGeom prst="rect">
            <a:avLst/>
          </a:prstGeom>
        </p:spPr>
      </p:pic>
    </p:spTree>
    <p:extLst>
      <p:ext uri="{BB962C8B-B14F-4D97-AF65-F5344CB8AC3E}">
        <p14:creationId xmlns:p14="http://schemas.microsoft.com/office/powerpoint/2010/main" val="1426720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smtClean="0">
                <a:solidFill>
                  <a:srgbClr val="FF0000"/>
                </a:solidFill>
              </a:rPr>
              <a:t>3. </a:t>
            </a:r>
            <a:r>
              <a:rPr lang="tr-TR" b="1" dirty="0" err="1" smtClean="0">
                <a:solidFill>
                  <a:srgbClr val="FF0000"/>
                </a:solidFill>
              </a:rPr>
              <a:t>Lecture</a:t>
            </a:r>
            <a:r>
              <a:rPr lang="tr-TR" b="1" dirty="0" smtClean="0">
                <a:solidFill>
                  <a:srgbClr val="FF0000"/>
                </a:solidFill>
              </a:rPr>
              <a:t>: </a:t>
            </a:r>
            <a:r>
              <a:rPr lang="tr-TR" b="1" dirty="0" err="1" smtClean="0"/>
              <a:t>Antibiotic</a:t>
            </a:r>
            <a:r>
              <a:rPr lang="tr-TR" b="1" dirty="0" smtClean="0"/>
              <a:t> </a:t>
            </a:r>
            <a:r>
              <a:rPr lang="tr-TR" b="1" dirty="0" err="1" smtClean="0"/>
              <a:t>resistance</a:t>
            </a:r>
            <a:endParaRPr lang="tr-TR" b="1" dirty="0"/>
          </a:p>
        </p:txBody>
      </p:sp>
      <p:sp>
        <p:nvSpPr>
          <p:cNvPr id="3" name="İçerik Yer Tutucusu 2"/>
          <p:cNvSpPr>
            <a:spLocks noGrp="1"/>
          </p:cNvSpPr>
          <p:nvPr>
            <p:ph idx="1"/>
          </p:nvPr>
        </p:nvSpPr>
        <p:spPr>
          <a:xfrm>
            <a:off x="838200" y="1891863"/>
            <a:ext cx="10515600" cy="4285100"/>
          </a:xfrm>
        </p:spPr>
        <p:txBody>
          <a:bodyPr>
            <a:normAutofit fontScale="85000" lnSpcReduction="20000"/>
          </a:bodyPr>
          <a:lstStyle/>
          <a:p>
            <a:r>
              <a:rPr lang="tr-TR" dirty="0" err="1"/>
              <a:t>What</a:t>
            </a:r>
            <a:r>
              <a:rPr lang="tr-TR" dirty="0"/>
              <a:t> </a:t>
            </a:r>
            <a:r>
              <a:rPr lang="tr-TR" dirty="0" err="1"/>
              <a:t>causes</a:t>
            </a:r>
            <a:r>
              <a:rPr lang="tr-TR" dirty="0"/>
              <a:t> </a:t>
            </a:r>
            <a:r>
              <a:rPr lang="tr-TR" dirty="0" err="1"/>
              <a:t>antibiotic</a:t>
            </a:r>
            <a:r>
              <a:rPr lang="tr-TR" dirty="0"/>
              <a:t> </a:t>
            </a:r>
            <a:r>
              <a:rPr lang="tr-TR" dirty="0" err="1" smtClean="0"/>
              <a:t>resistance</a:t>
            </a:r>
            <a:r>
              <a:rPr lang="tr-TR" dirty="0" smtClean="0"/>
              <a:t>?</a:t>
            </a:r>
          </a:p>
          <a:p>
            <a:r>
              <a:rPr lang="tr-TR" dirty="0" smtClean="0">
                <a:hlinkClick r:id="rId2"/>
              </a:rPr>
              <a:t>https</a:t>
            </a:r>
            <a:r>
              <a:rPr lang="tr-TR" dirty="0">
                <a:hlinkClick r:id="rId2"/>
              </a:rPr>
              <a:t>://www.youtube.com/watch?v=znnp-Ivj2ek</a:t>
            </a:r>
            <a:r>
              <a:rPr lang="tr-TR" dirty="0"/>
              <a:t> </a:t>
            </a:r>
            <a:endParaRPr lang="tr-TR" dirty="0" smtClean="0"/>
          </a:p>
          <a:p>
            <a:endParaRPr lang="tr-TR" dirty="0"/>
          </a:p>
          <a:p>
            <a:r>
              <a:rPr lang="en-US" dirty="0" smtClean="0"/>
              <a:t>CDC </a:t>
            </a:r>
            <a:r>
              <a:rPr lang="en-US" dirty="0"/>
              <a:t>Vital Signs: Stop the Spread of Antibiotic Resistance (Extended)</a:t>
            </a:r>
          </a:p>
          <a:p>
            <a:r>
              <a:rPr lang="tr-TR" dirty="0" smtClean="0">
                <a:hlinkClick r:id="rId3"/>
              </a:rPr>
              <a:t>https</a:t>
            </a:r>
            <a:r>
              <a:rPr lang="tr-TR" dirty="0">
                <a:hlinkClick r:id="rId3"/>
              </a:rPr>
              <a:t>://</a:t>
            </a:r>
            <a:r>
              <a:rPr lang="tr-TR" dirty="0" smtClean="0">
                <a:hlinkClick r:id="rId3"/>
              </a:rPr>
              <a:t>www.youtube.com/watch?v=EPP9ReyvY2s</a:t>
            </a:r>
            <a:endParaRPr lang="tr-TR" dirty="0" smtClean="0"/>
          </a:p>
          <a:p>
            <a:endParaRPr lang="tr-TR" dirty="0"/>
          </a:p>
          <a:p>
            <a:r>
              <a:rPr lang="en-US" dirty="0"/>
              <a:t>Superbugs: CDC's 2013 List of the Biggest Drug-Resistant Threats</a:t>
            </a:r>
          </a:p>
          <a:p>
            <a:r>
              <a:rPr lang="tr-TR" dirty="0">
                <a:hlinkClick r:id="rId4"/>
              </a:rPr>
              <a:t>https://</a:t>
            </a:r>
            <a:r>
              <a:rPr lang="tr-TR" dirty="0" smtClean="0">
                <a:hlinkClick r:id="rId4"/>
              </a:rPr>
              <a:t>www.youtube.com/watch?v=vb_g3lGKrso</a:t>
            </a:r>
            <a:r>
              <a:rPr lang="tr-TR" dirty="0" smtClean="0"/>
              <a:t> </a:t>
            </a:r>
          </a:p>
          <a:p>
            <a:endParaRPr lang="tr-TR" dirty="0"/>
          </a:p>
          <a:p>
            <a:r>
              <a:rPr lang="en-US" dirty="0"/>
              <a:t>The Threat of Antibiotic Resistance</a:t>
            </a:r>
          </a:p>
          <a:p>
            <a:r>
              <a:rPr lang="tr-TR" dirty="0">
                <a:hlinkClick r:id="rId5"/>
              </a:rPr>
              <a:t>https://</a:t>
            </a:r>
            <a:r>
              <a:rPr lang="tr-TR" dirty="0" smtClean="0">
                <a:hlinkClick r:id="rId5"/>
              </a:rPr>
              <a:t>www.youtube.com/watch?v=RpKZvnJwicA</a:t>
            </a:r>
            <a:r>
              <a:rPr lang="tr-TR" dirty="0" smtClean="0"/>
              <a:t> </a:t>
            </a:r>
            <a:endParaRPr lang="tr-TR" dirty="0"/>
          </a:p>
        </p:txBody>
      </p:sp>
      <p:pic>
        <p:nvPicPr>
          <p:cNvPr id="1026" name="Picture 2" descr="Ä°lgili resi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79330" y="210207"/>
            <a:ext cx="3008477" cy="239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455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889565" y="563631"/>
            <a:ext cx="10412870" cy="5730737"/>
          </a:xfrm>
          <a:prstGeom prst="rect">
            <a:avLst/>
          </a:prstGeom>
        </p:spPr>
      </p:pic>
    </p:spTree>
    <p:extLst>
      <p:ext uri="{BB962C8B-B14F-4D97-AF65-F5344CB8AC3E}">
        <p14:creationId xmlns:p14="http://schemas.microsoft.com/office/powerpoint/2010/main" val="3935880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smtClean="0">
                <a:solidFill>
                  <a:srgbClr val="FF0000"/>
                </a:solidFill>
              </a:rPr>
              <a:t>FIGHTING BACK AGAINST</a:t>
            </a:r>
            <a:br>
              <a:rPr lang="en-US" b="1" dirty="0" smtClean="0">
                <a:solidFill>
                  <a:srgbClr val="FF0000"/>
                </a:solidFill>
              </a:rPr>
            </a:br>
            <a:r>
              <a:rPr lang="en-US" b="1" dirty="0" smtClean="0">
                <a:solidFill>
                  <a:srgbClr val="FF0000"/>
                </a:solidFill>
              </a:rPr>
              <a:t>ANTIBIOTIC RESISTANCE</a:t>
            </a:r>
            <a:endParaRPr lang="tr-TR" dirty="0"/>
          </a:p>
        </p:txBody>
      </p:sp>
      <p:sp>
        <p:nvSpPr>
          <p:cNvPr id="3" name="İçerik Yer Tutucusu 2"/>
          <p:cNvSpPr>
            <a:spLocks noGrp="1"/>
          </p:cNvSpPr>
          <p:nvPr>
            <p:ph idx="1"/>
          </p:nvPr>
        </p:nvSpPr>
        <p:spPr/>
        <p:txBody>
          <a:bodyPr>
            <a:normAutofit fontScale="92500"/>
          </a:bodyPr>
          <a:lstStyle/>
          <a:p>
            <a:r>
              <a:rPr lang="tr-TR" dirty="0" smtClean="0"/>
              <a:t>4</a:t>
            </a:r>
            <a:r>
              <a:rPr lang="en-US" dirty="0" smtClean="0"/>
              <a:t> </a:t>
            </a:r>
            <a:r>
              <a:rPr lang="en-US" dirty="0" smtClean="0"/>
              <a:t>Core Actions to Prevent</a:t>
            </a:r>
            <a:r>
              <a:rPr lang="tr-TR" dirty="0" smtClean="0"/>
              <a:t> </a:t>
            </a:r>
            <a:r>
              <a:rPr lang="en-US" dirty="0" smtClean="0"/>
              <a:t>Antibiotic Resistance</a:t>
            </a:r>
            <a:endParaRPr lang="tr-TR" dirty="0" smtClean="0"/>
          </a:p>
          <a:p>
            <a:pPr marL="514350" indent="-514350">
              <a:buAutoNum type="arabicPeriod"/>
            </a:pPr>
            <a:r>
              <a:rPr lang="en-US" b="1" dirty="0" smtClean="0">
                <a:solidFill>
                  <a:srgbClr val="FF0000"/>
                </a:solidFill>
              </a:rPr>
              <a:t>PREVENTING INFECTIONS, PREVENTING THE SPREAD OF RESISTANCE</a:t>
            </a:r>
            <a:endParaRPr lang="tr-TR" b="1" dirty="0" smtClean="0">
              <a:solidFill>
                <a:srgbClr val="FF0000"/>
              </a:solidFill>
            </a:endParaRPr>
          </a:p>
          <a:p>
            <a:pPr>
              <a:buFont typeface="Wingdings" panose="05000000000000000000" pitchFamily="2" charset="2"/>
              <a:buChar char="ü"/>
            </a:pPr>
            <a:r>
              <a:rPr lang="en-US" dirty="0" smtClean="0"/>
              <a:t>Avoiding infections in the first place reduces the amount of antibiotics that have to be used and reduces the likelihood that resistance will develop during therapy. </a:t>
            </a:r>
            <a:endParaRPr lang="tr-TR" dirty="0" smtClean="0"/>
          </a:p>
          <a:p>
            <a:pPr>
              <a:buFont typeface="Wingdings" panose="05000000000000000000" pitchFamily="2" charset="2"/>
              <a:buChar char="ü"/>
            </a:pPr>
            <a:r>
              <a:rPr lang="en-US" dirty="0" smtClean="0"/>
              <a:t>There are many ways that drug-resistant infections can be prevented: immunization, safe food preparation, handwashing, and using antibiotics as directed and only when necessary. </a:t>
            </a:r>
            <a:endParaRPr lang="tr-TR" dirty="0" smtClean="0"/>
          </a:p>
          <a:p>
            <a:pPr>
              <a:buFont typeface="Wingdings" panose="05000000000000000000" pitchFamily="2" charset="2"/>
              <a:buChar char="ü"/>
            </a:pPr>
            <a:r>
              <a:rPr lang="en-US" dirty="0" smtClean="0"/>
              <a:t>In addition, preventing infections also prevents the spread of resistant bacteria.</a:t>
            </a:r>
            <a:endParaRPr lang="tr-TR" dirty="0" smtClean="0"/>
          </a:p>
          <a:p>
            <a:endParaRPr lang="tr-TR" dirty="0"/>
          </a:p>
        </p:txBody>
      </p:sp>
      <p:pic>
        <p:nvPicPr>
          <p:cNvPr id="4" name="Resim 3"/>
          <p:cNvPicPr>
            <a:picLocks noChangeAspect="1"/>
          </p:cNvPicPr>
          <p:nvPr/>
        </p:nvPicPr>
        <p:blipFill>
          <a:blip r:embed="rId2"/>
          <a:stretch>
            <a:fillRect/>
          </a:stretch>
        </p:blipFill>
        <p:spPr>
          <a:xfrm>
            <a:off x="9171012" y="172908"/>
            <a:ext cx="2426418" cy="2139881"/>
          </a:xfrm>
          <a:prstGeom prst="rect">
            <a:avLst/>
          </a:prstGeom>
        </p:spPr>
      </p:pic>
    </p:spTree>
    <p:extLst>
      <p:ext uri="{BB962C8B-B14F-4D97-AF65-F5344CB8AC3E}">
        <p14:creationId xmlns:p14="http://schemas.microsoft.com/office/powerpoint/2010/main" val="2521078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838200" y="2385847"/>
            <a:ext cx="10515600" cy="3791115"/>
          </a:xfrm>
        </p:spPr>
        <p:txBody>
          <a:bodyPr/>
          <a:lstStyle/>
          <a:p>
            <a:pPr marL="0" indent="0">
              <a:buNone/>
            </a:pPr>
            <a:r>
              <a:rPr lang="tr-TR" b="1" dirty="0" smtClean="0">
                <a:solidFill>
                  <a:srgbClr val="FF0000"/>
                </a:solidFill>
              </a:rPr>
              <a:t>2. </a:t>
            </a:r>
            <a:r>
              <a:rPr lang="en-US" b="1" dirty="0" smtClean="0">
                <a:solidFill>
                  <a:srgbClr val="FF0000"/>
                </a:solidFill>
              </a:rPr>
              <a:t>TRACKING</a:t>
            </a:r>
          </a:p>
          <a:p>
            <a:r>
              <a:rPr lang="en-US" dirty="0" smtClean="0"/>
              <a:t>CDC gathers data on antibiotic-resistant infections, causes of</a:t>
            </a:r>
            <a:r>
              <a:rPr lang="tr-TR" dirty="0" smtClean="0"/>
              <a:t> </a:t>
            </a:r>
            <a:r>
              <a:rPr lang="en-US" dirty="0" smtClean="0"/>
              <a:t>infections and whether there are particular reasons (risk factors)</a:t>
            </a:r>
            <a:r>
              <a:rPr lang="tr-TR" dirty="0" smtClean="0"/>
              <a:t> </a:t>
            </a:r>
            <a:r>
              <a:rPr lang="en-US" dirty="0" smtClean="0"/>
              <a:t>that caused some people to get a resistant infection. </a:t>
            </a:r>
            <a:endParaRPr lang="tr-TR" dirty="0" smtClean="0"/>
          </a:p>
          <a:p>
            <a:r>
              <a:rPr lang="en-US" dirty="0" smtClean="0"/>
              <a:t>With that</a:t>
            </a:r>
            <a:r>
              <a:rPr lang="tr-TR" dirty="0" smtClean="0"/>
              <a:t> </a:t>
            </a:r>
            <a:r>
              <a:rPr lang="en-US" dirty="0" smtClean="0"/>
              <a:t>information, experts can develop specific strategies to prevent</a:t>
            </a:r>
            <a:r>
              <a:rPr lang="tr-TR" dirty="0" smtClean="0"/>
              <a:t> t</a:t>
            </a:r>
            <a:r>
              <a:rPr lang="en-US" dirty="0" smtClean="0"/>
              <a:t>hose infections and prevent the resistant bacteria from spreading.</a:t>
            </a:r>
          </a:p>
          <a:p>
            <a:endParaRPr lang="tr-TR" dirty="0"/>
          </a:p>
        </p:txBody>
      </p:sp>
      <p:pic>
        <p:nvPicPr>
          <p:cNvPr id="4" name="Resim 3"/>
          <p:cNvPicPr>
            <a:picLocks noChangeAspect="1"/>
          </p:cNvPicPr>
          <p:nvPr/>
        </p:nvPicPr>
        <p:blipFill>
          <a:blip r:embed="rId2"/>
          <a:stretch>
            <a:fillRect/>
          </a:stretch>
        </p:blipFill>
        <p:spPr>
          <a:xfrm>
            <a:off x="9799438" y="278425"/>
            <a:ext cx="2115495" cy="2286198"/>
          </a:xfrm>
          <a:prstGeom prst="rect">
            <a:avLst/>
          </a:prstGeom>
        </p:spPr>
      </p:pic>
    </p:spTree>
    <p:extLst>
      <p:ext uri="{BB962C8B-B14F-4D97-AF65-F5344CB8AC3E}">
        <p14:creationId xmlns:p14="http://schemas.microsoft.com/office/powerpoint/2010/main" val="383745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22283" y="386145"/>
            <a:ext cx="10515600" cy="1325563"/>
          </a:xfrm>
        </p:spPr>
        <p:txBody>
          <a:bodyPr>
            <a:normAutofit/>
          </a:bodyPr>
          <a:lstStyle/>
          <a:p>
            <a:r>
              <a:rPr lang="tr-TR" sz="2800" b="1" dirty="0" smtClean="0">
                <a:solidFill>
                  <a:srgbClr val="FF0000"/>
                </a:solidFill>
              </a:rPr>
              <a:t>3. IMPROVING ANTIBIOTIC PRESCRIBING/STEWARDSHIP</a:t>
            </a:r>
            <a:endParaRPr lang="tr-TR" sz="2800" b="1" dirty="0">
              <a:solidFill>
                <a:srgbClr val="FF0000"/>
              </a:solidFill>
            </a:endParaRPr>
          </a:p>
        </p:txBody>
      </p:sp>
      <p:sp>
        <p:nvSpPr>
          <p:cNvPr id="3" name="İçerik Yer Tutucusu 2"/>
          <p:cNvSpPr>
            <a:spLocks noGrp="1"/>
          </p:cNvSpPr>
          <p:nvPr>
            <p:ph idx="1"/>
          </p:nvPr>
        </p:nvSpPr>
        <p:spPr>
          <a:xfrm>
            <a:off x="838200" y="1605282"/>
            <a:ext cx="8316310" cy="4806027"/>
          </a:xfrm>
        </p:spPr>
        <p:txBody>
          <a:bodyPr>
            <a:normAutofit fontScale="92500" lnSpcReduction="20000"/>
          </a:bodyPr>
          <a:lstStyle/>
          <a:p>
            <a:r>
              <a:rPr lang="en-US" dirty="0" smtClean="0"/>
              <a:t>Perhaps the single most important action needed to greatly slow down the development and spread of antibiotic-resistant infections is to change the way antibiotics are used. </a:t>
            </a:r>
          </a:p>
          <a:p>
            <a:r>
              <a:rPr lang="en-US" dirty="0" smtClean="0"/>
              <a:t>Up to half of antibiotic use in humans and much of antibiotic use in animals is unnecessary and inappropriate and makes everyone less safe. </a:t>
            </a:r>
            <a:endParaRPr lang="tr-TR" dirty="0" smtClean="0"/>
          </a:p>
          <a:p>
            <a:r>
              <a:rPr lang="en-US" dirty="0" smtClean="0"/>
              <a:t>Stopping even some of the inappropriate and unnecessary use of antibiotics in people and animals would help greatly in slowing down the spread of resistant bacteria. </a:t>
            </a:r>
          </a:p>
          <a:p>
            <a:r>
              <a:rPr lang="en-US" dirty="0" smtClean="0"/>
              <a:t>This commitment to always use antibiotics appropriately and safely—only when they are needed to treat disease, and to choose the right antibiotics and to administer them in the right way in every case—is known as antibiotic stewardship.</a:t>
            </a:r>
          </a:p>
          <a:p>
            <a:endParaRPr lang="tr-TR" dirty="0"/>
          </a:p>
        </p:txBody>
      </p:sp>
      <p:pic>
        <p:nvPicPr>
          <p:cNvPr id="4" name="Resim 3"/>
          <p:cNvPicPr>
            <a:picLocks noChangeAspect="1"/>
          </p:cNvPicPr>
          <p:nvPr/>
        </p:nvPicPr>
        <p:blipFill>
          <a:blip r:embed="rId2"/>
          <a:stretch>
            <a:fillRect/>
          </a:stretch>
        </p:blipFill>
        <p:spPr>
          <a:xfrm>
            <a:off x="9429258" y="1605283"/>
            <a:ext cx="2225233" cy="3962743"/>
          </a:xfrm>
          <a:prstGeom prst="rect">
            <a:avLst/>
          </a:prstGeom>
        </p:spPr>
      </p:pic>
    </p:spTree>
    <p:extLst>
      <p:ext uri="{BB962C8B-B14F-4D97-AF65-F5344CB8AC3E}">
        <p14:creationId xmlns:p14="http://schemas.microsoft.com/office/powerpoint/2010/main" val="339160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smtClean="0">
                <a:solidFill>
                  <a:srgbClr val="FF0000"/>
                </a:solidFill>
              </a:rPr>
              <a:t>4. </a:t>
            </a:r>
            <a:r>
              <a:rPr lang="en-US" sz="2800" b="1" dirty="0" smtClean="0">
                <a:solidFill>
                  <a:srgbClr val="FF0000"/>
                </a:solidFill>
              </a:rPr>
              <a:t>DEVELOPING NEW DRUGS AND DIAGNOSTIC TESTS</a:t>
            </a:r>
            <a:endParaRPr lang="tr-TR" sz="2800" dirty="0"/>
          </a:p>
        </p:txBody>
      </p:sp>
      <p:sp>
        <p:nvSpPr>
          <p:cNvPr id="3" name="İçerik Yer Tutucusu 2"/>
          <p:cNvSpPr>
            <a:spLocks noGrp="1"/>
          </p:cNvSpPr>
          <p:nvPr>
            <p:ph idx="1"/>
          </p:nvPr>
        </p:nvSpPr>
        <p:spPr>
          <a:xfrm>
            <a:off x="838200" y="2186151"/>
            <a:ext cx="8247691" cy="3255087"/>
          </a:xfrm>
        </p:spPr>
        <p:txBody>
          <a:bodyPr/>
          <a:lstStyle/>
          <a:p>
            <a:r>
              <a:rPr lang="en-US" dirty="0" smtClean="0"/>
              <a:t>Because antibiotic resistance occurs as part of a natural process in</a:t>
            </a:r>
            <a:r>
              <a:rPr lang="tr-TR" dirty="0" smtClean="0"/>
              <a:t> </a:t>
            </a:r>
            <a:r>
              <a:rPr lang="en-US" dirty="0" smtClean="0"/>
              <a:t>which bacteria evolve, it can be slowed but not stopped. </a:t>
            </a:r>
            <a:endParaRPr lang="tr-TR" dirty="0" smtClean="0"/>
          </a:p>
          <a:p>
            <a:r>
              <a:rPr lang="en-US" dirty="0" smtClean="0"/>
              <a:t>Therefore,</a:t>
            </a:r>
            <a:r>
              <a:rPr lang="tr-TR" dirty="0" smtClean="0"/>
              <a:t> </a:t>
            </a:r>
            <a:r>
              <a:rPr lang="en-US" dirty="0" smtClean="0"/>
              <a:t>we will always need new antibiotics to keep up with resistant</a:t>
            </a:r>
            <a:r>
              <a:rPr lang="tr-TR" dirty="0" smtClean="0"/>
              <a:t> </a:t>
            </a:r>
            <a:r>
              <a:rPr lang="en-US" dirty="0" smtClean="0"/>
              <a:t>bacteria as well as new diagnostic tests to track the development</a:t>
            </a:r>
            <a:r>
              <a:rPr lang="tr-TR" dirty="0" smtClean="0"/>
              <a:t> </a:t>
            </a:r>
            <a:r>
              <a:rPr lang="en-US" dirty="0" smtClean="0"/>
              <a:t>of resistance.</a:t>
            </a:r>
            <a:endParaRPr lang="tr-TR" dirty="0" smtClean="0"/>
          </a:p>
          <a:p>
            <a:endParaRPr lang="tr-TR" dirty="0"/>
          </a:p>
        </p:txBody>
      </p:sp>
      <p:pic>
        <p:nvPicPr>
          <p:cNvPr id="4" name="Resim 3"/>
          <p:cNvPicPr>
            <a:picLocks noChangeAspect="1"/>
          </p:cNvPicPr>
          <p:nvPr/>
        </p:nvPicPr>
        <p:blipFill>
          <a:blip r:embed="rId2"/>
          <a:stretch>
            <a:fillRect/>
          </a:stretch>
        </p:blipFill>
        <p:spPr>
          <a:xfrm>
            <a:off x="9190995" y="2434314"/>
            <a:ext cx="2267909" cy="2115495"/>
          </a:xfrm>
          <a:prstGeom prst="rect">
            <a:avLst/>
          </a:prstGeom>
        </p:spPr>
      </p:pic>
    </p:spTree>
    <p:extLst>
      <p:ext uri="{BB962C8B-B14F-4D97-AF65-F5344CB8AC3E}">
        <p14:creationId xmlns:p14="http://schemas.microsoft.com/office/powerpoint/2010/main" val="849938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843590"/>
            <a:ext cx="10515600" cy="1325563"/>
          </a:xfrm>
        </p:spPr>
        <p:txBody>
          <a:bodyPr/>
          <a:lstStyle/>
          <a:p>
            <a:r>
              <a:rPr lang="en-US" b="1" dirty="0" smtClean="0">
                <a:solidFill>
                  <a:srgbClr val="FF0000"/>
                </a:solidFill>
              </a:rPr>
              <a:t>What is 'One Health'?</a:t>
            </a:r>
            <a:endParaRPr lang="tr-TR" dirty="0"/>
          </a:p>
        </p:txBody>
      </p:sp>
      <p:sp>
        <p:nvSpPr>
          <p:cNvPr id="3" name="İçerik Yer Tutucusu 2"/>
          <p:cNvSpPr>
            <a:spLocks noGrp="1"/>
          </p:cNvSpPr>
          <p:nvPr>
            <p:ph idx="1"/>
          </p:nvPr>
        </p:nvSpPr>
        <p:spPr>
          <a:xfrm>
            <a:off x="838200" y="2695926"/>
            <a:ext cx="10515600" cy="3481037"/>
          </a:xfrm>
        </p:spPr>
        <p:txBody>
          <a:bodyPr>
            <a:normAutofit/>
          </a:bodyPr>
          <a:lstStyle/>
          <a:p>
            <a:r>
              <a:rPr lang="en-US" sz="3600" dirty="0"/>
              <a:t>'One Health' is an approach to designing and implementing </a:t>
            </a:r>
            <a:r>
              <a:rPr lang="en-US" sz="3600" dirty="0" err="1"/>
              <a:t>programmes</a:t>
            </a:r>
            <a:r>
              <a:rPr lang="en-US" sz="3600" dirty="0"/>
              <a:t>, policies, legislation and research in which multiple sectors communicate and work together to achieve better public health outcomes.</a:t>
            </a:r>
          </a:p>
          <a:p>
            <a:endParaRPr lang="tr-TR" sz="3600" dirty="0"/>
          </a:p>
        </p:txBody>
      </p:sp>
      <p:pic>
        <p:nvPicPr>
          <p:cNvPr id="4" name="Resim 3"/>
          <p:cNvPicPr>
            <a:picLocks noChangeAspect="1"/>
          </p:cNvPicPr>
          <p:nvPr/>
        </p:nvPicPr>
        <p:blipFill>
          <a:blip r:embed="rId2"/>
          <a:stretch>
            <a:fillRect/>
          </a:stretch>
        </p:blipFill>
        <p:spPr>
          <a:xfrm>
            <a:off x="7987862" y="316817"/>
            <a:ext cx="3048000" cy="2266950"/>
          </a:xfrm>
          <a:prstGeom prst="rect">
            <a:avLst/>
          </a:prstGeom>
        </p:spPr>
      </p:pic>
    </p:spTree>
    <p:extLst>
      <p:ext uri="{BB962C8B-B14F-4D97-AF65-F5344CB8AC3E}">
        <p14:creationId xmlns:p14="http://schemas.microsoft.com/office/powerpoint/2010/main" val="757000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7244255" cy="2115316"/>
          </a:xfrm>
        </p:spPr>
        <p:txBody>
          <a:bodyPr>
            <a:normAutofit/>
          </a:bodyPr>
          <a:lstStyle/>
          <a:p>
            <a:r>
              <a:rPr lang="en-US" b="1" dirty="0" smtClean="0">
                <a:solidFill>
                  <a:srgbClr val="FF0000"/>
                </a:solidFill>
              </a:rPr>
              <a:t>Preventing Infections: </a:t>
            </a:r>
            <a:r>
              <a:rPr lang="tr-TR" b="1" dirty="0" smtClean="0">
                <a:solidFill>
                  <a:srgbClr val="FF0000"/>
                </a:solidFill>
              </a:rPr>
              <a:t/>
            </a:r>
            <a:br>
              <a:rPr lang="tr-TR" b="1" dirty="0" smtClean="0">
                <a:solidFill>
                  <a:srgbClr val="FF0000"/>
                </a:solidFill>
              </a:rPr>
            </a:br>
            <a:r>
              <a:rPr lang="en-US" b="1" dirty="0" smtClean="0">
                <a:solidFill>
                  <a:srgbClr val="FF0000"/>
                </a:solidFill>
              </a:rPr>
              <a:t>CDC’s Work to Prevent </a:t>
            </a:r>
            <a:r>
              <a:rPr lang="tr-TR" b="1" dirty="0" smtClean="0">
                <a:solidFill>
                  <a:srgbClr val="FF0000"/>
                </a:solidFill>
              </a:rPr>
              <a:t/>
            </a:r>
            <a:br>
              <a:rPr lang="tr-TR" b="1" dirty="0" smtClean="0">
                <a:solidFill>
                  <a:srgbClr val="FF0000"/>
                </a:solidFill>
              </a:rPr>
            </a:br>
            <a:r>
              <a:rPr lang="en-US" b="1" dirty="0" smtClean="0">
                <a:solidFill>
                  <a:srgbClr val="FF0000"/>
                </a:solidFill>
              </a:rPr>
              <a:t>Antibiotic Resistance in Food</a:t>
            </a:r>
            <a:endParaRPr lang="tr-TR" b="1" dirty="0">
              <a:solidFill>
                <a:srgbClr val="FF0000"/>
              </a:solidFill>
            </a:endParaRPr>
          </a:p>
        </p:txBody>
      </p:sp>
      <p:sp>
        <p:nvSpPr>
          <p:cNvPr id="3" name="İçerik Yer Tutucusu 2"/>
          <p:cNvSpPr>
            <a:spLocks noGrp="1"/>
          </p:cNvSpPr>
          <p:nvPr>
            <p:ph idx="1"/>
          </p:nvPr>
        </p:nvSpPr>
        <p:spPr>
          <a:xfrm>
            <a:off x="838200" y="2827283"/>
            <a:ext cx="7244255" cy="3349680"/>
          </a:xfrm>
        </p:spPr>
        <p:txBody>
          <a:bodyPr>
            <a:normAutofit fontScale="92500" lnSpcReduction="10000"/>
          </a:bodyPr>
          <a:lstStyle/>
          <a:p>
            <a:r>
              <a:rPr lang="en-US" dirty="0" smtClean="0"/>
              <a:t>Each year, millions of people in the United States become sick from foodborne and other enteric (gastrointestinal) infections. </a:t>
            </a:r>
            <a:endParaRPr lang="tr-TR" dirty="0" smtClean="0"/>
          </a:p>
          <a:p>
            <a:r>
              <a:rPr lang="en-US" dirty="0" smtClean="0"/>
              <a:t>While many of these infections are mild and do not require treatment, antibiotics can be lifesaving in severe infections. </a:t>
            </a:r>
            <a:endParaRPr lang="tr-TR" dirty="0" smtClean="0"/>
          </a:p>
          <a:p>
            <a:r>
              <a:rPr lang="en-US" dirty="0" smtClean="0"/>
              <a:t>Antibiotic resistance compromises our ability to treat these infections and is a serious threat to public health. </a:t>
            </a:r>
            <a:endParaRPr lang="tr-TR" dirty="0" smtClean="0"/>
          </a:p>
          <a:p>
            <a:endParaRPr lang="tr-TR" dirty="0"/>
          </a:p>
        </p:txBody>
      </p:sp>
      <p:pic>
        <p:nvPicPr>
          <p:cNvPr id="5" name="Resim 4"/>
          <p:cNvPicPr>
            <a:picLocks noChangeAspect="1"/>
          </p:cNvPicPr>
          <p:nvPr/>
        </p:nvPicPr>
        <p:blipFill>
          <a:blip r:embed="rId2"/>
          <a:stretch>
            <a:fillRect/>
          </a:stretch>
        </p:blipFill>
        <p:spPr>
          <a:xfrm>
            <a:off x="8544910" y="840828"/>
            <a:ext cx="2973772" cy="3552497"/>
          </a:xfrm>
          <a:prstGeom prst="rect">
            <a:avLst/>
          </a:prstGeom>
        </p:spPr>
      </p:pic>
    </p:spTree>
    <p:extLst>
      <p:ext uri="{BB962C8B-B14F-4D97-AF65-F5344CB8AC3E}">
        <p14:creationId xmlns:p14="http://schemas.microsoft.com/office/powerpoint/2010/main" val="912284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890642"/>
            <a:ext cx="10515600" cy="1325563"/>
          </a:xfrm>
        </p:spPr>
        <p:txBody>
          <a:bodyPr>
            <a:normAutofit fontScale="90000"/>
          </a:bodyPr>
          <a:lstStyle/>
          <a:p>
            <a:r>
              <a:rPr lang="en-US" b="1" dirty="0" smtClean="0">
                <a:solidFill>
                  <a:srgbClr val="FF0000"/>
                </a:solidFill>
              </a:rPr>
              <a:t>Preventing Infections: </a:t>
            </a:r>
            <a:r>
              <a:rPr lang="tr-TR" b="1" dirty="0" smtClean="0">
                <a:solidFill>
                  <a:srgbClr val="FF0000"/>
                </a:solidFill>
              </a:rPr>
              <a:t/>
            </a:r>
            <a:br>
              <a:rPr lang="tr-TR" b="1" dirty="0" smtClean="0">
                <a:solidFill>
                  <a:srgbClr val="FF0000"/>
                </a:solidFill>
              </a:rPr>
            </a:br>
            <a:r>
              <a:rPr lang="en-US" b="1" dirty="0" smtClean="0">
                <a:solidFill>
                  <a:srgbClr val="FF0000"/>
                </a:solidFill>
              </a:rPr>
              <a:t>CDC’s Work to Prevent </a:t>
            </a:r>
            <a:r>
              <a:rPr lang="tr-TR" b="1" dirty="0" smtClean="0">
                <a:solidFill>
                  <a:srgbClr val="FF0000"/>
                </a:solidFill>
              </a:rPr>
              <a:t/>
            </a:r>
            <a:br>
              <a:rPr lang="tr-TR" b="1" dirty="0" smtClean="0">
                <a:solidFill>
                  <a:srgbClr val="FF0000"/>
                </a:solidFill>
              </a:rPr>
            </a:br>
            <a:r>
              <a:rPr lang="en-US" b="1" dirty="0" smtClean="0">
                <a:solidFill>
                  <a:srgbClr val="FF0000"/>
                </a:solidFill>
              </a:rPr>
              <a:t>Antibiotic Resistance in Food</a:t>
            </a:r>
            <a:r>
              <a:rPr lang="tr-TR" b="1" dirty="0" smtClean="0">
                <a:solidFill>
                  <a:srgbClr val="FF0000"/>
                </a:solidFill>
              </a:rPr>
              <a:t/>
            </a:r>
            <a:br>
              <a:rPr lang="tr-TR" b="1" dirty="0" smtClean="0">
                <a:solidFill>
                  <a:srgbClr val="FF0000"/>
                </a:solidFill>
              </a:rPr>
            </a:br>
            <a:endParaRPr lang="tr-TR" dirty="0"/>
          </a:p>
        </p:txBody>
      </p:sp>
      <p:sp>
        <p:nvSpPr>
          <p:cNvPr id="3" name="İçerik Yer Tutucusu 2"/>
          <p:cNvSpPr>
            <a:spLocks noGrp="1"/>
          </p:cNvSpPr>
          <p:nvPr>
            <p:ph idx="1"/>
          </p:nvPr>
        </p:nvSpPr>
        <p:spPr>
          <a:xfrm>
            <a:off x="838200" y="2406869"/>
            <a:ext cx="10515600" cy="3770094"/>
          </a:xfrm>
        </p:spPr>
        <p:txBody>
          <a:bodyPr>
            <a:normAutofit fontScale="92500" lnSpcReduction="10000"/>
          </a:bodyPr>
          <a:lstStyle/>
          <a:p>
            <a:r>
              <a:rPr lang="en-US" dirty="0" smtClean="0"/>
              <a:t>Preventing resistant enteric infections requires a multifaceted approach and partnerships because bacteria that cause some infections, such as salmonellosis and </a:t>
            </a:r>
            <a:r>
              <a:rPr lang="en-US" dirty="0" err="1" smtClean="0"/>
              <a:t>campylobacteriosis</a:t>
            </a:r>
            <a:r>
              <a:rPr lang="en-US" dirty="0" smtClean="0"/>
              <a:t>, have animal reservoirs, while other bacteria, such as those that cause shigellosis and typhoid fever, have human reservoirs. </a:t>
            </a:r>
            <a:endParaRPr lang="tr-TR" dirty="0" smtClean="0"/>
          </a:p>
          <a:p>
            <a:r>
              <a:rPr lang="en-US" dirty="0" smtClean="0"/>
              <a:t>To prevent antibiotic-resistant foodborne infections, CDC works closely with state and local health departments; with the U.S. Food and Drug Administration (FDA), which regulates antibiotics, many foods, animal feed, and other products; and with the U.S. Department of Agriculture (USDA), which regulates meat, poultry, and egg products.</a:t>
            </a:r>
            <a:endParaRPr lang="tr-TR" dirty="0" smtClean="0"/>
          </a:p>
          <a:p>
            <a:endParaRPr lang="tr-TR" dirty="0"/>
          </a:p>
        </p:txBody>
      </p:sp>
      <p:pic>
        <p:nvPicPr>
          <p:cNvPr id="4" name="Resim 3"/>
          <p:cNvPicPr>
            <a:picLocks noChangeAspect="1"/>
          </p:cNvPicPr>
          <p:nvPr/>
        </p:nvPicPr>
        <p:blipFill>
          <a:blip r:embed="rId2"/>
          <a:stretch>
            <a:fillRect/>
          </a:stretch>
        </p:blipFill>
        <p:spPr>
          <a:xfrm>
            <a:off x="8408275" y="120034"/>
            <a:ext cx="2661745" cy="2191503"/>
          </a:xfrm>
          <a:prstGeom prst="rect">
            <a:avLst/>
          </a:prstGeom>
        </p:spPr>
      </p:pic>
    </p:spTree>
    <p:extLst>
      <p:ext uri="{BB962C8B-B14F-4D97-AF65-F5344CB8AC3E}">
        <p14:creationId xmlns:p14="http://schemas.microsoft.com/office/powerpoint/2010/main" val="382939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FF0000"/>
                </a:solidFill>
              </a:rPr>
              <a:t>1.Tracking </a:t>
            </a:r>
            <a:r>
              <a:rPr lang="tr-TR" dirty="0" err="1" smtClean="0">
                <a:solidFill>
                  <a:srgbClr val="FF0000"/>
                </a:solidFill>
              </a:rPr>
              <a:t>Antibiotic</a:t>
            </a:r>
            <a:r>
              <a:rPr lang="tr-TR" dirty="0" smtClean="0">
                <a:solidFill>
                  <a:srgbClr val="FF0000"/>
                </a:solidFill>
              </a:rPr>
              <a:t> </a:t>
            </a:r>
            <a:r>
              <a:rPr lang="tr-TR" dirty="0" err="1" smtClean="0">
                <a:solidFill>
                  <a:srgbClr val="FF0000"/>
                </a:solidFill>
              </a:rPr>
              <a:t>Resistance</a:t>
            </a:r>
            <a:endParaRPr lang="tr-TR" dirty="0"/>
          </a:p>
        </p:txBody>
      </p:sp>
      <p:sp>
        <p:nvSpPr>
          <p:cNvPr id="3" name="İçerik Yer Tutucusu 2"/>
          <p:cNvSpPr>
            <a:spLocks noGrp="1"/>
          </p:cNvSpPr>
          <p:nvPr>
            <p:ph idx="1"/>
          </p:nvPr>
        </p:nvSpPr>
        <p:spPr>
          <a:xfrm>
            <a:off x="838200" y="2235701"/>
            <a:ext cx="10515600" cy="4351338"/>
          </a:xfrm>
        </p:spPr>
        <p:txBody>
          <a:bodyPr/>
          <a:lstStyle/>
          <a:p>
            <a:r>
              <a:rPr lang="en-US" dirty="0" smtClean="0"/>
              <a:t>In 1996, the </a:t>
            </a:r>
            <a:r>
              <a:rPr lang="en-US" b="1" dirty="0" smtClean="0"/>
              <a:t>National Antimicrobial Resistance Monitoring System </a:t>
            </a:r>
            <a:r>
              <a:rPr lang="en-US" dirty="0" smtClean="0"/>
              <a:t>(NARMS) was established</a:t>
            </a:r>
            <a:r>
              <a:rPr lang="tr-TR" dirty="0" smtClean="0"/>
              <a:t> </a:t>
            </a:r>
            <a:r>
              <a:rPr lang="en-US" dirty="0" smtClean="0"/>
              <a:t>as a collaboration among CDC, FDA, USDA, and state and local public health departments.</a:t>
            </a:r>
          </a:p>
          <a:p>
            <a:r>
              <a:rPr lang="en-US" dirty="0" smtClean="0"/>
              <a:t>This national public health surveillance system tracks antibiotic resistance among</a:t>
            </a:r>
            <a:r>
              <a:rPr lang="tr-TR" dirty="0" smtClean="0"/>
              <a:t> </a:t>
            </a:r>
            <a:r>
              <a:rPr lang="en-US" dirty="0" smtClean="0"/>
              <a:t>Salmonella, Campylobacter, and other bacteria transmitted commonly through food.</a:t>
            </a:r>
          </a:p>
          <a:p>
            <a:r>
              <a:rPr lang="en-US" dirty="0" smtClean="0"/>
              <a:t>NARMS tests bacteria from humans (CDC), retail meats (FDA), and food-producing animals</a:t>
            </a:r>
            <a:r>
              <a:rPr lang="tr-TR" dirty="0" smtClean="0"/>
              <a:t> </a:t>
            </a:r>
            <a:r>
              <a:rPr lang="en-US" dirty="0" smtClean="0"/>
              <a:t>(USDA) in the United States. </a:t>
            </a:r>
            <a:endParaRPr lang="tr-TR" dirty="0"/>
          </a:p>
        </p:txBody>
      </p:sp>
      <p:pic>
        <p:nvPicPr>
          <p:cNvPr id="4" name="Resim 3"/>
          <p:cNvPicPr>
            <a:picLocks noChangeAspect="1"/>
          </p:cNvPicPr>
          <p:nvPr/>
        </p:nvPicPr>
        <p:blipFill rotWithShape="1">
          <a:blip r:embed="rId2"/>
          <a:srcRect b="8761"/>
          <a:stretch/>
        </p:blipFill>
        <p:spPr>
          <a:xfrm>
            <a:off x="9082555" y="228600"/>
            <a:ext cx="1813793" cy="1825625"/>
          </a:xfrm>
          <a:prstGeom prst="rect">
            <a:avLst/>
          </a:prstGeom>
        </p:spPr>
      </p:pic>
    </p:spTree>
    <p:extLst>
      <p:ext uri="{BB962C8B-B14F-4D97-AF65-F5344CB8AC3E}">
        <p14:creationId xmlns:p14="http://schemas.microsoft.com/office/powerpoint/2010/main" val="3703895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FF0000"/>
                </a:solidFill>
              </a:rPr>
              <a:t>1.Tracking </a:t>
            </a:r>
            <a:r>
              <a:rPr lang="tr-TR" dirty="0" err="1" smtClean="0">
                <a:solidFill>
                  <a:srgbClr val="FF0000"/>
                </a:solidFill>
              </a:rPr>
              <a:t>Antibiotic</a:t>
            </a:r>
            <a:r>
              <a:rPr lang="tr-TR" dirty="0" smtClean="0">
                <a:solidFill>
                  <a:srgbClr val="FF0000"/>
                </a:solidFill>
              </a:rPr>
              <a:t> </a:t>
            </a:r>
            <a:r>
              <a:rPr lang="tr-TR" dirty="0" err="1" smtClean="0">
                <a:solidFill>
                  <a:srgbClr val="FF0000"/>
                </a:solidFill>
              </a:rPr>
              <a:t>Resistance</a:t>
            </a:r>
            <a:endParaRPr lang="tr-TR" dirty="0"/>
          </a:p>
        </p:txBody>
      </p:sp>
      <p:sp>
        <p:nvSpPr>
          <p:cNvPr id="3" name="İçerik Yer Tutucusu 2"/>
          <p:cNvSpPr>
            <a:spLocks noGrp="1"/>
          </p:cNvSpPr>
          <p:nvPr>
            <p:ph idx="1"/>
          </p:nvPr>
        </p:nvSpPr>
        <p:spPr>
          <a:xfrm>
            <a:off x="838200" y="1690688"/>
            <a:ext cx="10515600" cy="4486275"/>
          </a:xfrm>
        </p:spPr>
        <p:txBody>
          <a:bodyPr>
            <a:normAutofit/>
          </a:bodyPr>
          <a:lstStyle/>
          <a:p>
            <a:pPr marL="0" indent="0">
              <a:buNone/>
            </a:pPr>
            <a:r>
              <a:rPr lang="en-US" b="1" dirty="0" smtClean="0"/>
              <a:t>The primary objectives of the NARMS program are to:</a:t>
            </a:r>
            <a:endParaRPr lang="tr-TR" b="1" dirty="0" smtClean="0"/>
          </a:p>
          <a:p>
            <a:pPr>
              <a:buFont typeface="Wingdings" panose="05000000000000000000" pitchFamily="2" charset="2"/>
              <a:buChar char="ü"/>
            </a:pPr>
            <a:r>
              <a:rPr lang="en-US" dirty="0" smtClean="0"/>
              <a:t>Monitor trends in antibiotic resistance among enteric bacteria from humans, retail</a:t>
            </a:r>
            <a:r>
              <a:rPr lang="tr-TR" dirty="0" smtClean="0"/>
              <a:t> </a:t>
            </a:r>
            <a:r>
              <a:rPr lang="en-US" dirty="0" smtClean="0"/>
              <a:t>meats, and food-producing animals.</a:t>
            </a:r>
          </a:p>
          <a:p>
            <a:pPr>
              <a:buFont typeface="Wingdings" panose="05000000000000000000" pitchFamily="2" charset="2"/>
              <a:buChar char="ü"/>
            </a:pPr>
            <a:r>
              <a:rPr lang="en-US" dirty="0" smtClean="0"/>
              <a:t>Disseminate information on antibiotic resistance to promote interventions that</a:t>
            </a:r>
            <a:r>
              <a:rPr lang="tr-TR" dirty="0" smtClean="0"/>
              <a:t> </a:t>
            </a:r>
            <a:r>
              <a:rPr lang="en-US" dirty="0" smtClean="0"/>
              <a:t>reduce antibiotic resistance among foodborne bacteria.</a:t>
            </a:r>
          </a:p>
          <a:p>
            <a:pPr>
              <a:buFont typeface="Wingdings" panose="05000000000000000000" pitchFamily="2" charset="2"/>
              <a:buChar char="ü"/>
            </a:pPr>
            <a:r>
              <a:rPr lang="en-US" dirty="0" smtClean="0"/>
              <a:t>Conduct research to better understand the emergence, persistence, and spread of</a:t>
            </a:r>
            <a:r>
              <a:rPr lang="tr-TR" dirty="0" smtClean="0"/>
              <a:t> </a:t>
            </a:r>
            <a:r>
              <a:rPr lang="en-US" dirty="0" smtClean="0"/>
              <a:t>antibiotic resistance.</a:t>
            </a:r>
          </a:p>
          <a:p>
            <a:pPr>
              <a:buFont typeface="Wingdings" panose="05000000000000000000" pitchFamily="2" charset="2"/>
              <a:buChar char="ü"/>
            </a:pPr>
            <a:r>
              <a:rPr lang="en-US" dirty="0" smtClean="0"/>
              <a:t>Provide data that assist the FDA in making decisions about approving safe and</a:t>
            </a:r>
            <a:r>
              <a:rPr lang="tr-TR" dirty="0" smtClean="0"/>
              <a:t> </a:t>
            </a:r>
            <a:r>
              <a:rPr lang="en-US" dirty="0" smtClean="0"/>
              <a:t>effective antibiotic drugs for animals.</a:t>
            </a:r>
            <a:endParaRPr lang="tr-TR" dirty="0" smtClean="0"/>
          </a:p>
          <a:p>
            <a:endParaRPr lang="tr-TR" dirty="0"/>
          </a:p>
        </p:txBody>
      </p:sp>
      <p:pic>
        <p:nvPicPr>
          <p:cNvPr id="4" name="Resim 3"/>
          <p:cNvPicPr>
            <a:picLocks noChangeAspect="1"/>
          </p:cNvPicPr>
          <p:nvPr/>
        </p:nvPicPr>
        <p:blipFill rotWithShape="1">
          <a:blip r:embed="rId2"/>
          <a:srcRect b="8761"/>
          <a:stretch/>
        </p:blipFill>
        <p:spPr>
          <a:xfrm>
            <a:off x="9263028" y="228600"/>
            <a:ext cx="1813793" cy="1825625"/>
          </a:xfrm>
          <a:prstGeom prst="rect">
            <a:avLst/>
          </a:prstGeom>
        </p:spPr>
      </p:pic>
    </p:spTree>
    <p:extLst>
      <p:ext uri="{BB962C8B-B14F-4D97-AF65-F5344CB8AC3E}">
        <p14:creationId xmlns:p14="http://schemas.microsoft.com/office/powerpoint/2010/main" val="491636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FF0000"/>
                </a:solidFill>
              </a:rPr>
              <a:t>1.Tracking </a:t>
            </a:r>
            <a:r>
              <a:rPr lang="tr-TR" dirty="0" err="1" smtClean="0">
                <a:solidFill>
                  <a:srgbClr val="FF0000"/>
                </a:solidFill>
              </a:rPr>
              <a:t>Antibiotic</a:t>
            </a:r>
            <a:r>
              <a:rPr lang="tr-TR" dirty="0" smtClean="0">
                <a:solidFill>
                  <a:srgbClr val="FF0000"/>
                </a:solidFill>
              </a:rPr>
              <a:t> </a:t>
            </a:r>
            <a:r>
              <a:rPr lang="tr-TR" dirty="0" err="1" smtClean="0">
                <a:solidFill>
                  <a:srgbClr val="FF0000"/>
                </a:solidFill>
              </a:rPr>
              <a:t>Resistance</a:t>
            </a:r>
            <a:endParaRPr lang="tr-TR" dirty="0"/>
          </a:p>
        </p:txBody>
      </p:sp>
      <p:sp>
        <p:nvSpPr>
          <p:cNvPr id="3" name="İçerik Yer Tutucusu 2"/>
          <p:cNvSpPr>
            <a:spLocks noGrp="1"/>
          </p:cNvSpPr>
          <p:nvPr>
            <p:ph idx="1"/>
          </p:nvPr>
        </p:nvSpPr>
        <p:spPr/>
        <p:txBody>
          <a:bodyPr/>
          <a:lstStyle/>
          <a:p>
            <a:r>
              <a:rPr lang="en-US" dirty="0" smtClean="0"/>
              <a:t>The CDC reference laboratory conducts antibiotic susceptibility testing on isolates from</a:t>
            </a:r>
            <a:r>
              <a:rPr lang="tr-TR" dirty="0" smtClean="0"/>
              <a:t> </a:t>
            </a:r>
            <a:r>
              <a:rPr lang="en-US" dirty="0" smtClean="0"/>
              <a:t>sporadic cases and outbreaks of illness. </a:t>
            </a:r>
            <a:endParaRPr lang="tr-TR" dirty="0" smtClean="0"/>
          </a:p>
          <a:p>
            <a:r>
              <a:rPr lang="en-US" dirty="0" smtClean="0"/>
              <a:t>The lab also confirms and studies bacteria that</a:t>
            </a:r>
            <a:r>
              <a:rPr lang="tr-TR" dirty="0" smtClean="0"/>
              <a:t> </a:t>
            </a:r>
            <a:r>
              <a:rPr lang="en-US" dirty="0" smtClean="0"/>
              <a:t>have new antibiotic resistance patterns. </a:t>
            </a:r>
            <a:endParaRPr lang="tr-TR" dirty="0" smtClean="0"/>
          </a:p>
          <a:p>
            <a:r>
              <a:rPr lang="en-US" dirty="0" smtClean="0"/>
              <a:t>NARMS provides information about patterns of</a:t>
            </a:r>
            <a:r>
              <a:rPr lang="tr-TR" dirty="0" smtClean="0"/>
              <a:t> </a:t>
            </a:r>
            <a:r>
              <a:rPr lang="en-US" dirty="0" smtClean="0"/>
              <a:t>emerging resistance among enteric pathogens to stakeholders, including federal regulatory</a:t>
            </a:r>
            <a:r>
              <a:rPr lang="tr-TR" dirty="0" smtClean="0"/>
              <a:t> </a:t>
            </a:r>
            <a:r>
              <a:rPr lang="en-US" dirty="0" smtClean="0"/>
              <a:t>agencies, policymakers, consumer advocacy groups, industry, and the public, to guide</a:t>
            </a:r>
            <a:r>
              <a:rPr lang="tr-TR" dirty="0" smtClean="0"/>
              <a:t> </a:t>
            </a:r>
            <a:r>
              <a:rPr lang="en-US" dirty="0" smtClean="0"/>
              <a:t>public health prevention and policy efforts that protect people from resistant infections. </a:t>
            </a:r>
            <a:endParaRPr lang="tr-TR" dirty="0" smtClean="0"/>
          </a:p>
          <a:p>
            <a:r>
              <a:rPr lang="en-US" dirty="0" smtClean="0"/>
              <a:t>For</a:t>
            </a:r>
            <a:r>
              <a:rPr lang="tr-TR" dirty="0" smtClean="0"/>
              <a:t> </a:t>
            </a:r>
            <a:r>
              <a:rPr lang="en-US" dirty="0" smtClean="0"/>
              <a:t>more information about NARMS: www.cdc.gov/narms.</a:t>
            </a:r>
            <a:endParaRPr lang="tr-TR" dirty="0" smtClean="0"/>
          </a:p>
          <a:p>
            <a:endParaRPr lang="tr-TR" dirty="0"/>
          </a:p>
        </p:txBody>
      </p:sp>
    </p:spTree>
    <p:extLst>
      <p:ext uri="{BB962C8B-B14F-4D97-AF65-F5344CB8AC3E}">
        <p14:creationId xmlns:p14="http://schemas.microsoft.com/office/powerpoint/2010/main" val="107236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FF0000"/>
                </a:solidFill>
              </a:rPr>
              <a:t>2.Improving </a:t>
            </a:r>
            <a:r>
              <a:rPr lang="tr-TR" dirty="0" err="1" smtClean="0">
                <a:solidFill>
                  <a:srgbClr val="FF0000"/>
                </a:solidFill>
              </a:rPr>
              <a:t>Antibiotic</a:t>
            </a:r>
            <a:r>
              <a:rPr lang="tr-TR" dirty="0" smtClean="0">
                <a:solidFill>
                  <a:srgbClr val="FF0000"/>
                </a:solidFill>
              </a:rPr>
              <a:t> </a:t>
            </a:r>
            <a:r>
              <a:rPr lang="tr-TR" dirty="0" err="1" smtClean="0">
                <a:solidFill>
                  <a:srgbClr val="FF0000"/>
                </a:solidFill>
              </a:rPr>
              <a:t>Use</a:t>
            </a:r>
            <a:endParaRPr lang="tr-TR" dirty="0">
              <a:solidFill>
                <a:srgbClr val="FF0000"/>
              </a:solidFill>
            </a:endParaRPr>
          </a:p>
        </p:txBody>
      </p:sp>
      <p:sp>
        <p:nvSpPr>
          <p:cNvPr id="3" name="İçerik Yer Tutucusu 2"/>
          <p:cNvSpPr>
            <a:spLocks noGrp="1"/>
          </p:cNvSpPr>
          <p:nvPr>
            <p:ph idx="1"/>
          </p:nvPr>
        </p:nvSpPr>
        <p:spPr>
          <a:xfrm>
            <a:off x="838200" y="1825625"/>
            <a:ext cx="7836568" cy="4351338"/>
          </a:xfrm>
        </p:spPr>
        <p:txBody>
          <a:bodyPr>
            <a:normAutofit lnSpcReduction="10000"/>
          </a:bodyPr>
          <a:lstStyle/>
          <a:p>
            <a:r>
              <a:rPr lang="en-US" dirty="0" smtClean="0"/>
              <a:t>Antibiotics are widely used in food-producing animals</a:t>
            </a:r>
            <a:r>
              <a:rPr lang="tr-TR" dirty="0" smtClean="0"/>
              <a:t>.</a:t>
            </a:r>
          </a:p>
          <a:p>
            <a:r>
              <a:rPr lang="tr-TR" dirty="0" smtClean="0"/>
              <a:t>A</a:t>
            </a:r>
            <a:r>
              <a:rPr lang="en-US" dirty="0" err="1" smtClean="0"/>
              <a:t>ccording</a:t>
            </a:r>
            <a:r>
              <a:rPr lang="en-US" dirty="0" smtClean="0"/>
              <a:t> to data published</a:t>
            </a:r>
            <a:r>
              <a:rPr lang="tr-TR" dirty="0" smtClean="0"/>
              <a:t> </a:t>
            </a:r>
            <a:r>
              <a:rPr lang="en-US" dirty="0" smtClean="0"/>
              <a:t>by FDA, there are more kilograms of antibiotics sold in the United States for </a:t>
            </a:r>
            <a:r>
              <a:rPr lang="en-US" dirty="0" err="1" smtClean="0"/>
              <a:t>foodproducing</a:t>
            </a:r>
            <a:r>
              <a:rPr lang="tr-TR" dirty="0" smtClean="0"/>
              <a:t> </a:t>
            </a:r>
            <a:r>
              <a:rPr lang="en-US" dirty="0" smtClean="0"/>
              <a:t>animals than for people</a:t>
            </a:r>
            <a:r>
              <a:rPr lang="tr-TR" dirty="0" smtClean="0"/>
              <a:t>!</a:t>
            </a:r>
            <a:r>
              <a:rPr lang="en-US" dirty="0" smtClean="0"/>
              <a:t> </a:t>
            </a:r>
            <a:endParaRPr lang="tr-TR" dirty="0" smtClean="0"/>
          </a:p>
          <a:p>
            <a:pPr marL="0" indent="0">
              <a:buNone/>
            </a:pPr>
            <a:r>
              <a:rPr lang="tr-TR" dirty="0" smtClean="0">
                <a:sym typeface="Wingdings" panose="05000000000000000000" pitchFamily="2" charset="2"/>
              </a:rPr>
              <a:t></a:t>
            </a:r>
            <a:r>
              <a:rPr lang="en-US" dirty="0" smtClean="0"/>
              <a:t>This use contributes to the emergence</a:t>
            </a:r>
            <a:r>
              <a:rPr lang="tr-TR" dirty="0" smtClean="0"/>
              <a:t> </a:t>
            </a:r>
            <a:r>
              <a:rPr lang="en-US" dirty="0" smtClean="0"/>
              <a:t>of antibiotic-resistant bacteria in food-producing animals. </a:t>
            </a:r>
            <a:endParaRPr lang="tr-TR" dirty="0" smtClean="0"/>
          </a:p>
          <a:p>
            <a:pPr marL="0" indent="0">
              <a:buNone/>
            </a:pPr>
            <a:r>
              <a:rPr lang="tr-TR" dirty="0" smtClean="0">
                <a:sym typeface="Wingdings" panose="05000000000000000000" pitchFamily="2" charset="2"/>
              </a:rPr>
              <a:t></a:t>
            </a:r>
            <a:r>
              <a:rPr lang="en-US" dirty="0" smtClean="0"/>
              <a:t>Resistant bacteria in </a:t>
            </a:r>
            <a:r>
              <a:rPr lang="en-US" dirty="0" err="1" smtClean="0"/>
              <a:t>foodproducing</a:t>
            </a:r>
            <a:r>
              <a:rPr lang="tr-TR" dirty="0" smtClean="0"/>
              <a:t> </a:t>
            </a:r>
            <a:r>
              <a:rPr lang="en-US" dirty="0" smtClean="0"/>
              <a:t>animals are of particular concern because these animals serve as carriers.</a:t>
            </a:r>
            <a:endParaRPr lang="tr-TR" dirty="0" smtClean="0"/>
          </a:p>
          <a:p>
            <a:endParaRPr lang="tr-TR" dirty="0"/>
          </a:p>
        </p:txBody>
      </p:sp>
      <p:pic>
        <p:nvPicPr>
          <p:cNvPr id="3074" name="Picture 2" descr="2.Improving Antibiotic Use cartoo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4768" y="1515979"/>
            <a:ext cx="3229644" cy="4199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469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FF0000"/>
                </a:solidFill>
              </a:rPr>
              <a:t>2.Improving </a:t>
            </a:r>
            <a:r>
              <a:rPr lang="tr-TR" dirty="0" err="1" smtClean="0">
                <a:solidFill>
                  <a:srgbClr val="FF0000"/>
                </a:solidFill>
              </a:rPr>
              <a:t>Antibiotic</a:t>
            </a:r>
            <a:r>
              <a:rPr lang="tr-TR" dirty="0" smtClean="0">
                <a:solidFill>
                  <a:srgbClr val="FF0000"/>
                </a:solidFill>
              </a:rPr>
              <a:t> </a:t>
            </a:r>
            <a:r>
              <a:rPr lang="tr-TR" dirty="0" err="1" smtClean="0">
                <a:solidFill>
                  <a:srgbClr val="FF0000"/>
                </a:solidFill>
              </a:rPr>
              <a:t>Use</a:t>
            </a:r>
            <a:endParaRPr lang="tr-TR" dirty="0"/>
          </a:p>
        </p:txBody>
      </p:sp>
      <p:sp>
        <p:nvSpPr>
          <p:cNvPr id="3" name="İçerik Yer Tutucusu 2"/>
          <p:cNvSpPr>
            <a:spLocks noGrp="1"/>
          </p:cNvSpPr>
          <p:nvPr>
            <p:ph idx="1"/>
          </p:nvPr>
        </p:nvSpPr>
        <p:spPr>
          <a:xfrm>
            <a:off x="838200" y="1825625"/>
            <a:ext cx="8501792" cy="4351338"/>
          </a:xfrm>
        </p:spPr>
        <p:txBody>
          <a:bodyPr/>
          <a:lstStyle/>
          <a:p>
            <a:r>
              <a:rPr lang="en-US" dirty="0" smtClean="0"/>
              <a:t>Resistant bacteria can contaminate the foods that come from those animals, and people</a:t>
            </a:r>
            <a:r>
              <a:rPr lang="tr-TR" dirty="0" smtClean="0"/>
              <a:t> </a:t>
            </a:r>
            <a:r>
              <a:rPr lang="en-US" dirty="0" smtClean="0"/>
              <a:t>who consume these foods can develop antibiotic-resistant infections. </a:t>
            </a:r>
            <a:endParaRPr lang="tr-TR" dirty="0" smtClean="0"/>
          </a:p>
          <a:p>
            <a:r>
              <a:rPr lang="en-US" dirty="0" smtClean="0"/>
              <a:t>Antibiotics must</a:t>
            </a:r>
            <a:r>
              <a:rPr lang="tr-TR" dirty="0" smtClean="0"/>
              <a:t> </a:t>
            </a:r>
            <a:r>
              <a:rPr lang="en-US" dirty="0" smtClean="0"/>
              <a:t>be used judiciously in humans and animals because both uses contribute to not only the</a:t>
            </a:r>
            <a:r>
              <a:rPr lang="tr-TR" dirty="0" smtClean="0"/>
              <a:t> </a:t>
            </a:r>
            <a:r>
              <a:rPr lang="en-US" dirty="0" smtClean="0"/>
              <a:t>emergence, but also the persistence and spread of antibiotic-resistant bacteria.</a:t>
            </a:r>
            <a:endParaRPr lang="tr-TR" dirty="0" smtClean="0"/>
          </a:p>
          <a:p>
            <a:endParaRPr lang="tr-TR" dirty="0"/>
          </a:p>
        </p:txBody>
      </p:sp>
      <p:pic>
        <p:nvPicPr>
          <p:cNvPr id="4" name="Resim 3"/>
          <p:cNvPicPr>
            <a:picLocks noChangeAspect="1"/>
          </p:cNvPicPr>
          <p:nvPr/>
        </p:nvPicPr>
        <p:blipFill>
          <a:blip r:embed="rId2"/>
          <a:stretch>
            <a:fillRect/>
          </a:stretch>
        </p:blipFill>
        <p:spPr>
          <a:xfrm>
            <a:off x="9339992" y="535237"/>
            <a:ext cx="2337658" cy="2965951"/>
          </a:xfrm>
          <a:prstGeom prst="rect">
            <a:avLst/>
          </a:prstGeom>
        </p:spPr>
      </p:pic>
    </p:spTree>
    <p:extLst>
      <p:ext uri="{BB962C8B-B14F-4D97-AF65-F5344CB8AC3E}">
        <p14:creationId xmlns:p14="http://schemas.microsoft.com/office/powerpoint/2010/main" val="164169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FF0000"/>
                </a:solidFill>
              </a:rPr>
              <a:t>2.Improving </a:t>
            </a:r>
            <a:r>
              <a:rPr lang="tr-TR" dirty="0" err="1" smtClean="0">
                <a:solidFill>
                  <a:srgbClr val="FF0000"/>
                </a:solidFill>
              </a:rPr>
              <a:t>Antibiotic</a:t>
            </a:r>
            <a:r>
              <a:rPr lang="tr-TR" dirty="0" smtClean="0">
                <a:solidFill>
                  <a:srgbClr val="FF0000"/>
                </a:solidFill>
              </a:rPr>
              <a:t> </a:t>
            </a:r>
            <a:r>
              <a:rPr lang="tr-TR" dirty="0" err="1" smtClean="0">
                <a:solidFill>
                  <a:srgbClr val="FF0000"/>
                </a:solidFill>
              </a:rPr>
              <a:t>Use</a:t>
            </a:r>
            <a:endParaRPr lang="tr-TR" dirty="0"/>
          </a:p>
        </p:txBody>
      </p:sp>
      <p:sp>
        <p:nvSpPr>
          <p:cNvPr id="3" name="İçerik Yer Tutucusu 2"/>
          <p:cNvSpPr>
            <a:spLocks noGrp="1"/>
          </p:cNvSpPr>
          <p:nvPr>
            <p:ph idx="1"/>
          </p:nvPr>
        </p:nvSpPr>
        <p:spPr>
          <a:xfrm>
            <a:off x="838200" y="3188368"/>
            <a:ext cx="10515600" cy="3191460"/>
          </a:xfrm>
        </p:spPr>
        <p:txBody>
          <a:bodyPr>
            <a:normAutofit fontScale="92500"/>
          </a:bodyPr>
          <a:lstStyle/>
          <a:p>
            <a:pPr marL="0" indent="0">
              <a:buNone/>
            </a:pPr>
            <a:r>
              <a:rPr lang="en-US" dirty="0" smtClean="0"/>
              <a:t>■ Use of antibiotics in food-producing animals allows antibiotic-resistant bacteria to</a:t>
            </a:r>
            <a:r>
              <a:rPr lang="tr-TR" dirty="0" smtClean="0"/>
              <a:t> </a:t>
            </a:r>
            <a:r>
              <a:rPr lang="en-US" dirty="0" smtClean="0"/>
              <a:t>thrive while susceptible bacteria are suppressed or die.</a:t>
            </a:r>
          </a:p>
          <a:p>
            <a:pPr marL="0" indent="0">
              <a:buNone/>
            </a:pPr>
            <a:r>
              <a:rPr lang="en-US" dirty="0" smtClean="0"/>
              <a:t>■ Resistant bacteria can be transmitted from food-producing animals to humans</a:t>
            </a:r>
            <a:r>
              <a:rPr lang="tr-TR" dirty="0" smtClean="0"/>
              <a:t> </a:t>
            </a:r>
            <a:r>
              <a:rPr lang="en-US" dirty="0" smtClean="0"/>
              <a:t>through the food supply.</a:t>
            </a:r>
          </a:p>
          <a:p>
            <a:pPr marL="0" indent="0">
              <a:buNone/>
            </a:pPr>
            <a:r>
              <a:rPr lang="en-US" dirty="0" smtClean="0"/>
              <a:t>■ Resistant bacteria can cause infections in humans.</a:t>
            </a:r>
          </a:p>
          <a:p>
            <a:pPr marL="0" indent="0">
              <a:buNone/>
            </a:pPr>
            <a:r>
              <a:rPr lang="en-US" dirty="0" smtClean="0"/>
              <a:t>■ Infections caused by resistant bacteria can result in adverse health consequences</a:t>
            </a:r>
            <a:r>
              <a:rPr lang="tr-TR" dirty="0" smtClean="0"/>
              <a:t> </a:t>
            </a:r>
            <a:r>
              <a:rPr lang="en-US" dirty="0" smtClean="0"/>
              <a:t>for humans.</a:t>
            </a:r>
            <a:endParaRPr lang="tr-TR" dirty="0" smtClean="0"/>
          </a:p>
          <a:p>
            <a:endParaRPr lang="tr-TR" dirty="0"/>
          </a:p>
        </p:txBody>
      </p:sp>
      <p:pic>
        <p:nvPicPr>
          <p:cNvPr id="4" name="Resim 3"/>
          <p:cNvPicPr>
            <a:picLocks noChangeAspect="1"/>
          </p:cNvPicPr>
          <p:nvPr/>
        </p:nvPicPr>
        <p:blipFill>
          <a:blip r:embed="rId2"/>
          <a:stretch>
            <a:fillRect/>
          </a:stretch>
        </p:blipFill>
        <p:spPr>
          <a:xfrm>
            <a:off x="9854342" y="342649"/>
            <a:ext cx="2337658" cy="2965951"/>
          </a:xfrm>
          <a:prstGeom prst="rect">
            <a:avLst/>
          </a:prstGeom>
        </p:spPr>
      </p:pic>
      <p:sp>
        <p:nvSpPr>
          <p:cNvPr id="5" name="Metin kutusu 4"/>
          <p:cNvSpPr txBox="1"/>
          <p:nvPr/>
        </p:nvSpPr>
        <p:spPr>
          <a:xfrm>
            <a:off x="755472" y="1537119"/>
            <a:ext cx="8962686" cy="1661993"/>
          </a:xfrm>
          <a:prstGeom prst="rect">
            <a:avLst/>
          </a:prstGeom>
          <a:noFill/>
        </p:spPr>
        <p:txBody>
          <a:bodyPr wrap="square" rtlCol="0">
            <a:spAutoFit/>
          </a:bodyPr>
          <a:lstStyle/>
          <a:p>
            <a:r>
              <a:rPr lang="en-US" sz="2800" dirty="0" smtClean="0">
                <a:solidFill>
                  <a:srgbClr val="00B050"/>
                </a:solidFill>
              </a:rPr>
              <a:t>Scientists around the world have provided strong evidence that antibiotic use in </a:t>
            </a:r>
            <a:r>
              <a:rPr lang="en-US" sz="2800" dirty="0" err="1" smtClean="0">
                <a:solidFill>
                  <a:srgbClr val="00B050"/>
                </a:solidFill>
              </a:rPr>
              <a:t>foodproducing</a:t>
            </a:r>
            <a:r>
              <a:rPr lang="tr-TR" sz="2800" dirty="0" smtClean="0">
                <a:solidFill>
                  <a:srgbClr val="00B050"/>
                </a:solidFill>
              </a:rPr>
              <a:t> </a:t>
            </a:r>
            <a:r>
              <a:rPr lang="en-US" sz="2800" dirty="0" smtClean="0">
                <a:solidFill>
                  <a:srgbClr val="00B050"/>
                </a:solidFill>
              </a:rPr>
              <a:t>animals can harm public health through the following sequence of events:</a:t>
            </a:r>
          </a:p>
          <a:p>
            <a:endParaRPr lang="tr-TR" dirty="0"/>
          </a:p>
        </p:txBody>
      </p:sp>
    </p:spTree>
    <p:extLst>
      <p:ext uri="{BB962C8B-B14F-4D97-AF65-F5344CB8AC3E}">
        <p14:creationId xmlns:p14="http://schemas.microsoft.com/office/powerpoint/2010/main" val="691928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smtClean="0">
                <a:solidFill>
                  <a:srgbClr val="FF0000"/>
                </a:solidFill>
              </a:rPr>
              <a:t>3.Preventing </a:t>
            </a:r>
            <a:r>
              <a:rPr lang="tr-TR" dirty="0" err="1" smtClean="0">
                <a:solidFill>
                  <a:srgbClr val="FF0000"/>
                </a:solidFill>
              </a:rPr>
              <a:t>Infections</a:t>
            </a:r>
            <a:endParaRPr lang="tr-TR" dirty="0">
              <a:solidFill>
                <a:srgbClr val="FF0000"/>
              </a:solidFill>
            </a:endParaRPr>
          </a:p>
        </p:txBody>
      </p:sp>
      <p:sp>
        <p:nvSpPr>
          <p:cNvPr id="3" name="İçerik Yer Tutucusu 2"/>
          <p:cNvSpPr>
            <a:spLocks noGrp="1"/>
          </p:cNvSpPr>
          <p:nvPr>
            <p:ph idx="1"/>
          </p:nvPr>
        </p:nvSpPr>
        <p:spPr>
          <a:xfrm>
            <a:off x="838200" y="2498652"/>
            <a:ext cx="10515600" cy="4156776"/>
          </a:xfrm>
        </p:spPr>
        <p:txBody>
          <a:bodyPr>
            <a:normAutofit lnSpcReduction="10000"/>
          </a:bodyPr>
          <a:lstStyle/>
          <a:p>
            <a:r>
              <a:rPr lang="en-US" dirty="0" smtClean="0"/>
              <a:t>Efforts to prevent foodborne and other enteric infections help to reduce both antibiotic</a:t>
            </a:r>
            <a:r>
              <a:rPr lang="tr-TR" dirty="0" smtClean="0"/>
              <a:t>-</a:t>
            </a:r>
            <a:r>
              <a:rPr lang="en-US" dirty="0" smtClean="0"/>
              <a:t>resistant</a:t>
            </a:r>
            <a:r>
              <a:rPr lang="tr-TR" dirty="0" smtClean="0"/>
              <a:t> </a:t>
            </a:r>
            <a:r>
              <a:rPr lang="en-US" dirty="0" smtClean="0"/>
              <a:t>infections and antibiotic-susceptible infections </a:t>
            </a:r>
            <a:r>
              <a:rPr lang="tr-TR" dirty="0" smtClean="0">
                <a:sym typeface="Wingdings" panose="05000000000000000000" pitchFamily="2" charset="2"/>
              </a:rPr>
              <a:t></a:t>
            </a:r>
            <a:r>
              <a:rPr lang="en-US" dirty="0" smtClean="0"/>
              <a:t>those that can be treated</a:t>
            </a:r>
            <a:r>
              <a:rPr lang="tr-TR" dirty="0" smtClean="0"/>
              <a:t> </a:t>
            </a:r>
            <a:r>
              <a:rPr lang="en-US" dirty="0" smtClean="0"/>
              <a:t>effectively with antibiotics. </a:t>
            </a:r>
            <a:endParaRPr lang="tr-TR" dirty="0" smtClean="0"/>
          </a:p>
          <a:p>
            <a:r>
              <a:rPr lang="en-US" b="1" dirty="0" smtClean="0"/>
              <a:t>CDC activities that help prevent these infections include: </a:t>
            </a:r>
            <a:endParaRPr lang="tr-TR" b="1" dirty="0" smtClean="0"/>
          </a:p>
          <a:p>
            <a:pPr>
              <a:buFont typeface="Wingdings" panose="05000000000000000000" pitchFamily="2" charset="2"/>
              <a:buChar char="ü"/>
            </a:pPr>
            <a:r>
              <a:rPr lang="en-US" dirty="0" smtClean="0"/>
              <a:t>Estimating how much foodborne illness occurs.</a:t>
            </a:r>
          </a:p>
          <a:p>
            <a:pPr>
              <a:buFont typeface="Wingdings" panose="05000000000000000000" pitchFamily="2" charset="2"/>
              <a:buChar char="ü"/>
            </a:pPr>
            <a:r>
              <a:rPr lang="en-US" dirty="0" smtClean="0"/>
              <a:t>Monitoring trends in foodborne infections.</a:t>
            </a:r>
          </a:p>
          <a:p>
            <a:pPr>
              <a:buFont typeface="Wingdings" panose="05000000000000000000" pitchFamily="2" charset="2"/>
              <a:buChar char="ü"/>
            </a:pPr>
            <a:r>
              <a:rPr lang="en-US" dirty="0" smtClean="0"/>
              <a:t>Investigating outbreaks and sporadic cases of foodborne illness to stop outbreaks</a:t>
            </a:r>
            <a:r>
              <a:rPr lang="tr-TR" dirty="0" smtClean="0"/>
              <a:t> </a:t>
            </a:r>
            <a:r>
              <a:rPr lang="en-US" dirty="0" smtClean="0"/>
              <a:t>and improve prevention.</a:t>
            </a:r>
          </a:p>
          <a:p>
            <a:pPr>
              <a:buFont typeface="Wingdings" panose="05000000000000000000" pitchFamily="2" charset="2"/>
              <a:buChar char="ü"/>
            </a:pPr>
            <a:r>
              <a:rPr lang="en-US" dirty="0" smtClean="0"/>
              <a:t>Attributing illnesses to specific foods and settings.</a:t>
            </a:r>
          </a:p>
          <a:p>
            <a:endParaRPr lang="tr-TR" dirty="0" smtClean="0"/>
          </a:p>
          <a:p>
            <a:endParaRPr lang="tr-TR" dirty="0"/>
          </a:p>
        </p:txBody>
      </p:sp>
      <p:pic>
        <p:nvPicPr>
          <p:cNvPr id="4" name="Picture 2" descr="prevent infections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726" y="279991"/>
            <a:ext cx="3301261" cy="198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356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FF0000"/>
                </a:solidFill>
              </a:rPr>
              <a:t>3.Preventing </a:t>
            </a:r>
            <a:r>
              <a:rPr lang="tr-TR" dirty="0" err="1" smtClean="0">
                <a:solidFill>
                  <a:srgbClr val="FF0000"/>
                </a:solidFill>
              </a:rPr>
              <a:t>Infections</a:t>
            </a:r>
            <a:endParaRPr lang="tr-TR" dirty="0"/>
          </a:p>
        </p:txBody>
      </p:sp>
      <p:sp>
        <p:nvSpPr>
          <p:cNvPr id="3" name="İçerik Yer Tutucusu 2"/>
          <p:cNvSpPr>
            <a:spLocks noGrp="1"/>
          </p:cNvSpPr>
          <p:nvPr>
            <p:ph idx="1"/>
          </p:nvPr>
        </p:nvSpPr>
        <p:spPr/>
        <p:txBody>
          <a:bodyPr>
            <a:normAutofit fontScale="92500" lnSpcReduction="10000"/>
          </a:bodyPr>
          <a:lstStyle/>
          <a:p>
            <a:pPr>
              <a:buFont typeface="Wingdings" panose="05000000000000000000" pitchFamily="2" charset="2"/>
              <a:buChar char="ü"/>
            </a:pPr>
            <a:r>
              <a:rPr lang="en-US" dirty="0" smtClean="0"/>
              <a:t>Tracking and responding to changes in resistance.</a:t>
            </a:r>
          </a:p>
          <a:p>
            <a:pPr>
              <a:buFont typeface="Wingdings" panose="05000000000000000000" pitchFamily="2" charset="2"/>
              <a:buChar char="ü"/>
            </a:pPr>
            <a:r>
              <a:rPr lang="en-US" dirty="0" smtClean="0"/>
              <a:t>Determining the sources of antibiotic-resistant enteric infections.</a:t>
            </a:r>
          </a:p>
          <a:p>
            <a:pPr>
              <a:buFont typeface="Wingdings" panose="05000000000000000000" pitchFamily="2" charset="2"/>
              <a:buChar char="ü"/>
            </a:pPr>
            <a:r>
              <a:rPr lang="en-US" dirty="0" smtClean="0"/>
              <a:t>Educating consumers and food workers about safe food handling practices.</a:t>
            </a:r>
            <a:endParaRPr lang="tr-TR" dirty="0" smtClean="0"/>
          </a:p>
          <a:p>
            <a:pPr>
              <a:buFont typeface="Wingdings" panose="05000000000000000000" pitchFamily="2" charset="2"/>
              <a:buChar char="ü"/>
            </a:pPr>
            <a:r>
              <a:rPr lang="en-US" dirty="0" smtClean="0"/>
              <a:t>Identifying and educating groups at high risk for infection.</a:t>
            </a:r>
          </a:p>
          <a:p>
            <a:pPr>
              <a:buFont typeface="Wingdings" panose="05000000000000000000" pitchFamily="2" charset="2"/>
              <a:buChar char="ü"/>
            </a:pPr>
            <a:r>
              <a:rPr lang="en-US" dirty="0" smtClean="0"/>
              <a:t>Promoting proper handwashing.</a:t>
            </a:r>
          </a:p>
          <a:p>
            <a:pPr>
              <a:buFont typeface="Wingdings" panose="05000000000000000000" pitchFamily="2" charset="2"/>
              <a:buChar char="ü"/>
            </a:pPr>
            <a:r>
              <a:rPr lang="en-US" dirty="0" smtClean="0"/>
              <a:t>Strengthening the capacity of state and local health departments to detect, respond to, and report foodborne infections.</a:t>
            </a:r>
          </a:p>
          <a:p>
            <a:pPr>
              <a:buFont typeface="Wingdings" panose="05000000000000000000" pitchFamily="2" charset="2"/>
              <a:buChar char="ü"/>
            </a:pPr>
            <a:r>
              <a:rPr lang="en-US" dirty="0" smtClean="0"/>
              <a:t>Developing better diagnostic tools to rapidly and accurately find sources of contamination. </a:t>
            </a:r>
          </a:p>
          <a:p>
            <a:pPr>
              <a:buFont typeface="Wingdings" panose="05000000000000000000" pitchFamily="2" charset="2"/>
              <a:buChar char="ü"/>
            </a:pPr>
            <a:r>
              <a:rPr lang="en-US" dirty="0" smtClean="0"/>
              <a:t>Providing recommendations for travelers on safe food and clean water.</a:t>
            </a:r>
          </a:p>
          <a:p>
            <a:pPr marL="0" indent="0">
              <a:buNone/>
            </a:pPr>
            <a:endParaRPr lang="tr-TR" dirty="0"/>
          </a:p>
        </p:txBody>
      </p:sp>
      <p:pic>
        <p:nvPicPr>
          <p:cNvPr id="5122" name="Picture 2" descr="prevent infections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1771" y="109871"/>
            <a:ext cx="3469453" cy="209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694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smtClean="0">
                <a:solidFill>
                  <a:srgbClr val="FF0000"/>
                </a:solidFill>
              </a:rPr>
              <a:t>The concept of One Health</a:t>
            </a:r>
            <a:r>
              <a:rPr lang="tr-TR" b="1" dirty="0" smtClean="0">
                <a:solidFill>
                  <a:srgbClr val="FF0000"/>
                </a:solidFill>
              </a:rPr>
              <a:t>;</a:t>
            </a:r>
            <a:r>
              <a:rPr lang="en-US" b="1" dirty="0" smtClean="0">
                <a:solidFill>
                  <a:srgbClr val="FF0000"/>
                </a:solidFill>
              </a:rPr>
              <a:t> </a:t>
            </a:r>
            <a:endParaRPr lang="tr-TR" dirty="0"/>
          </a:p>
        </p:txBody>
      </p:sp>
      <p:sp>
        <p:nvSpPr>
          <p:cNvPr id="3" name="İçerik Yer Tutucusu 2"/>
          <p:cNvSpPr>
            <a:spLocks noGrp="1"/>
          </p:cNvSpPr>
          <p:nvPr>
            <p:ph idx="1"/>
          </p:nvPr>
        </p:nvSpPr>
        <p:spPr>
          <a:xfrm>
            <a:off x="838200" y="2200939"/>
            <a:ext cx="10515600" cy="3976023"/>
          </a:xfrm>
        </p:spPr>
        <p:txBody>
          <a:bodyPr>
            <a:normAutofit/>
          </a:bodyPr>
          <a:lstStyle/>
          <a:p>
            <a:r>
              <a:rPr lang="en-US" sz="3200" dirty="0"/>
              <a:t>is the collaborative effort of multiple health science professions, together with their related disciplines and institutions</a:t>
            </a:r>
            <a:endParaRPr lang="tr-TR" sz="3200" dirty="0"/>
          </a:p>
          <a:p>
            <a:r>
              <a:rPr lang="en-US" sz="3200" dirty="0"/>
              <a:t>—working locally, nationally, and globally</a:t>
            </a:r>
            <a:endParaRPr lang="tr-TR" sz="3200" dirty="0"/>
          </a:p>
          <a:p>
            <a:r>
              <a:rPr lang="en-US" sz="3200" dirty="0"/>
              <a:t>—to </a:t>
            </a:r>
            <a:r>
              <a:rPr lang="tr-TR" sz="3200" dirty="0" err="1"/>
              <a:t>provide</a:t>
            </a:r>
            <a:r>
              <a:rPr lang="en-US" sz="3200" dirty="0"/>
              <a:t> optimal health for people, domestic animals, wildlife, plants, and our environment.</a:t>
            </a:r>
            <a:endParaRPr lang="tr-TR" sz="3200" dirty="0"/>
          </a:p>
        </p:txBody>
      </p:sp>
      <p:pic>
        <p:nvPicPr>
          <p:cNvPr id="4" name="Resim 3"/>
          <p:cNvPicPr>
            <a:picLocks noChangeAspect="1"/>
          </p:cNvPicPr>
          <p:nvPr/>
        </p:nvPicPr>
        <p:blipFill rotWithShape="1">
          <a:blip r:embed="rId2"/>
          <a:srcRect t="14830" b="16581"/>
          <a:stretch/>
        </p:blipFill>
        <p:spPr>
          <a:xfrm>
            <a:off x="8607840" y="241737"/>
            <a:ext cx="3048264" cy="1555532"/>
          </a:xfrm>
          <a:prstGeom prst="rect">
            <a:avLst/>
          </a:prstGeom>
        </p:spPr>
      </p:pic>
    </p:spTree>
    <p:extLst>
      <p:ext uri="{BB962C8B-B14F-4D97-AF65-F5344CB8AC3E}">
        <p14:creationId xmlns:p14="http://schemas.microsoft.com/office/powerpoint/2010/main" val="1458986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098" name="Picture 2" descr="2.Improving Antibiotic Use cartoo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1172" y="2022331"/>
            <a:ext cx="4431226" cy="3301543"/>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9448800" y="5213131"/>
            <a:ext cx="1146724" cy="646331"/>
          </a:xfrm>
          <a:prstGeom prst="rect">
            <a:avLst/>
          </a:prstGeom>
          <a:noFill/>
        </p:spPr>
        <p:txBody>
          <a:bodyPr wrap="none" rtlCol="0">
            <a:spAutoFit/>
          </a:bodyPr>
          <a:lstStyle/>
          <a:p>
            <a:r>
              <a:rPr lang="tr-TR" sz="3600" b="1" dirty="0" smtClean="0">
                <a:solidFill>
                  <a:srgbClr val="FB6305"/>
                </a:solidFill>
              </a:rPr>
              <a:t>BYE !</a:t>
            </a:r>
            <a:endParaRPr lang="tr-TR" sz="3600" b="1" dirty="0">
              <a:solidFill>
                <a:srgbClr val="FB6305"/>
              </a:solidFill>
            </a:endParaRPr>
          </a:p>
        </p:txBody>
      </p:sp>
    </p:spTree>
    <p:extLst>
      <p:ext uri="{BB962C8B-B14F-4D97-AF65-F5344CB8AC3E}">
        <p14:creationId xmlns:p14="http://schemas.microsoft.com/office/powerpoint/2010/main" val="3289752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4690750" y="2279804"/>
            <a:ext cx="2810500" cy="2298391"/>
          </a:xfrm>
          <a:prstGeom prst="rect">
            <a:avLst/>
          </a:prstGeom>
        </p:spPr>
      </p:pic>
    </p:spTree>
    <p:extLst>
      <p:ext uri="{BB962C8B-B14F-4D97-AF65-F5344CB8AC3E}">
        <p14:creationId xmlns:p14="http://schemas.microsoft.com/office/powerpoint/2010/main" val="3079149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1209" y="712382"/>
            <a:ext cx="9067130" cy="5570907"/>
          </a:xfrm>
        </p:spPr>
      </p:pic>
    </p:spTree>
    <p:extLst>
      <p:ext uri="{BB962C8B-B14F-4D97-AF65-F5344CB8AC3E}">
        <p14:creationId xmlns:p14="http://schemas.microsoft.com/office/powerpoint/2010/main" val="3576468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FF0000"/>
                </a:solidFill>
              </a:rPr>
              <a:t>HISTORY OF ONE HEALTH</a:t>
            </a:r>
            <a:endParaRPr lang="tr-TR" b="1" dirty="0">
              <a:solidFill>
                <a:srgbClr val="FF0000"/>
              </a:solidFill>
            </a:endParaRPr>
          </a:p>
        </p:txBody>
      </p:sp>
      <p:sp>
        <p:nvSpPr>
          <p:cNvPr id="3" name="İçerik Yer Tutucusu 2"/>
          <p:cNvSpPr>
            <a:spLocks noGrp="1"/>
          </p:cNvSpPr>
          <p:nvPr>
            <p:ph idx="1"/>
          </p:nvPr>
        </p:nvSpPr>
        <p:spPr>
          <a:xfrm>
            <a:off x="838200" y="2090443"/>
            <a:ext cx="10515600" cy="4086520"/>
          </a:xfrm>
        </p:spPr>
        <p:txBody>
          <a:bodyPr>
            <a:normAutofit/>
          </a:bodyPr>
          <a:lstStyle/>
          <a:p>
            <a:r>
              <a:rPr lang="en-US" dirty="0" smtClean="0"/>
              <a:t>The concept of One Health is based on the historical concept of comparative medicine. </a:t>
            </a:r>
          </a:p>
          <a:p>
            <a:r>
              <a:rPr lang="en-US" dirty="0" smtClean="0"/>
              <a:t>In the </a:t>
            </a:r>
            <a:r>
              <a:rPr lang="en-US" dirty="0" err="1" smtClean="0"/>
              <a:t>premodern</a:t>
            </a:r>
            <a:r>
              <a:rPr lang="en-US" dirty="0" smtClean="0"/>
              <a:t> era, there was no dividing line between human and animal medicine. </a:t>
            </a:r>
          </a:p>
          <a:p>
            <a:r>
              <a:rPr lang="en-US" b="1" dirty="0"/>
              <a:t>In the 19th </a:t>
            </a:r>
            <a:r>
              <a:rPr lang="en-US" b="1" dirty="0" smtClean="0"/>
              <a:t>century</a:t>
            </a:r>
            <a:r>
              <a:rPr lang="tr-TR" b="1" dirty="0" smtClean="0"/>
              <a:t>,</a:t>
            </a:r>
            <a:r>
              <a:rPr lang="en-US" b="1" dirty="0" smtClean="0"/>
              <a:t> </a:t>
            </a:r>
            <a:r>
              <a:rPr lang="en-US" dirty="0" smtClean="0">
                <a:solidFill>
                  <a:srgbClr val="FF0000"/>
                </a:solidFill>
              </a:rPr>
              <a:t>rinderpest</a:t>
            </a:r>
            <a:r>
              <a:rPr lang="en-US" dirty="0" smtClean="0"/>
              <a:t>, a fatal infectious disease in cattle, was widespread in Europe. </a:t>
            </a:r>
            <a:endParaRPr lang="tr-TR" dirty="0" smtClean="0"/>
          </a:p>
          <a:p>
            <a:r>
              <a:rPr lang="en-US" dirty="0"/>
              <a:t>A</a:t>
            </a:r>
            <a:r>
              <a:rPr lang="tr-TR" dirty="0"/>
              <a:t> </a:t>
            </a:r>
            <a:r>
              <a:rPr lang="en-US" dirty="0"/>
              <a:t>physician, </a:t>
            </a:r>
            <a:r>
              <a:rPr lang="en-US" dirty="0" err="1"/>
              <a:t>Vicq</a:t>
            </a:r>
            <a:r>
              <a:rPr lang="en-US" dirty="0"/>
              <a:t> </a:t>
            </a:r>
            <a:r>
              <a:rPr lang="en-US" dirty="0" err="1"/>
              <a:t>d’Azyr</a:t>
            </a:r>
            <a:r>
              <a:rPr lang="en-US" dirty="0"/>
              <a:t>, was one of the forefathers of comparative </a:t>
            </a:r>
            <a:r>
              <a:rPr lang="en-US" dirty="0" smtClean="0"/>
              <a:t>medicine</a:t>
            </a:r>
            <a:r>
              <a:rPr lang="tr-TR" dirty="0" smtClean="0"/>
              <a:t>, </a:t>
            </a:r>
            <a:r>
              <a:rPr lang="en-US" dirty="0" smtClean="0"/>
              <a:t>linked human and animal epidemics to climatic and geographical conditions through the study of rinderpest. </a:t>
            </a:r>
          </a:p>
          <a:p>
            <a:endParaRPr lang="tr-TR" dirty="0"/>
          </a:p>
        </p:txBody>
      </p:sp>
      <p:pic>
        <p:nvPicPr>
          <p:cNvPr id="4" name="Resim 3"/>
          <p:cNvPicPr>
            <a:picLocks noChangeAspect="1"/>
          </p:cNvPicPr>
          <p:nvPr/>
        </p:nvPicPr>
        <p:blipFill>
          <a:blip r:embed="rId2"/>
          <a:stretch>
            <a:fillRect/>
          </a:stretch>
        </p:blipFill>
        <p:spPr>
          <a:xfrm>
            <a:off x="9820361" y="264575"/>
            <a:ext cx="1926503" cy="1725318"/>
          </a:xfrm>
          <a:prstGeom prst="rect">
            <a:avLst/>
          </a:prstGeom>
        </p:spPr>
      </p:pic>
    </p:spTree>
    <p:extLst>
      <p:ext uri="{BB962C8B-B14F-4D97-AF65-F5344CB8AC3E}">
        <p14:creationId xmlns:p14="http://schemas.microsoft.com/office/powerpoint/2010/main" val="415006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FF0000"/>
                </a:solidFill>
              </a:rPr>
              <a:t>HISTORY OF ONE HEALTH</a:t>
            </a:r>
            <a:endParaRPr lang="tr-TR" dirty="0"/>
          </a:p>
        </p:txBody>
      </p:sp>
      <p:sp>
        <p:nvSpPr>
          <p:cNvPr id="3" name="İçerik Yer Tutucusu 2"/>
          <p:cNvSpPr>
            <a:spLocks noGrp="1"/>
          </p:cNvSpPr>
          <p:nvPr>
            <p:ph idx="1"/>
          </p:nvPr>
        </p:nvSpPr>
        <p:spPr>
          <a:xfrm>
            <a:off x="838200" y="1825625"/>
            <a:ext cx="10515600" cy="3892003"/>
          </a:xfrm>
        </p:spPr>
        <p:txBody>
          <a:bodyPr/>
          <a:lstStyle/>
          <a:p>
            <a:pPr algn="just"/>
            <a:r>
              <a:rPr lang="en-US" b="1" dirty="0" smtClean="0"/>
              <a:t>In the 19th century</a:t>
            </a:r>
            <a:r>
              <a:rPr lang="en-US" dirty="0" smtClean="0"/>
              <a:t>, the first modern veterinary educational institutions were established. </a:t>
            </a:r>
          </a:p>
          <a:p>
            <a:pPr algn="just"/>
            <a:r>
              <a:rPr lang="en-US" dirty="0" smtClean="0"/>
              <a:t>Still, animal medicine and human medicine </a:t>
            </a:r>
            <a:r>
              <a:rPr lang="en-US" u="sng" dirty="0" smtClean="0"/>
              <a:t>were not strictly </a:t>
            </a:r>
            <a:r>
              <a:rPr lang="en-US" dirty="0" smtClean="0"/>
              <a:t>separated, and research was conducted into these 2 fields without the presence of strict disciplinary boundaries. </a:t>
            </a:r>
          </a:p>
          <a:p>
            <a:pPr algn="just"/>
            <a:r>
              <a:rPr lang="en-US" dirty="0" smtClean="0"/>
              <a:t>At the time, veterinary schools and medical schools had a system that allowed their students to attend each other and study both types of medicine without distinction.</a:t>
            </a:r>
          </a:p>
          <a:p>
            <a:pPr marL="0" indent="0" algn="just">
              <a:buNone/>
            </a:pPr>
            <a:endParaRPr lang="tr-TR" dirty="0"/>
          </a:p>
        </p:txBody>
      </p:sp>
    </p:spTree>
    <p:extLst>
      <p:ext uri="{BB962C8B-B14F-4D97-AF65-F5344CB8AC3E}">
        <p14:creationId xmlns:p14="http://schemas.microsoft.com/office/powerpoint/2010/main" val="2514825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Ã§Ã¶p adam ile ilgili gÃ¶rsel sonuc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496" r="20106"/>
          <a:stretch/>
        </p:blipFill>
        <p:spPr bwMode="auto">
          <a:xfrm>
            <a:off x="10279778" y="3284870"/>
            <a:ext cx="1713187" cy="2933646"/>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p:cNvSpPr>
            <a:spLocks noGrp="1"/>
          </p:cNvSpPr>
          <p:nvPr>
            <p:ph type="title"/>
          </p:nvPr>
        </p:nvSpPr>
        <p:spPr/>
        <p:txBody>
          <a:bodyPr/>
          <a:lstStyle/>
          <a:p>
            <a:r>
              <a:rPr lang="tr-TR" b="1" dirty="0" smtClean="0">
                <a:solidFill>
                  <a:srgbClr val="FF0000"/>
                </a:solidFill>
              </a:rPr>
              <a:t>HISTORY OF ONE HEALTH</a:t>
            </a:r>
            <a:endParaRPr lang="tr-TR" dirty="0"/>
          </a:p>
        </p:txBody>
      </p:sp>
      <p:sp>
        <p:nvSpPr>
          <p:cNvPr id="3" name="İçerik Yer Tutucusu 2"/>
          <p:cNvSpPr>
            <a:spLocks noGrp="1"/>
          </p:cNvSpPr>
          <p:nvPr>
            <p:ph idx="1"/>
          </p:nvPr>
        </p:nvSpPr>
        <p:spPr>
          <a:xfrm>
            <a:off x="838200" y="3090041"/>
            <a:ext cx="8894379" cy="3086922"/>
          </a:xfrm>
        </p:spPr>
        <p:txBody>
          <a:bodyPr>
            <a:normAutofit/>
          </a:bodyPr>
          <a:lstStyle/>
          <a:p>
            <a:pPr algn="just"/>
            <a:r>
              <a:rPr lang="en-US" dirty="0" smtClean="0"/>
              <a:t>Although the systems of medical and veterinary schools were completely separated </a:t>
            </a:r>
            <a:r>
              <a:rPr lang="en-US" b="1" dirty="0" smtClean="0"/>
              <a:t>at the end of the 19th century</a:t>
            </a:r>
            <a:r>
              <a:rPr lang="en-US" dirty="0" smtClean="0"/>
              <a:t>, physicians’ interest in animals persisted. </a:t>
            </a:r>
          </a:p>
          <a:p>
            <a:pPr algn="just"/>
            <a:r>
              <a:rPr lang="en-US" dirty="0" smtClean="0"/>
              <a:t>They used the term ‘comparative’ when studying animals, and considered animal research to be a field of medicine. </a:t>
            </a:r>
          </a:p>
          <a:p>
            <a:pPr algn="just"/>
            <a:r>
              <a:rPr lang="en-US" dirty="0" smtClean="0"/>
              <a:t>In the modern era, the epidemiologist </a:t>
            </a:r>
            <a:r>
              <a:rPr lang="en-US" dirty="0" smtClean="0">
                <a:solidFill>
                  <a:schemeClr val="accent1">
                    <a:lumMod val="75000"/>
                  </a:schemeClr>
                </a:solidFill>
              </a:rPr>
              <a:t>William </a:t>
            </a:r>
            <a:r>
              <a:rPr lang="en-US" dirty="0" err="1" smtClean="0">
                <a:solidFill>
                  <a:schemeClr val="accent1">
                    <a:lumMod val="75000"/>
                  </a:schemeClr>
                </a:solidFill>
              </a:rPr>
              <a:t>Foege</a:t>
            </a:r>
            <a:r>
              <a:rPr lang="en-US" dirty="0" smtClean="0"/>
              <a:t>, who played a major role in eradicating </a:t>
            </a:r>
            <a:r>
              <a:rPr lang="en-US" dirty="0" smtClean="0">
                <a:solidFill>
                  <a:srgbClr val="FF0000"/>
                </a:solidFill>
              </a:rPr>
              <a:t>smallpox</a:t>
            </a:r>
            <a:r>
              <a:rPr lang="en-US" dirty="0" smtClean="0"/>
              <a:t>, said</a:t>
            </a:r>
            <a:r>
              <a:rPr lang="tr-TR" dirty="0" smtClean="0"/>
              <a:t>:</a:t>
            </a:r>
            <a:endParaRPr lang="tr-TR" dirty="0"/>
          </a:p>
        </p:txBody>
      </p:sp>
      <p:sp>
        <p:nvSpPr>
          <p:cNvPr id="4" name="Bulut Belirtme Çizgisi 3"/>
          <p:cNvSpPr/>
          <p:nvPr/>
        </p:nvSpPr>
        <p:spPr>
          <a:xfrm>
            <a:off x="8104137" y="96505"/>
            <a:ext cx="3888828" cy="2911365"/>
          </a:xfrm>
          <a:prstGeom prst="cloudCallout">
            <a:avLst>
              <a:gd name="adj1" fmla="val 18627"/>
              <a:gd name="adj2" fmla="val 74774"/>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8438503" y="582692"/>
            <a:ext cx="3051931" cy="2215991"/>
          </a:xfrm>
          <a:prstGeom prst="rect">
            <a:avLst/>
          </a:prstGeom>
          <a:noFill/>
        </p:spPr>
        <p:txBody>
          <a:bodyPr wrap="square" rtlCol="0">
            <a:spAutoFit/>
          </a:bodyPr>
          <a:lstStyle/>
          <a:p>
            <a:pPr algn="ctr"/>
            <a:r>
              <a:rPr lang="en-US" sz="2400" dirty="0"/>
              <a:t>“You can’t tell the story of human health separate from animal health or environmental health”. </a:t>
            </a:r>
          </a:p>
          <a:p>
            <a:endParaRPr lang="tr-TR" dirty="0"/>
          </a:p>
        </p:txBody>
      </p:sp>
      <p:sp>
        <p:nvSpPr>
          <p:cNvPr id="6" name="Metin kutusu 5"/>
          <p:cNvSpPr txBox="1"/>
          <p:nvPr/>
        </p:nvSpPr>
        <p:spPr>
          <a:xfrm>
            <a:off x="838201" y="1552188"/>
            <a:ext cx="6763405"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Furthermore, most professors of early veterinary schools were </a:t>
            </a:r>
            <a:r>
              <a:rPr lang="en-US" sz="2800" b="1" dirty="0"/>
              <a:t>physicians of human medicine</a:t>
            </a:r>
            <a:r>
              <a:rPr lang="en-US" sz="2800" dirty="0"/>
              <a:t>. </a:t>
            </a:r>
          </a:p>
        </p:txBody>
      </p:sp>
    </p:spTree>
    <p:extLst>
      <p:ext uri="{BB962C8B-B14F-4D97-AF65-F5344CB8AC3E}">
        <p14:creationId xmlns:p14="http://schemas.microsoft.com/office/powerpoint/2010/main" val="3171232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FF0000"/>
                </a:solidFill>
              </a:rPr>
              <a:t>HISTORY OF ONE HEALTH</a:t>
            </a:r>
            <a:endParaRPr lang="tr-TR" dirty="0"/>
          </a:p>
        </p:txBody>
      </p:sp>
      <p:sp>
        <p:nvSpPr>
          <p:cNvPr id="3" name="İçerik Yer Tutucusu 2"/>
          <p:cNvSpPr>
            <a:spLocks noGrp="1"/>
          </p:cNvSpPr>
          <p:nvPr>
            <p:ph idx="1"/>
          </p:nvPr>
        </p:nvSpPr>
        <p:spPr>
          <a:xfrm>
            <a:off x="838200" y="1825625"/>
            <a:ext cx="8253248" cy="4351338"/>
          </a:xfrm>
        </p:spPr>
        <p:txBody>
          <a:bodyPr>
            <a:normAutofit lnSpcReduction="10000"/>
          </a:bodyPr>
          <a:lstStyle/>
          <a:p>
            <a:pPr algn="just"/>
            <a:r>
              <a:rPr lang="en-US" dirty="0" smtClean="0"/>
              <a:t>In 1975, the </a:t>
            </a:r>
            <a:r>
              <a:rPr lang="en-US" dirty="0" smtClean="0">
                <a:solidFill>
                  <a:schemeClr val="accent1">
                    <a:lumMod val="75000"/>
                  </a:schemeClr>
                </a:solidFill>
              </a:rPr>
              <a:t>World Health Organization </a:t>
            </a:r>
            <a:r>
              <a:rPr lang="en-US" dirty="0" smtClean="0"/>
              <a:t>(WHO), the</a:t>
            </a:r>
            <a:r>
              <a:rPr lang="en-US" b="1" dirty="0" smtClean="0">
                <a:solidFill>
                  <a:srgbClr val="FF0000"/>
                </a:solidFill>
              </a:rPr>
              <a:t> Office International des Epizooties</a:t>
            </a:r>
            <a:r>
              <a:rPr lang="en-US" dirty="0" smtClean="0"/>
              <a:t>, and the </a:t>
            </a:r>
            <a:r>
              <a:rPr lang="en-US" dirty="0" smtClean="0">
                <a:solidFill>
                  <a:schemeClr val="accent1">
                    <a:lumMod val="75000"/>
                  </a:schemeClr>
                </a:solidFill>
              </a:rPr>
              <a:t>Food and Agriculture Organization</a:t>
            </a:r>
            <a:r>
              <a:rPr lang="en-US" dirty="0" smtClean="0">
                <a:solidFill>
                  <a:srgbClr val="FF0000"/>
                </a:solidFill>
              </a:rPr>
              <a:t> </a:t>
            </a:r>
            <a:r>
              <a:rPr lang="en-US" dirty="0" smtClean="0"/>
              <a:t>of the United Nations collaboratively defined the concept of veterinary public health, which was an important facilitator of the international response to avian influenza in 2003. </a:t>
            </a:r>
          </a:p>
          <a:p>
            <a:pPr algn="just"/>
            <a:r>
              <a:rPr lang="en-US" dirty="0" smtClean="0"/>
              <a:t>One Health, which started with comparative medicine and then went through the paradigm of One Medicine before including environmental health, calls for a horizontal approach across interdisciplinary institutions and requires a contextual approach to ecosystems. </a:t>
            </a:r>
          </a:p>
          <a:p>
            <a:pPr algn="just"/>
            <a:endParaRPr lang="en-US" dirty="0" smtClean="0"/>
          </a:p>
          <a:p>
            <a:pPr algn="just"/>
            <a:endParaRPr lang="en-US" dirty="0" smtClean="0"/>
          </a:p>
          <a:p>
            <a:pPr algn="just"/>
            <a:endParaRPr lang="tr-TR" dirty="0"/>
          </a:p>
        </p:txBody>
      </p:sp>
      <p:pic>
        <p:nvPicPr>
          <p:cNvPr id="4" name="Resim 3"/>
          <p:cNvPicPr>
            <a:picLocks noChangeAspect="1"/>
          </p:cNvPicPr>
          <p:nvPr/>
        </p:nvPicPr>
        <p:blipFill>
          <a:blip r:embed="rId2"/>
          <a:stretch>
            <a:fillRect/>
          </a:stretch>
        </p:blipFill>
        <p:spPr>
          <a:xfrm>
            <a:off x="9175787" y="1431775"/>
            <a:ext cx="2718057" cy="1182727"/>
          </a:xfrm>
          <a:prstGeom prst="rect">
            <a:avLst/>
          </a:prstGeom>
        </p:spPr>
      </p:pic>
      <p:sp>
        <p:nvSpPr>
          <p:cNvPr id="5" name="AutoShape 2" descr="the Office International des Epizooties ile ilgili gÃ¶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utoShape 4" descr="the Office International des Epizooties ile ilgili gÃ¶rsel sonucu"/>
          <p:cNvSpPr>
            <a:spLocks noChangeAspect="1" noChangeArrowheads="1"/>
          </p:cNvSpPr>
          <p:nvPr/>
        </p:nvSpPr>
        <p:spPr bwMode="auto">
          <a:xfrm>
            <a:off x="685800" y="261450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4" name="Picture 6" descr="Ä°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0403" y="3113894"/>
            <a:ext cx="2667292" cy="15003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od and Agriculture Organization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787" y="5136739"/>
            <a:ext cx="2832036" cy="944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90292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1929</Words>
  <Application>Microsoft Office PowerPoint</Application>
  <PresentationFormat>Geniş ekran</PresentationFormat>
  <Paragraphs>136</Paragraphs>
  <Slides>41</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41</vt:i4>
      </vt:variant>
    </vt:vector>
  </HeadingPairs>
  <TitlesOfParts>
    <vt:vector size="46" baseType="lpstr">
      <vt:lpstr>Arial</vt:lpstr>
      <vt:lpstr>Calibri</vt:lpstr>
      <vt:lpstr>Calibri Light</vt:lpstr>
      <vt:lpstr>Wingdings</vt:lpstr>
      <vt:lpstr>Office Teması</vt:lpstr>
      <vt:lpstr>Lecture 2:  One health:  From Concept to Action </vt:lpstr>
      <vt:lpstr>PowerPoint Sunusu</vt:lpstr>
      <vt:lpstr>What is 'One Health'?</vt:lpstr>
      <vt:lpstr>The concept of One Health; </vt:lpstr>
      <vt:lpstr>PowerPoint Sunusu</vt:lpstr>
      <vt:lpstr>HISTORY OF ONE HEALTH</vt:lpstr>
      <vt:lpstr>HISTORY OF ONE HEALTH</vt:lpstr>
      <vt:lpstr>HISTORY OF ONE HEALTH</vt:lpstr>
      <vt:lpstr>HISTORY OF ONE HEALTH</vt:lpstr>
      <vt:lpstr>PowerPoint Sunusu</vt:lpstr>
      <vt:lpstr>PowerPoint Sunusu</vt:lpstr>
      <vt:lpstr>PowerPoint Sunusu</vt:lpstr>
      <vt:lpstr>PowerPoint Sunusu</vt:lpstr>
      <vt:lpstr>PowerPoint Sunusu</vt:lpstr>
      <vt:lpstr>PowerPoint Sunusu</vt:lpstr>
      <vt:lpstr>ANTIMICROBIAL RESISTANCE  IN THE ONE HEALTH PERSPECTIVE </vt:lpstr>
      <vt:lpstr>ANTIMICROBIAL RESISTANCE  IN THE ONE HEALTH PERSPECTIVE </vt:lpstr>
      <vt:lpstr>PowerPoint Sunusu</vt:lpstr>
      <vt:lpstr>PowerPoint Sunusu</vt:lpstr>
      <vt:lpstr>PowerPoint Sunusu</vt:lpstr>
      <vt:lpstr>PowerPoint Sunusu</vt:lpstr>
      <vt:lpstr>PowerPoint Sunusu</vt:lpstr>
      <vt:lpstr>PowerPoint Sunusu</vt:lpstr>
      <vt:lpstr>3. Lecture: Antibiotic resistance</vt:lpstr>
      <vt:lpstr>PowerPoint Sunusu</vt:lpstr>
      <vt:lpstr>FIGHTING BACK AGAINST ANTIBIOTIC RESISTANCE</vt:lpstr>
      <vt:lpstr>PowerPoint Sunusu</vt:lpstr>
      <vt:lpstr>3. IMPROVING ANTIBIOTIC PRESCRIBING/STEWARDSHIP</vt:lpstr>
      <vt:lpstr>4. DEVELOPING NEW DRUGS AND DIAGNOSTIC TESTS</vt:lpstr>
      <vt:lpstr>Preventing Infections:  CDC’s Work to Prevent  Antibiotic Resistance in Food</vt:lpstr>
      <vt:lpstr>Preventing Infections:  CDC’s Work to Prevent  Antibiotic Resistance in Food </vt:lpstr>
      <vt:lpstr>1.Tracking Antibiotic Resistance</vt:lpstr>
      <vt:lpstr>1.Tracking Antibiotic Resistance</vt:lpstr>
      <vt:lpstr>1.Tracking Antibiotic Resistance</vt:lpstr>
      <vt:lpstr>2.Improving Antibiotic Use</vt:lpstr>
      <vt:lpstr>2.Improving Antibiotic Use</vt:lpstr>
      <vt:lpstr>2.Improving Antibiotic Use</vt:lpstr>
      <vt:lpstr>3.Preventing Infections</vt:lpstr>
      <vt:lpstr>3.Preventing Infections</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  One health: From Concept to Action </dc:title>
  <dc:creator>Bahar</dc:creator>
  <cp:lastModifiedBy>Bahar</cp:lastModifiedBy>
  <cp:revision>23</cp:revision>
  <dcterms:created xsi:type="dcterms:W3CDTF">2018-10-10T06:48:33Z</dcterms:created>
  <dcterms:modified xsi:type="dcterms:W3CDTF">2018-10-17T10:25:43Z</dcterms:modified>
</cp:coreProperties>
</file>