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72" r:id="rId16"/>
    <p:sldId id="273" r:id="rId17"/>
    <p:sldId id="274" r:id="rId18"/>
    <p:sldId id="275" r:id="rId19"/>
    <p:sldId id="276" r:id="rId20"/>
    <p:sldId id="267"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9947275"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56DB7-33AD-4F49-9F39-510E0448E7FB}"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tr-TR"/>
        </a:p>
      </dgm:t>
    </dgm:pt>
    <dgm:pt modelId="{EA83F4DB-2F8D-4A4D-8DC8-A23B021F0278}">
      <dgm:prSet phldrT="[Metin]" custT="1"/>
      <dgm:spPr/>
      <dgm:t>
        <a:bodyPr/>
        <a:lstStyle/>
        <a:p>
          <a:pPr algn="ctr"/>
          <a:r>
            <a:rPr lang="tr-TR" altLang="tr-TR" sz="2000" b="1" i="0" smtClean="0">
              <a:latin typeface="Garamond" panose="02020404030301010803" pitchFamily="18" charset="0"/>
            </a:rPr>
            <a:t>IPARD </a:t>
          </a:r>
          <a:r>
            <a:rPr lang="tr-TR" altLang="tr-TR" sz="2000" b="1" i="0" dirty="0" smtClean="0">
              <a:latin typeface="Garamond" panose="02020404030301010803" pitchFamily="18" charset="0"/>
            </a:rPr>
            <a:t>II Kapsamında ilk çağrıya 18 Aralık 2015 tarihi itibariyle çıkılmıştır.  </a:t>
          </a:r>
          <a:endParaRPr lang="tr-TR" sz="2000" i="0" dirty="0"/>
        </a:p>
      </dgm:t>
    </dgm:pt>
    <dgm:pt modelId="{2772843F-51FA-415B-82BD-BE6535AB914C}" type="parTrans" cxnId="{E4E5206F-BC01-451E-962A-0699ACE1712A}">
      <dgm:prSet/>
      <dgm:spPr/>
      <dgm:t>
        <a:bodyPr/>
        <a:lstStyle/>
        <a:p>
          <a:endParaRPr lang="tr-TR" sz="2000"/>
        </a:p>
      </dgm:t>
    </dgm:pt>
    <dgm:pt modelId="{DA0C248E-F782-4BF1-BC83-6708AC5B081C}" type="sibTrans" cxnId="{E4E5206F-BC01-451E-962A-0699ACE1712A}">
      <dgm:prSet/>
      <dgm:spPr/>
      <dgm:t>
        <a:bodyPr/>
        <a:lstStyle/>
        <a:p>
          <a:endParaRPr lang="tr-TR" sz="2000"/>
        </a:p>
      </dgm:t>
    </dgm:pt>
    <dgm:pt modelId="{ABB52F20-DBAF-4AF9-80A1-7B57B6940333}">
      <dgm:prSet phldrT="[Metin]" custT="1"/>
      <dgm:spPr/>
      <dgm:t>
        <a:bodyPr/>
        <a:lstStyle/>
        <a:p>
          <a:pPr algn="ctr"/>
          <a:r>
            <a:rPr lang="tr-TR" altLang="tr-TR" sz="2000" b="1" i="0" dirty="0" smtClean="0">
              <a:latin typeface="Garamond" panose="02020404030301010803" pitchFamily="18" charset="0"/>
            </a:rPr>
            <a:t>IPARD II Kapsamında %75’i AB, %25’i Ulusal Kaynaklardan olmak üzere toplam </a:t>
          </a:r>
          <a:r>
            <a:rPr lang="tr-TR" altLang="tr-TR" sz="2200" b="1" i="0" u="sng" dirty="0" smtClean="0">
              <a:effectLst>
                <a:outerShdw blurRad="38100" dist="38100" dir="2700000" algn="tl">
                  <a:srgbClr val="000000">
                    <a:alpha val="43137"/>
                  </a:srgbClr>
                </a:outerShdw>
              </a:effectLst>
              <a:latin typeface="Garamond" panose="02020404030301010803" pitchFamily="18" charset="0"/>
            </a:rPr>
            <a:t>1 Milyar 45 Milyon </a:t>
          </a:r>
          <a:r>
            <a:rPr lang="tr-TR" altLang="tr-TR" sz="2200" b="1" i="0" u="sng" dirty="0" err="1" smtClean="0">
              <a:effectLst>
                <a:outerShdw blurRad="38100" dist="38100" dir="2700000" algn="tl">
                  <a:srgbClr val="000000">
                    <a:alpha val="43137"/>
                  </a:srgbClr>
                </a:outerShdw>
              </a:effectLst>
              <a:latin typeface="Garamond" panose="02020404030301010803" pitchFamily="18" charset="0"/>
            </a:rPr>
            <a:t>Avro</a:t>
          </a:r>
          <a:r>
            <a:rPr lang="tr-TR" altLang="tr-TR" sz="2200" b="1" i="0" u="none" dirty="0" err="1" smtClean="0">
              <a:effectLst>
                <a:outerShdw blurRad="38100" dist="38100" dir="2700000" algn="tl">
                  <a:srgbClr val="000000">
                    <a:alpha val="43137"/>
                  </a:srgbClr>
                </a:outerShdw>
              </a:effectLst>
              <a:latin typeface="Garamond" panose="02020404030301010803" pitchFamily="18" charset="0"/>
            </a:rPr>
            <a:t>’luk</a:t>
          </a:r>
          <a:r>
            <a:rPr lang="tr-TR" altLang="tr-TR" sz="2200" b="1" i="0" u="none" dirty="0" smtClean="0">
              <a:effectLst>
                <a:outerShdw blurRad="38100" dist="38100" dir="2700000" algn="tl">
                  <a:srgbClr val="000000">
                    <a:alpha val="43137"/>
                  </a:srgbClr>
                </a:outerShdw>
              </a:effectLst>
              <a:latin typeface="Garamond" panose="02020404030301010803" pitchFamily="18" charset="0"/>
            </a:rPr>
            <a:t> </a:t>
          </a:r>
          <a:r>
            <a:rPr lang="tr-TR" altLang="tr-TR" sz="2000" b="1" i="0" dirty="0" smtClean="0">
              <a:latin typeface="Garamond" panose="02020404030301010803" pitchFamily="18" charset="0"/>
            </a:rPr>
            <a:t>Fon Faydalanıcılara sunulacaktır. </a:t>
          </a:r>
          <a:endParaRPr lang="tr-TR" sz="2000" i="0" dirty="0"/>
        </a:p>
      </dgm:t>
    </dgm:pt>
    <dgm:pt modelId="{326D6C8B-0050-421F-84F1-94967344307B}" type="parTrans" cxnId="{F66A18CA-0CE7-4C10-A8FA-A67DAC797E03}">
      <dgm:prSet/>
      <dgm:spPr/>
      <dgm:t>
        <a:bodyPr/>
        <a:lstStyle/>
        <a:p>
          <a:endParaRPr lang="tr-TR" sz="2000"/>
        </a:p>
      </dgm:t>
    </dgm:pt>
    <dgm:pt modelId="{A8E27BD3-F8E8-4215-83A6-6692E15A8D70}" type="sibTrans" cxnId="{F66A18CA-0CE7-4C10-A8FA-A67DAC797E03}">
      <dgm:prSet/>
      <dgm:spPr/>
      <dgm:t>
        <a:bodyPr/>
        <a:lstStyle/>
        <a:p>
          <a:endParaRPr lang="tr-TR" sz="2000"/>
        </a:p>
      </dgm:t>
    </dgm:pt>
    <dgm:pt modelId="{372F1A52-870B-4039-8831-E480A779BF7F}">
      <dgm:prSet custT="1"/>
      <dgm:spPr/>
      <dgm:t>
        <a:bodyPr/>
        <a:lstStyle/>
        <a:p>
          <a:pPr algn="ctr"/>
          <a:r>
            <a:rPr lang="tr-TR" altLang="tr-TR" sz="2000" b="1" dirty="0" smtClean="0">
              <a:latin typeface="Garamond" panose="02020404030301010803" pitchFamily="18" charset="0"/>
              <a:cs typeface="Times New Roman" panose="02020603050405020304" pitchFamily="18" charset="0"/>
            </a:rPr>
            <a:t>27 Ocak 2015 tarihinde IPARD II programı AB Komisyonu tarafından onaylanmıştır. </a:t>
          </a:r>
          <a:endParaRPr lang="tr-TR" altLang="tr-TR" sz="2000" b="1" dirty="0">
            <a:latin typeface="Garamond" panose="02020404030301010803" pitchFamily="18" charset="0"/>
            <a:cs typeface="Times New Roman" panose="02020603050405020304" pitchFamily="18" charset="0"/>
          </a:endParaRPr>
        </a:p>
      </dgm:t>
    </dgm:pt>
    <dgm:pt modelId="{15ED8EED-9EE6-4DCE-9D32-6FB3CC26FDBA}" type="parTrans" cxnId="{AA0D0A6B-763A-4E89-988E-EE40E49CF5D6}">
      <dgm:prSet/>
      <dgm:spPr/>
      <dgm:t>
        <a:bodyPr/>
        <a:lstStyle/>
        <a:p>
          <a:endParaRPr lang="tr-TR" sz="2000"/>
        </a:p>
      </dgm:t>
    </dgm:pt>
    <dgm:pt modelId="{418BC7CB-D2A3-41E7-8DC7-DC4BFC8A4C9C}" type="sibTrans" cxnId="{AA0D0A6B-763A-4E89-988E-EE40E49CF5D6}">
      <dgm:prSet/>
      <dgm:spPr/>
      <dgm:t>
        <a:bodyPr/>
        <a:lstStyle/>
        <a:p>
          <a:endParaRPr lang="tr-TR" sz="2000"/>
        </a:p>
      </dgm:t>
    </dgm:pt>
    <dgm:pt modelId="{3980AADE-DE1C-4367-B88D-491B9A9EC2EE}">
      <dgm:prSet custT="1"/>
      <dgm:spPr/>
      <dgm:t>
        <a:bodyPr/>
        <a:lstStyle/>
        <a:p>
          <a:pPr algn="ctr"/>
          <a:r>
            <a:rPr lang="tr-TR" sz="2000" b="1" i="0" dirty="0" smtClean="0">
              <a:latin typeface="Garamond" panose="02020404030301010803" pitchFamily="18" charset="0"/>
            </a:rPr>
            <a:t>IPARD II Kapsamında destek oranları yükseltilmiş ve yeni yatırım alanları destek kapsamına alınmıştır.</a:t>
          </a:r>
          <a:endParaRPr lang="tr-TR" sz="2000" b="1" i="0" dirty="0">
            <a:latin typeface="Garamond" panose="02020404030301010803" pitchFamily="18" charset="0"/>
          </a:endParaRPr>
        </a:p>
      </dgm:t>
    </dgm:pt>
    <dgm:pt modelId="{5357A572-1656-4A85-9AE4-F2B411A57763}" type="parTrans" cxnId="{3BDFC9A8-19BE-4738-8A82-7C1493808A6C}">
      <dgm:prSet/>
      <dgm:spPr/>
      <dgm:t>
        <a:bodyPr/>
        <a:lstStyle/>
        <a:p>
          <a:endParaRPr lang="tr-TR" sz="2000"/>
        </a:p>
      </dgm:t>
    </dgm:pt>
    <dgm:pt modelId="{A7ED896D-4DBD-4F8B-82F1-7721E05AED81}" type="sibTrans" cxnId="{3BDFC9A8-19BE-4738-8A82-7C1493808A6C}">
      <dgm:prSet/>
      <dgm:spPr/>
      <dgm:t>
        <a:bodyPr/>
        <a:lstStyle/>
        <a:p>
          <a:endParaRPr lang="tr-TR" sz="2000"/>
        </a:p>
      </dgm:t>
    </dgm:pt>
    <dgm:pt modelId="{08284B96-C326-48BE-AB19-03738C587872}" type="pres">
      <dgm:prSet presAssocID="{BEF56DB7-33AD-4F49-9F39-510E0448E7FB}" presName="linear" presStyleCnt="0">
        <dgm:presLayoutVars>
          <dgm:animLvl val="lvl"/>
          <dgm:resizeHandles val="exact"/>
        </dgm:presLayoutVars>
      </dgm:prSet>
      <dgm:spPr/>
      <dgm:t>
        <a:bodyPr/>
        <a:lstStyle/>
        <a:p>
          <a:endParaRPr lang="tr-TR"/>
        </a:p>
      </dgm:t>
    </dgm:pt>
    <dgm:pt modelId="{F783BA42-5CA9-434F-BCD0-F3F5E79EB7F3}" type="pres">
      <dgm:prSet presAssocID="{372F1A52-870B-4039-8831-E480A779BF7F}" presName="parentText" presStyleLbl="node1" presStyleIdx="0" presStyleCnt="4">
        <dgm:presLayoutVars>
          <dgm:chMax val="0"/>
          <dgm:bulletEnabled val="1"/>
        </dgm:presLayoutVars>
      </dgm:prSet>
      <dgm:spPr/>
      <dgm:t>
        <a:bodyPr/>
        <a:lstStyle/>
        <a:p>
          <a:endParaRPr lang="tr-TR"/>
        </a:p>
      </dgm:t>
    </dgm:pt>
    <dgm:pt modelId="{AB5A7060-A49C-4C2B-8338-560FEB2E7757}" type="pres">
      <dgm:prSet presAssocID="{418BC7CB-D2A3-41E7-8DC7-DC4BFC8A4C9C}" presName="spacer" presStyleCnt="0"/>
      <dgm:spPr/>
      <dgm:t>
        <a:bodyPr/>
        <a:lstStyle/>
        <a:p>
          <a:endParaRPr lang="tr-TR"/>
        </a:p>
      </dgm:t>
    </dgm:pt>
    <dgm:pt modelId="{422E52B5-4175-49BD-844B-5304C1C4F0C3}" type="pres">
      <dgm:prSet presAssocID="{ABB52F20-DBAF-4AF9-80A1-7B57B6940333}" presName="parentText" presStyleLbl="node1" presStyleIdx="1" presStyleCnt="4" custLinFactNeighborX="-1250" custLinFactNeighborY="-2649">
        <dgm:presLayoutVars>
          <dgm:chMax val="0"/>
          <dgm:bulletEnabled val="1"/>
        </dgm:presLayoutVars>
      </dgm:prSet>
      <dgm:spPr/>
      <dgm:t>
        <a:bodyPr/>
        <a:lstStyle/>
        <a:p>
          <a:endParaRPr lang="tr-TR"/>
        </a:p>
      </dgm:t>
    </dgm:pt>
    <dgm:pt modelId="{F677F370-F89D-48D1-B744-DF95AA33CD70}" type="pres">
      <dgm:prSet presAssocID="{A8E27BD3-F8E8-4215-83A6-6692E15A8D70}" presName="spacer" presStyleCnt="0"/>
      <dgm:spPr/>
      <dgm:t>
        <a:bodyPr/>
        <a:lstStyle/>
        <a:p>
          <a:endParaRPr lang="tr-TR"/>
        </a:p>
      </dgm:t>
    </dgm:pt>
    <dgm:pt modelId="{80456ED8-8A83-4E68-AF41-50E74EFD25AD}" type="pres">
      <dgm:prSet presAssocID="{3980AADE-DE1C-4367-B88D-491B9A9EC2EE}" presName="parentText" presStyleLbl="node1" presStyleIdx="2" presStyleCnt="4">
        <dgm:presLayoutVars>
          <dgm:chMax val="0"/>
          <dgm:bulletEnabled val="1"/>
        </dgm:presLayoutVars>
      </dgm:prSet>
      <dgm:spPr/>
      <dgm:t>
        <a:bodyPr/>
        <a:lstStyle/>
        <a:p>
          <a:endParaRPr lang="tr-TR"/>
        </a:p>
      </dgm:t>
    </dgm:pt>
    <dgm:pt modelId="{9FC1E7E0-3ED5-45BF-89A0-9A16111E7A32}" type="pres">
      <dgm:prSet presAssocID="{A7ED896D-4DBD-4F8B-82F1-7721E05AED81}" presName="spacer" presStyleCnt="0"/>
      <dgm:spPr/>
      <dgm:t>
        <a:bodyPr/>
        <a:lstStyle/>
        <a:p>
          <a:endParaRPr lang="tr-TR"/>
        </a:p>
      </dgm:t>
    </dgm:pt>
    <dgm:pt modelId="{66544BA1-E522-4B5C-9562-4EECC34E0B39}" type="pres">
      <dgm:prSet presAssocID="{EA83F4DB-2F8D-4A4D-8DC8-A23B021F0278}" presName="parentText" presStyleLbl="node1" presStyleIdx="3" presStyleCnt="4">
        <dgm:presLayoutVars>
          <dgm:chMax val="0"/>
          <dgm:bulletEnabled val="1"/>
        </dgm:presLayoutVars>
      </dgm:prSet>
      <dgm:spPr/>
      <dgm:t>
        <a:bodyPr/>
        <a:lstStyle/>
        <a:p>
          <a:endParaRPr lang="tr-TR"/>
        </a:p>
      </dgm:t>
    </dgm:pt>
  </dgm:ptLst>
  <dgm:cxnLst>
    <dgm:cxn modelId="{C6E969DC-159D-4B5D-AE99-0CA96C10F1EB}" type="presOf" srcId="{EA83F4DB-2F8D-4A4D-8DC8-A23B021F0278}" destId="{66544BA1-E522-4B5C-9562-4EECC34E0B39}" srcOrd="0" destOrd="0" presId="urn:microsoft.com/office/officeart/2005/8/layout/vList2"/>
    <dgm:cxn modelId="{2A6A5EF0-91F8-4EEA-8B1F-3F0879F4A6B4}" type="presOf" srcId="{372F1A52-870B-4039-8831-E480A779BF7F}" destId="{F783BA42-5CA9-434F-BCD0-F3F5E79EB7F3}" srcOrd="0" destOrd="0" presId="urn:microsoft.com/office/officeart/2005/8/layout/vList2"/>
    <dgm:cxn modelId="{3BDFC9A8-19BE-4738-8A82-7C1493808A6C}" srcId="{BEF56DB7-33AD-4F49-9F39-510E0448E7FB}" destId="{3980AADE-DE1C-4367-B88D-491B9A9EC2EE}" srcOrd="2" destOrd="0" parTransId="{5357A572-1656-4A85-9AE4-F2B411A57763}" sibTransId="{A7ED896D-4DBD-4F8B-82F1-7721E05AED81}"/>
    <dgm:cxn modelId="{AA0D0A6B-763A-4E89-988E-EE40E49CF5D6}" srcId="{BEF56DB7-33AD-4F49-9F39-510E0448E7FB}" destId="{372F1A52-870B-4039-8831-E480A779BF7F}" srcOrd="0" destOrd="0" parTransId="{15ED8EED-9EE6-4DCE-9D32-6FB3CC26FDBA}" sibTransId="{418BC7CB-D2A3-41E7-8DC7-DC4BFC8A4C9C}"/>
    <dgm:cxn modelId="{F66A18CA-0CE7-4C10-A8FA-A67DAC797E03}" srcId="{BEF56DB7-33AD-4F49-9F39-510E0448E7FB}" destId="{ABB52F20-DBAF-4AF9-80A1-7B57B6940333}" srcOrd="1" destOrd="0" parTransId="{326D6C8B-0050-421F-84F1-94967344307B}" sibTransId="{A8E27BD3-F8E8-4215-83A6-6692E15A8D70}"/>
    <dgm:cxn modelId="{947E5A74-44F1-4EE5-900E-D2EDDDB350FE}" type="presOf" srcId="{BEF56DB7-33AD-4F49-9F39-510E0448E7FB}" destId="{08284B96-C326-48BE-AB19-03738C587872}" srcOrd="0" destOrd="0" presId="urn:microsoft.com/office/officeart/2005/8/layout/vList2"/>
    <dgm:cxn modelId="{7E5A87AF-0B73-47F1-97D2-25E2F4CD17D3}" type="presOf" srcId="{3980AADE-DE1C-4367-B88D-491B9A9EC2EE}" destId="{80456ED8-8A83-4E68-AF41-50E74EFD25AD}" srcOrd="0" destOrd="0" presId="urn:microsoft.com/office/officeart/2005/8/layout/vList2"/>
    <dgm:cxn modelId="{36490462-D5E0-449C-8E69-9263343F8579}" type="presOf" srcId="{ABB52F20-DBAF-4AF9-80A1-7B57B6940333}" destId="{422E52B5-4175-49BD-844B-5304C1C4F0C3}" srcOrd="0" destOrd="0" presId="urn:microsoft.com/office/officeart/2005/8/layout/vList2"/>
    <dgm:cxn modelId="{E4E5206F-BC01-451E-962A-0699ACE1712A}" srcId="{BEF56DB7-33AD-4F49-9F39-510E0448E7FB}" destId="{EA83F4DB-2F8D-4A4D-8DC8-A23B021F0278}" srcOrd="3" destOrd="0" parTransId="{2772843F-51FA-415B-82BD-BE6535AB914C}" sibTransId="{DA0C248E-F782-4BF1-BC83-6708AC5B081C}"/>
    <dgm:cxn modelId="{1CAD0BB3-45DB-42AE-8975-F39B914F14C0}" type="presParOf" srcId="{08284B96-C326-48BE-AB19-03738C587872}" destId="{F783BA42-5CA9-434F-BCD0-F3F5E79EB7F3}" srcOrd="0" destOrd="0" presId="urn:microsoft.com/office/officeart/2005/8/layout/vList2"/>
    <dgm:cxn modelId="{E53F880A-3435-43BE-B47E-C887BA30738F}" type="presParOf" srcId="{08284B96-C326-48BE-AB19-03738C587872}" destId="{AB5A7060-A49C-4C2B-8338-560FEB2E7757}" srcOrd="1" destOrd="0" presId="urn:microsoft.com/office/officeart/2005/8/layout/vList2"/>
    <dgm:cxn modelId="{055DEFC7-91C5-4DB5-9099-B3650766D5C2}" type="presParOf" srcId="{08284B96-C326-48BE-AB19-03738C587872}" destId="{422E52B5-4175-49BD-844B-5304C1C4F0C3}" srcOrd="2" destOrd="0" presId="urn:microsoft.com/office/officeart/2005/8/layout/vList2"/>
    <dgm:cxn modelId="{5A15CD08-E076-4FFE-B52F-EBB5EB8FFD70}" type="presParOf" srcId="{08284B96-C326-48BE-AB19-03738C587872}" destId="{F677F370-F89D-48D1-B744-DF95AA33CD70}" srcOrd="3" destOrd="0" presId="urn:microsoft.com/office/officeart/2005/8/layout/vList2"/>
    <dgm:cxn modelId="{18E4E70B-B851-44EA-ACA4-6091B96C443D}" type="presParOf" srcId="{08284B96-C326-48BE-AB19-03738C587872}" destId="{80456ED8-8A83-4E68-AF41-50E74EFD25AD}" srcOrd="4" destOrd="0" presId="urn:microsoft.com/office/officeart/2005/8/layout/vList2"/>
    <dgm:cxn modelId="{A0D45A99-BE55-4FDB-B5C9-5D990F696153}" type="presParOf" srcId="{08284B96-C326-48BE-AB19-03738C587872}" destId="{9FC1E7E0-3ED5-45BF-89A0-9A16111E7A32}" srcOrd="5" destOrd="0" presId="urn:microsoft.com/office/officeart/2005/8/layout/vList2"/>
    <dgm:cxn modelId="{47276743-1EDD-4EBE-8A6C-22F9B4662BF8}" type="presParOf" srcId="{08284B96-C326-48BE-AB19-03738C587872}" destId="{66544BA1-E522-4B5C-9562-4EECC34E0B3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3BA42-5CA9-434F-BCD0-F3F5E79EB7F3}">
      <dsp:nvSpPr>
        <dsp:cNvPr id="0" name=""/>
        <dsp:cNvSpPr/>
      </dsp:nvSpPr>
      <dsp:spPr>
        <a:xfrm>
          <a:off x="0" y="20579"/>
          <a:ext cx="8001000" cy="108985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altLang="tr-TR" sz="2000" b="1" kern="1200" dirty="0" smtClean="0">
              <a:latin typeface="Garamond" panose="02020404030301010803" pitchFamily="18" charset="0"/>
              <a:cs typeface="Times New Roman" panose="02020603050405020304" pitchFamily="18" charset="0"/>
            </a:rPr>
            <a:t>27 Ocak 2015 tarihinde IPARD II programı AB Komisyonu tarafından onaylanmıştır. </a:t>
          </a:r>
          <a:endParaRPr lang="tr-TR" altLang="tr-TR" sz="2000" b="1" kern="1200" dirty="0">
            <a:latin typeface="Garamond" panose="02020404030301010803" pitchFamily="18" charset="0"/>
            <a:cs typeface="Times New Roman" panose="02020603050405020304" pitchFamily="18" charset="0"/>
          </a:endParaRPr>
        </a:p>
      </dsp:txBody>
      <dsp:txXfrm>
        <a:off x="53202" y="73781"/>
        <a:ext cx="7894596" cy="983450"/>
      </dsp:txXfrm>
    </dsp:sp>
    <dsp:sp modelId="{422E52B5-4175-49BD-844B-5304C1C4F0C3}">
      <dsp:nvSpPr>
        <dsp:cNvPr id="0" name=""/>
        <dsp:cNvSpPr/>
      </dsp:nvSpPr>
      <dsp:spPr>
        <a:xfrm>
          <a:off x="0" y="1135667"/>
          <a:ext cx="8001000" cy="108985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altLang="tr-TR" sz="2000" b="1" i="0" kern="1200" dirty="0" smtClean="0">
              <a:latin typeface="Garamond" panose="02020404030301010803" pitchFamily="18" charset="0"/>
            </a:rPr>
            <a:t>IPARD II Kapsamında %75’i AB, %25’i Ulusal Kaynaklardan olmak üzere toplam </a:t>
          </a:r>
          <a:r>
            <a:rPr lang="tr-TR" altLang="tr-TR" sz="2200" b="1" i="0" u="sng" kern="1200" dirty="0" smtClean="0">
              <a:effectLst>
                <a:outerShdw blurRad="38100" dist="38100" dir="2700000" algn="tl">
                  <a:srgbClr val="000000">
                    <a:alpha val="43137"/>
                  </a:srgbClr>
                </a:outerShdw>
              </a:effectLst>
              <a:latin typeface="Garamond" panose="02020404030301010803" pitchFamily="18" charset="0"/>
            </a:rPr>
            <a:t>1 Milyar 45 Milyon </a:t>
          </a:r>
          <a:r>
            <a:rPr lang="tr-TR" altLang="tr-TR" sz="2200" b="1" i="0" u="sng" kern="1200" dirty="0" err="1" smtClean="0">
              <a:effectLst>
                <a:outerShdw blurRad="38100" dist="38100" dir="2700000" algn="tl">
                  <a:srgbClr val="000000">
                    <a:alpha val="43137"/>
                  </a:srgbClr>
                </a:outerShdw>
              </a:effectLst>
              <a:latin typeface="Garamond" panose="02020404030301010803" pitchFamily="18" charset="0"/>
            </a:rPr>
            <a:t>Avro</a:t>
          </a:r>
          <a:r>
            <a:rPr lang="tr-TR" altLang="tr-TR" sz="2200" b="1" i="0" u="none" kern="1200" dirty="0" err="1" smtClean="0">
              <a:effectLst>
                <a:outerShdw blurRad="38100" dist="38100" dir="2700000" algn="tl">
                  <a:srgbClr val="000000">
                    <a:alpha val="43137"/>
                  </a:srgbClr>
                </a:outerShdw>
              </a:effectLst>
              <a:latin typeface="Garamond" panose="02020404030301010803" pitchFamily="18" charset="0"/>
            </a:rPr>
            <a:t>’luk</a:t>
          </a:r>
          <a:r>
            <a:rPr lang="tr-TR" altLang="tr-TR" sz="2200" b="1" i="0" u="none" kern="1200" dirty="0" smtClean="0">
              <a:effectLst>
                <a:outerShdw blurRad="38100" dist="38100" dir="2700000" algn="tl">
                  <a:srgbClr val="000000">
                    <a:alpha val="43137"/>
                  </a:srgbClr>
                </a:outerShdw>
              </a:effectLst>
              <a:latin typeface="Garamond" panose="02020404030301010803" pitchFamily="18" charset="0"/>
            </a:rPr>
            <a:t> </a:t>
          </a:r>
          <a:r>
            <a:rPr lang="tr-TR" altLang="tr-TR" sz="2000" b="1" i="0" kern="1200" dirty="0" smtClean="0">
              <a:latin typeface="Garamond" panose="02020404030301010803" pitchFamily="18" charset="0"/>
            </a:rPr>
            <a:t>Fon Faydalanıcılara sunulacaktır. </a:t>
          </a:r>
          <a:endParaRPr lang="tr-TR" sz="2000" i="0" kern="1200" dirty="0"/>
        </a:p>
      </dsp:txBody>
      <dsp:txXfrm>
        <a:off x="53202" y="1188869"/>
        <a:ext cx="7894596" cy="983450"/>
      </dsp:txXfrm>
    </dsp:sp>
    <dsp:sp modelId="{80456ED8-8A83-4E68-AF41-50E74EFD25AD}">
      <dsp:nvSpPr>
        <dsp:cNvPr id="0" name=""/>
        <dsp:cNvSpPr/>
      </dsp:nvSpPr>
      <dsp:spPr>
        <a:xfrm>
          <a:off x="0" y="2252129"/>
          <a:ext cx="8001000" cy="108985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i="0" kern="1200" dirty="0" smtClean="0">
              <a:latin typeface="Garamond" panose="02020404030301010803" pitchFamily="18" charset="0"/>
            </a:rPr>
            <a:t>IPARD II Kapsamında destek oranları yükseltilmiş ve yeni yatırım alanları destek kapsamına alınmıştır.</a:t>
          </a:r>
          <a:endParaRPr lang="tr-TR" sz="2000" b="1" i="0" kern="1200" dirty="0">
            <a:latin typeface="Garamond" panose="02020404030301010803" pitchFamily="18" charset="0"/>
          </a:endParaRPr>
        </a:p>
      </dsp:txBody>
      <dsp:txXfrm>
        <a:off x="53202" y="2305331"/>
        <a:ext cx="7894596" cy="983450"/>
      </dsp:txXfrm>
    </dsp:sp>
    <dsp:sp modelId="{66544BA1-E522-4B5C-9562-4EECC34E0B39}">
      <dsp:nvSpPr>
        <dsp:cNvPr id="0" name=""/>
        <dsp:cNvSpPr/>
      </dsp:nvSpPr>
      <dsp:spPr>
        <a:xfrm>
          <a:off x="0" y="3367904"/>
          <a:ext cx="8001000" cy="108985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altLang="tr-TR" sz="2000" b="1" i="0" kern="1200" smtClean="0">
              <a:latin typeface="Garamond" panose="02020404030301010803" pitchFamily="18" charset="0"/>
            </a:rPr>
            <a:t>IPARD </a:t>
          </a:r>
          <a:r>
            <a:rPr lang="tr-TR" altLang="tr-TR" sz="2000" b="1" i="0" kern="1200" dirty="0" smtClean="0">
              <a:latin typeface="Garamond" panose="02020404030301010803" pitchFamily="18" charset="0"/>
            </a:rPr>
            <a:t>II Kapsamında ilk çağrıya 18 Aralık 2015 tarihi itibariyle çıkılmıştır.  </a:t>
          </a:r>
          <a:endParaRPr lang="tr-TR" sz="2000" i="0" kern="1200" dirty="0"/>
        </a:p>
      </dsp:txBody>
      <dsp:txXfrm>
        <a:off x="53202" y="3421106"/>
        <a:ext cx="7894596" cy="9834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4310486" cy="344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634487" y="1"/>
            <a:ext cx="4310486" cy="344091"/>
          </a:xfrm>
          <a:prstGeom prst="rect">
            <a:avLst/>
          </a:prstGeom>
        </p:spPr>
        <p:txBody>
          <a:bodyPr vert="horz" lIns="91440" tIns="45720" rIns="91440" bIns="45720" rtlCol="0"/>
          <a:lstStyle>
            <a:lvl1pPr algn="r">
              <a:defRPr sz="1200"/>
            </a:lvl1pPr>
          </a:lstStyle>
          <a:p>
            <a:fld id="{59A3287E-006D-4EB8-A531-925F906BE65D}" type="datetimeFigureOut">
              <a:rPr lang="tr-TR" smtClean="0"/>
              <a:t>19.01.2018</a:t>
            </a:fld>
            <a:endParaRPr lang="tr-TR"/>
          </a:p>
        </p:txBody>
      </p:sp>
      <p:sp>
        <p:nvSpPr>
          <p:cNvPr id="4" name="Altbilgi Yer Tutucusu 3"/>
          <p:cNvSpPr>
            <a:spLocks noGrp="1"/>
          </p:cNvSpPr>
          <p:nvPr>
            <p:ph type="ftr" sz="quarter" idx="2"/>
          </p:nvPr>
        </p:nvSpPr>
        <p:spPr>
          <a:xfrm>
            <a:off x="0" y="6513910"/>
            <a:ext cx="4310486" cy="34409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634487" y="6513910"/>
            <a:ext cx="4310486" cy="344090"/>
          </a:xfrm>
          <a:prstGeom prst="rect">
            <a:avLst/>
          </a:prstGeom>
        </p:spPr>
        <p:txBody>
          <a:bodyPr vert="horz" lIns="91440" tIns="45720" rIns="91440" bIns="45720" rtlCol="0" anchor="b"/>
          <a:lstStyle>
            <a:lvl1pPr algn="r">
              <a:defRPr sz="1200"/>
            </a:lvl1pPr>
          </a:lstStyle>
          <a:p>
            <a:fld id="{D367F46D-2B93-410D-86D6-26CB41493021}" type="slidenum">
              <a:rPr lang="tr-TR" smtClean="0"/>
              <a:t>‹#›</a:t>
            </a:fld>
            <a:endParaRPr lang="tr-TR"/>
          </a:p>
        </p:txBody>
      </p:sp>
    </p:spTree>
    <p:extLst>
      <p:ext uri="{BB962C8B-B14F-4D97-AF65-F5344CB8AC3E}">
        <p14:creationId xmlns:p14="http://schemas.microsoft.com/office/powerpoint/2010/main" val="36050719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CDA559A-710D-4DC3-887E-6154F48DB5B7}" type="datetimeFigureOut">
              <a:rPr lang="tr-TR" smtClean="0"/>
              <a:t>19.01.2018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BB144B-AA3A-490E-A3E1-0433DB08D9A9}" type="slidenum">
              <a:rPr lang="tr-TR" smtClean="0"/>
              <a:t>‹#›</a:t>
            </a:fld>
            <a:endParaRPr lang="tr-TR"/>
          </a:p>
        </p:txBody>
      </p:sp>
    </p:spTree>
    <p:extLst>
      <p:ext uri="{BB962C8B-B14F-4D97-AF65-F5344CB8AC3E}">
        <p14:creationId xmlns:p14="http://schemas.microsoft.com/office/powerpoint/2010/main" val="342494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CDA559A-710D-4DC3-887E-6154F48DB5B7}" type="datetimeFigureOut">
              <a:rPr lang="tr-TR" smtClean="0"/>
              <a:t>19.01.2018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BB144B-AA3A-490E-A3E1-0433DB08D9A9}" type="slidenum">
              <a:rPr lang="tr-TR" smtClean="0"/>
              <a:t>‹#›</a:t>
            </a:fld>
            <a:endParaRPr lang="tr-TR"/>
          </a:p>
        </p:txBody>
      </p:sp>
    </p:spTree>
    <p:extLst>
      <p:ext uri="{BB962C8B-B14F-4D97-AF65-F5344CB8AC3E}">
        <p14:creationId xmlns:p14="http://schemas.microsoft.com/office/powerpoint/2010/main" val="214762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CDA559A-710D-4DC3-887E-6154F48DB5B7}" type="datetimeFigureOut">
              <a:rPr lang="tr-TR" smtClean="0"/>
              <a:t>19.01.2018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BB144B-AA3A-490E-A3E1-0433DB08D9A9}" type="slidenum">
              <a:rPr lang="tr-TR" smtClean="0"/>
              <a:t>‹#›</a:t>
            </a:fld>
            <a:endParaRPr lang="tr-TR"/>
          </a:p>
        </p:txBody>
      </p:sp>
    </p:spTree>
    <p:extLst>
      <p:ext uri="{BB962C8B-B14F-4D97-AF65-F5344CB8AC3E}">
        <p14:creationId xmlns:p14="http://schemas.microsoft.com/office/powerpoint/2010/main" val="405856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CDA559A-710D-4DC3-887E-6154F48DB5B7}" type="datetimeFigureOut">
              <a:rPr lang="tr-TR" smtClean="0"/>
              <a:t>19.01.2018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BB144B-AA3A-490E-A3E1-0433DB08D9A9}" type="slidenum">
              <a:rPr lang="tr-TR" smtClean="0"/>
              <a:t>‹#›</a:t>
            </a:fld>
            <a:endParaRPr lang="tr-TR"/>
          </a:p>
        </p:txBody>
      </p:sp>
    </p:spTree>
    <p:extLst>
      <p:ext uri="{BB962C8B-B14F-4D97-AF65-F5344CB8AC3E}">
        <p14:creationId xmlns:p14="http://schemas.microsoft.com/office/powerpoint/2010/main" val="2903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CDA559A-710D-4DC3-887E-6154F48DB5B7}" type="datetimeFigureOut">
              <a:rPr lang="tr-TR" smtClean="0"/>
              <a:t>19.01.2018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BB144B-AA3A-490E-A3E1-0433DB08D9A9}" type="slidenum">
              <a:rPr lang="tr-TR" smtClean="0"/>
              <a:t>‹#›</a:t>
            </a:fld>
            <a:endParaRPr lang="tr-TR"/>
          </a:p>
        </p:txBody>
      </p:sp>
    </p:spTree>
    <p:extLst>
      <p:ext uri="{BB962C8B-B14F-4D97-AF65-F5344CB8AC3E}">
        <p14:creationId xmlns:p14="http://schemas.microsoft.com/office/powerpoint/2010/main" val="135448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CDA559A-710D-4DC3-887E-6154F48DB5B7}" type="datetimeFigureOut">
              <a:rPr lang="tr-TR" smtClean="0"/>
              <a:t>19.01.2018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BB144B-AA3A-490E-A3E1-0433DB08D9A9}" type="slidenum">
              <a:rPr lang="tr-TR" smtClean="0"/>
              <a:t>‹#›</a:t>
            </a:fld>
            <a:endParaRPr lang="tr-TR"/>
          </a:p>
        </p:txBody>
      </p:sp>
    </p:spTree>
    <p:extLst>
      <p:ext uri="{BB962C8B-B14F-4D97-AF65-F5344CB8AC3E}">
        <p14:creationId xmlns:p14="http://schemas.microsoft.com/office/powerpoint/2010/main" val="283244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CDA559A-710D-4DC3-887E-6154F48DB5B7}" type="datetimeFigureOut">
              <a:rPr lang="tr-TR" smtClean="0"/>
              <a:t>19.01.2018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DBB144B-AA3A-490E-A3E1-0433DB08D9A9}" type="slidenum">
              <a:rPr lang="tr-TR" smtClean="0"/>
              <a:t>‹#›</a:t>
            </a:fld>
            <a:endParaRPr lang="tr-TR"/>
          </a:p>
        </p:txBody>
      </p:sp>
    </p:spTree>
    <p:extLst>
      <p:ext uri="{BB962C8B-B14F-4D97-AF65-F5344CB8AC3E}">
        <p14:creationId xmlns:p14="http://schemas.microsoft.com/office/powerpoint/2010/main" val="327928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CDA559A-710D-4DC3-887E-6154F48DB5B7}" type="datetimeFigureOut">
              <a:rPr lang="tr-TR" smtClean="0"/>
              <a:t>19.01.2018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DBB144B-AA3A-490E-A3E1-0433DB08D9A9}" type="slidenum">
              <a:rPr lang="tr-TR" smtClean="0"/>
              <a:t>‹#›</a:t>
            </a:fld>
            <a:endParaRPr lang="tr-TR"/>
          </a:p>
        </p:txBody>
      </p:sp>
    </p:spTree>
    <p:extLst>
      <p:ext uri="{BB962C8B-B14F-4D97-AF65-F5344CB8AC3E}">
        <p14:creationId xmlns:p14="http://schemas.microsoft.com/office/powerpoint/2010/main" val="313380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CDA559A-710D-4DC3-887E-6154F48DB5B7}" type="datetimeFigureOut">
              <a:rPr lang="tr-TR" smtClean="0"/>
              <a:t>19.01.2018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DBB144B-AA3A-490E-A3E1-0433DB08D9A9}" type="slidenum">
              <a:rPr lang="tr-TR" smtClean="0"/>
              <a:t>‹#›</a:t>
            </a:fld>
            <a:endParaRPr lang="tr-TR"/>
          </a:p>
        </p:txBody>
      </p:sp>
    </p:spTree>
    <p:extLst>
      <p:ext uri="{BB962C8B-B14F-4D97-AF65-F5344CB8AC3E}">
        <p14:creationId xmlns:p14="http://schemas.microsoft.com/office/powerpoint/2010/main" val="172801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CDA559A-710D-4DC3-887E-6154F48DB5B7}" type="datetimeFigureOut">
              <a:rPr lang="tr-TR" smtClean="0"/>
              <a:t>19.01.2018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BB144B-AA3A-490E-A3E1-0433DB08D9A9}" type="slidenum">
              <a:rPr lang="tr-TR" smtClean="0"/>
              <a:t>‹#›</a:t>
            </a:fld>
            <a:endParaRPr lang="tr-TR"/>
          </a:p>
        </p:txBody>
      </p:sp>
    </p:spTree>
    <p:extLst>
      <p:ext uri="{BB962C8B-B14F-4D97-AF65-F5344CB8AC3E}">
        <p14:creationId xmlns:p14="http://schemas.microsoft.com/office/powerpoint/2010/main" val="382074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CDA559A-710D-4DC3-887E-6154F48DB5B7}" type="datetimeFigureOut">
              <a:rPr lang="tr-TR" smtClean="0"/>
              <a:t>19.01.2018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BB144B-AA3A-490E-A3E1-0433DB08D9A9}" type="slidenum">
              <a:rPr lang="tr-TR" smtClean="0"/>
              <a:t>‹#›</a:t>
            </a:fld>
            <a:endParaRPr lang="tr-TR"/>
          </a:p>
        </p:txBody>
      </p:sp>
    </p:spTree>
    <p:extLst>
      <p:ext uri="{BB962C8B-B14F-4D97-AF65-F5344CB8AC3E}">
        <p14:creationId xmlns:p14="http://schemas.microsoft.com/office/powerpoint/2010/main" val="227011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A559A-710D-4DC3-887E-6154F48DB5B7}" type="datetimeFigureOut">
              <a:rPr lang="tr-TR" smtClean="0"/>
              <a:t>19.01.2018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B144B-AA3A-490E-A3E1-0433DB08D9A9}" type="slidenum">
              <a:rPr lang="tr-TR" smtClean="0"/>
              <a:t>‹#›</a:t>
            </a:fld>
            <a:endParaRPr lang="tr-TR"/>
          </a:p>
        </p:txBody>
      </p:sp>
    </p:spTree>
    <p:extLst>
      <p:ext uri="{BB962C8B-B14F-4D97-AF65-F5344CB8AC3E}">
        <p14:creationId xmlns:p14="http://schemas.microsoft.com/office/powerpoint/2010/main" val="131568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tarim.gov.tr/ABDGM/ipa/Menu/60/Ipa-Ii-Oncesinde-Yapilan-Projel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tarim.gov.tr/ABDGM/ipa/Menu/60/Ipa-Ii-Oncesinde-Yapilan-Projel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tarim.gov.tr/ABDGM/ipa/Menu/60/Ipa-Ii-Oncesinde-Yapilan-Projele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tarim.gov.tr/ABDGM/ipa/Menu/65/Katilim-Oncesi-Yardim-Araci"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tarim.gov.tr/ABDGM/ipa/Menu/65/Katilim-Oncesi-Yardim-Arac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tarim.gov.tr/ABDGM/ipa/Menu/65/Katilim-Oncesi-Yardim-Arac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tarim.gov.tr/ABDGM/ipa/Menu/65/Katilim-Oncesi-Yardim-Arac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tarim.gov.tr/ABDGM/ipa/Menu/65/Katilim-Oncesi-Yardim-Arac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tarim.gov.tr/ABDGM/ipa/Menu/65/Katilim-Oncesi-Yardim-Arac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tarim.gov.tr/ABDGM/ipa/Menu/65/Katilim-Oncesi-Yardim-Arac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TR-AB MALİ İŞBİRLİĞİ</a:t>
            </a:r>
            <a:endParaRPr lang="tr-TR"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2585493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54438476"/>
              </p:ext>
            </p:extLst>
          </p:nvPr>
        </p:nvGraphicFramePr>
        <p:xfrm>
          <a:off x="1458410" y="517509"/>
          <a:ext cx="9317623" cy="4351335"/>
        </p:xfrm>
        <a:graphic>
          <a:graphicData uri="http://schemas.openxmlformats.org/drawingml/2006/table">
            <a:tbl>
              <a:tblPr/>
              <a:tblGrid>
                <a:gridCol w="1331089">
                  <a:extLst>
                    <a:ext uri="{9D8B030D-6E8A-4147-A177-3AD203B41FA5}">
                      <a16:colId xmlns:a16="http://schemas.microsoft.com/office/drawing/2014/main" val="518599409"/>
                    </a:ext>
                  </a:extLst>
                </a:gridCol>
                <a:gridCol w="1331089">
                  <a:extLst>
                    <a:ext uri="{9D8B030D-6E8A-4147-A177-3AD203B41FA5}">
                      <a16:colId xmlns:a16="http://schemas.microsoft.com/office/drawing/2014/main" val="3303260021"/>
                    </a:ext>
                  </a:extLst>
                </a:gridCol>
                <a:gridCol w="1331089">
                  <a:extLst>
                    <a:ext uri="{9D8B030D-6E8A-4147-A177-3AD203B41FA5}">
                      <a16:colId xmlns:a16="http://schemas.microsoft.com/office/drawing/2014/main" val="1595152931"/>
                    </a:ext>
                  </a:extLst>
                </a:gridCol>
                <a:gridCol w="1331089">
                  <a:extLst>
                    <a:ext uri="{9D8B030D-6E8A-4147-A177-3AD203B41FA5}">
                      <a16:colId xmlns:a16="http://schemas.microsoft.com/office/drawing/2014/main" val="379840165"/>
                    </a:ext>
                  </a:extLst>
                </a:gridCol>
                <a:gridCol w="1331089">
                  <a:extLst>
                    <a:ext uri="{9D8B030D-6E8A-4147-A177-3AD203B41FA5}">
                      <a16:colId xmlns:a16="http://schemas.microsoft.com/office/drawing/2014/main" val="2071874012"/>
                    </a:ext>
                  </a:extLst>
                </a:gridCol>
                <a:gridCol w="1331089">
                  <a:extLst>
                    <a:ext uri="{9D8B030D-6E8A-4147-A177-3AD203B41FA5}">
                      <a16:colId xmlns:a16="http://schemas.microsoft.com/office/drawing/2014/main" val="374723012"/>
                    </a:ext>
                  </a:extLst>
                </a:gridCol>
                <a:gridCol w="1331089">
                  <a:extLst>
                    <a:ext uri="{9D8B030D-6E8A-4147-A177-3AD203B41FA5}">
                      <a16:colId xmlns:a16="http://schemas.microsoft.com/office/drawing/2014/main" val="3153379875"/>
                    </a:ext>
                  </a:extLst>
                </a:gridCol>
              </a:tblGrid>
              <a:tr h="496033">
                <a:tc>
                  <a:txBody>
                    <a:bodyPr/>
                    <a:lstStyle/>
                    <a:p>
                      <a:pPr algn="ctr" fontAlgn="t"/>
                      <a:r>
                        <a:rPr lang="tr-TR" sz="1100" b="1" dirty="0">
                          <a:solidFill>
                            <a:schemeClr val="tx1"/>
                          </a:solidFill>
                          <a:effectLst/>
                          <a:latin typeface="Arial" panose="020B0604020202020204" pitchFamily="34" charset="0"/>
                          <a:cs typeface="Arial" panose="020B0604020202020204" pitchFamily="34" charset="0"/>
                        </a:rPr>
                        <a:t>                                         AB Projeleri</a:t>
                      </a:r>
                      <a:r>
                        <a:rPr lang="tr-TR" sz="1100" dirty="0">
                          <a:solidFill>
                            <a:schemeClr val="tx1"/>
                          </a:solidFill>
                          <a:effectLst/>
                          <a:latin typeface="Arial" panose="020B0604020202020204" pitchFamily="34" charset="0"/>
                          <a:cs typeface="Arial" panose="020B0604020202020204" pitchFamily="34" charset="0"/>
                        </a:rPr>
                        <a:t> </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b="1" dirty="0">
                          <a:solidFill>
                            <a:schemeClr val="tx1"/>
                          </a:solidFill>
                          <a:effectLst/>
                          <a:latin typeface="Arial" panose="020B0604020202020204" pitchFamily="34" charset="0"/>
                          <a:cs typeface="Arial" panose="020B0604020202020204" pitchFamily="34" charset="0"/>
                        </a:rPr>
                        <a:t>              </a:t>
                      </a:r>
                      <a:endParaRPr lang="tr-TR" sz="1100" b="1" dirty="0" smtClean="0">
                        <a:solidFill>
                          <a:schemeClr val="tx1"/>
                        </a:solidFill>
                        <a:effectLst/>
                        <a:latin typeface="Arial" panose="020B0604020202020204" pitchFamily="34" charset="0"/>
                        <a:cs typeface="Arial" panose="020B0604020202020204" pitchFamily="34" charset="0"/>
                      </a:endParaRPr>
                    </a:p>
                    <a:p>
                      <a:pPr algn="ctr" fontAlgn="t"/>
                      <a:r>
                        <a:rPr lang="tr-TR" sz="1100" b="1" dirty="0" smtClean="0">
                          <a:solidFill>
                            <a:schemeClr val="tx1"/>
                          </a:solidFill>
                          <a:effectLst/>
                          <a:latin typeface="Arial" panose="020B0604020202020204" pitchFamily="34" charset="0"/>
                          <a:cs typeface="Arial" panose="020B0604020202020204" pitchFamily="34" charset="0"/>
                        </a:rPr>
                        <a:t> </a:t>
                      </a:r>
                      <a:r>
                        <a:rPr lang="tr-TR" sz="1100" b="1" dirty="0">
                          <a:solidFill>
                            <a:schemeClr val="tx1"/>
                          </a:solidFill>
                          <a:effectLst/>
                          <a:latin typeface="Arial" panose="020B0604020202020204" pitchFamily="34" charset="0"/>
                          <a:cs typeface="Arial" panose="020B0604020202020204" pitchFamily="34" charset="0"/>
                        </a:rPr>
                        <a:t>Bütçe  (€) </a:t>
                      </a:r>
                      <a:r>
                        <a:rPr lang="tr-TR" sz="1100" dirty="0">
                          <a:solidFill>
                            <a:schemeClr val="tx1"/>
                          </a:solidFill>
                          <a:effectLst/>
                          <a:latin typeface="Arial" panose="020B0604020202020204" pitchFamily="34" charset="0"/>
                          <a:cs typeface="Arial" panose="020B0604020202020204" pitchFamily="34" charset="0"/>
                        </a:rPr>
                        <a:t> </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09757324"/>
                  </a:ext>
                </a:extLst>
              </a:tr>
              <a:tr h="260294">
                <a:tc>
                  <a:txBody>
                    <a:bodyPr/>
                    <a:lstStyle/>
                    <a:p>
                      <a:pPr algn="ctr" fontAlgn="t"/>
                      <a:r>
                        <a:rPr lang="tr-TR" sz="1100">
                          <a:solidFill>
                            <a:schemeClr val="tx1"/>
                          </a:solidFill>
                          <a:effectLst/>
                          <a:latin typeface="Arial" panose="020B0604020202020204" pitchFamily="34" charset="0"/>
                          <a:cs typeface="Arial" panose="020B0604020202020204" pitchFamily="34" charset="0"/>
                        </a:rPr>
                        <a:t>TÜRÜ</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DÖNEMİ</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DURUMU</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SAYISI</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AB KATKISI</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TR KATKISI</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TOPLAM</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47784235"/>
                  </a:ext>
                </a:extLst>
              </a:tr>
              <a:tr h="260294">
                <a:tc>
                  <a:txBody>
                    <a:bodyPr/>
                    <a:lstStyle/>
                    <a:p>
                      <a:pPr algn="ctr" fontAlgn="t"/>
                      <a:r>
                        <a:rPr lang="tr-TR" sz="1100" b="1">
                          <a:solidFill>
                            <a:schemeClr val="tx1"/>
                          </a:solidFill>
                          <a:effectLst/>
                          <a:latin typeface="Arial" panose="020B0604020202020204" pitchFamily="34" charset="0"/>
                          <a:cs typeface="Arial" panose="020B0604020202020204" pitchFamily="34" charset="0"/>
                        </a:rPr>
                        <a:t>MEDA programı</a:t>
                      </a:r>
                      <a:endParaRPr lang="tr-TR" sz="1100">
                        <a:solidFill>
                          <a:schemeClr val="tx1"/>
                        </a:solidFill>
                        <a:effectLst/>
                        <a:latin typeface="Arial" panose="020B0604020202020204" pitchFamily="34" charset="0"/>
                        <a:cs typeface="Arial" panose="020B0604020202020204" pitchFamily="34" charset="0"/>
                      </a:endParaRP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2002</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Tamamlandı</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10.123.000</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4.016.000</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14.139.000</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56062520"/>
                  </a:ext>
                </a:extLst>
              </a:tr>
              <a:tr h="378164">
                <a:tc>
                  <a:txBody>
                    <a:bodyPr/>
                    <a:lstStyle/>
                    <a:p>
                      <a:pPr algn="ctr" fontAlgn="t"/>
                      <a:r>
                        <a:rPr lang="tr-TR" sz="1100" b="1">
                          <a:solidFill>
                            <a:schemeClr val="tx1"/>
                          </a:solidFill>
                          <a:effectLst/>
                          <a:latin typeface="Arial" panose="020B0604020202020204" pitchFamily="34" charset="0"/>
                          <a:cs typeface="Arial" panose="020B0604020202020204" pitchFamily="34" charset="0"/>
                        </a:rPr>
                        <a:t>Türkiye için Mali Yardım</a:t>
                      </a:r>
                      <a:endParaRPr lang="tr-TR" sz="1100">
                        <a:solidFill>
                          <a:schemeClr val="tx1"/>
                        </a:solidFill>
                        <a:effectLst/>
                        <a:latin typeface="Arial" panose="020B0604020202020204" pitchFamily="34" charset="0"/>
                        <a:cs typeface="Arial" panose="020B0604020202020204" pitchFamily="34" charset="0"/>
                      </a:endParaRP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2002-2006</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Tamamlandı</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17</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dirty="0">
                          <a:solidFill>
                            <a:schemeClr val="tx1"/>
                          </a:solidFill>
                          <a:effectLst/>
                          <a:latin typeface="Arial" panose="020B0604020202020204" pitchFamily="34" charset="0"/>
                          <a:cs typeface="Arial" panose="020B0604020202020204" pitchFamily="34" charset="0"/>
                        </a:rPr>
                        <a:t>126.360.915</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34.857.805</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161.218.720</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10620031"/>
                  </a:ext>
                </a:extLst>
              </a:tr>
              <a:tr h="378164">
                <a:tc>
                  <a:txBody>
                    <a:bodyPr/>
                    <a:lstStyle/>
                    <a:p>
                      <a:pPr algn="ctr" fontAlgn="t"/>
                      <a:r>
                        <a:rPr lang="tr-TR" sz="1100">
                          <a:solidFill>
                            <a:schemeClr val="tx1"/>
                          </a:solidFill>
                          <a:effectLst/>
                          <a:latin typeface="Arial" panose="020B0604020202020204" pitchFamily="34" charset="0"/>
                          <a:cs typeface="Arial" panose="020B0604020202020204" pitchFamily="34" charset="0"/>
                        </a:rPr>
                        <a:t/>
                      </a:r>
                      <a:br>
                        <a:rPr lang="tr-TR" sz="1100">
                          <a:solidFill>
                            <a:schemeClr val="tx1"/>
                          </a:solidFill>
                          <a:effectLst/>
                          <a:latin typeface="Arial" panose="020B0604020202020204" pitchFamily="34" charset="0"/>
                          <a:cs typeface="Arial" panose="020B0604020202020204" pitchFamily="34" charset="0"/>
                        </a:rPr>
                      </a:br>
                      <a:r>
                        <a:rPr lang="tr-TR" sz="1100" b="1">
                          <a:solidFill>
                            <a:schemeClr val="tx1"/>
                          </a:solidFill>
                          <a:effectLst/>
                          <a:latin typeface="Arial" panose="020B0604020202020204" pitchFamily="34" charset="0"/>
                          <a:cs typeface="Arial" panose="020B0604020202020204" pitchFamily="34" charset="0"/>
                        </a:rPr>
                        <a:t>IPA I</a:t>
                      </a:r>
                      <a:r>
                        <a:rPr lang="tr-TR" sz="1100">
                          <a:solidFill>
                            <a:schemeClr val="tx1"/>
                          </a:solidFill>
                          <a:effectLst/>
                          <a:latin typeface="Arial" panose="020B0604020202020204" pitchFamily="34" charset="0"/>
                          <a:cs typeface="Arial" panose="020B0604020202020204" pitchFamily="34" charset="0"/>
                        </a:rPr>
                        <a:t> </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dirty="0">
                          <a:solidFill>
                            <a:schemeClr val="tx1"/>
                          </a:solidFill>
                          <a:effectLst/>
                          <a:latin typeface="Arial" panose="020B0604020202020204" pitchFamily="34" charset="0"/>
                          <a:cs typeface="Arial" panose="020B0604020202020204" pitchFamily="34" charset="0"/>
                        </a:rPr>
                        <a:t/>
                      </a:r>
                      <a:br>
                        <a:rPr lang="tr-TR" sz="1100" dirty="0">
                          <a:solidFill>
                            <a:schemeClr val="tx1"/>
                          </a:solidFill>
                          <a:effectLst/>
                          <a:latin typeface="Arial" panose="020B0604020202020204" pitchFamily="34" charset="0"/>
                          <a:cs typeface="Arial" panose="020B0604020202020204" pitchFamily="34" charset="0"/>
                        </a:rPr>
                      </a:br>
                      <a:r>
                        <a:rPr lang="tr-TR" sz="1100" dirty="0">
                          <a:solidFill>
                            <a:schemeClr val="tx1"/>
                          </a:solidFill>
                          <a:effectLst/>
                          <a:latin typeface="Arial" panose="020B0604020202020204" pitchFamily="34" charset="0"/>
                          <a:cs typeface="Arial" panose="020B0604020202020204" pitchFamily="34" charset="0"/>
                        </a:rPr>
                        <a:t>2007-2013</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tr-TR" sz="1100" dirty="0">
                          <a:solidFill>
                            <a:schemeClr val="tx1"/>
                          </a:solidFill>
                          <a:effectLst/>
                          <a:latin typeface="Arial" panose="020B0604020202020204" pitchFamily="34" charset="0"/>
                          <a:cs typeface="Arial" panose="020B0604020202020204" pitchFamily="34" charset="0"/>
                        </a:rPr>
                        <a:t>Tamamlandı</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7</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47.191.400</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11.253.750</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58.445.150</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5383253"/>
                  </a:ext>
                </a:extLst>
              </a:tr>
              <a:tr h="260294">
                <a:tc>
                  <a:txBody>
                    <a:bodyPr/>
                    <a:lstStyle/>
                    <a:p>
                      <a:pPr algn="ctr" fontAlgn="t"/>
                      <a:r>
                        <a:rPr lang="tr-TR" sz="1100">
                          <a:solidFill>
                            <a:schemeClr val="tx1"/>
                          </a:solidFill>
                          <a:effectLst/>
                          <a:latin typeface="Arial" panose="020B0604020202020204" pitchFamily="34" charset="0"/>
                          <a:cs typeface="Arial" panose="020B0604020202020204" pitchFamily="34" charset="0"/>
                        </a:rPr>
                        <a:t>​</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Devam eden</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dirty="0">
                          <a:solidFill>
                            <a:schemeClr val="tx1"/>
                          </a:solidFill>
                          <a:effectLst/>
                          <a:latin typeface="Arial" panose="020B0604020202020204" pitchFamily="34" charset="0"/>
                          <a:cs typeface="Arial" panose="020B0604020202020204" pitchFamily="34" charset="0"/>
                        </a:rPr>
                        <a:t>11</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90.555.782</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16.724.903</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107.280.685</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97655806"/>
                  </a:ext>
                </a:extLst>
              </a:tr>
              <a:tr h="260294">
                <a:tc>
                  <a:txBody>
                    <a:bodyPr/>
                    <a:lstStyle/>
                    <a:p>
                      <a:pPr algn="ctr" fontAlgn="t"/>
                      <a:r>
                        <a:rPr lang="tr-TR" sz="1100">
                          <a:solidFill>
                            <a:schemeClr val="tx1"/>
                          </a:solidFill>
                          <a:effectLst/>
                          <a:latin typeface="Arial" panose="020B0604020202020204" pitchFamily="34" charset="0"/>
                          <a:cs typeface="Arial" panose="020B0604020202020204" pitchFamily="34" charset="0"/>
                        </a:rPr>
                        <a:t>​</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Toplam</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18</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137.747.182</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27.978.653</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165.725.835</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37117626"/>
                  </a:ext>
                </a:extLst>
              </a:tr>
              <a:tr h="260294">
                <a:tc>
                  <a:txBody>
                    <a:bodyPr/>
                    <a:lstStyle/>
                    <a:p>
                      <a:pPr algn="ctr" fontAlgn="t"/>
                      <a:r>
                        <a:rPr lang="tr-TR" sz="1100" b="1">
                          <a:solidFill>
                            <a:schemeClr val="tx1"/>
                          </a:solidFill>
                          <a:effectLst/>
                          <a:latin typeface="Arial" panose="020B0604020202020204" pitchFamily="34" charset="0"/>
                          <a:cs typeface="Arial" panose="020B0604020202020204" pitchFamily="34" charset="0"/>
                        </a:rPr>
                        <a:t>IPA II</a:t>
                      </a:r>
                      <a:endParaRPr lang="tr-TR" sz="1100">
                        <a:solidFill>
                          <a:schemeClr val="tx1"/>
                        </a:solidFill>
                        <a:effectLst/>
                        <a:latin typeface="Arial" panose="020B0604020202020204" pitchFamily="34" charset="0"/>
                        <a:cs typeface="Arial" panose="020B0604020202020204" pitchFamily="34" charset="0"/>
                      </a:endParaRP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2014</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Programlama</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3</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2.990.376</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996.792</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3.987.168</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47139649"/>
                  </a:ext>
                </a:extLst>
              </a:tr>
              <a:tr h="378164">
                <a:tc>
                  <a:txBody>
                    <a:bodyPr/>
                    <a:lstStyle/>
                    <a:p>
                      <a:pPr algn="ctr" fontAlgn="t"/>
                      <a:r>
                        <a:rPr lang="tr-TR" sz="1100">
                          <a:solidFill>
                            <a:schemeClr val="tx1"/>
                          </a:solidFill>
                          <a:effectLst/>
                          <a:latin typeface="Arial" panose="020B0604020202020204" pitchFamily="34" charset="0"/>
                          <a:cs typeface="Arial" panose="020B0604020202020204" pitchFamily="34" charset="0"/>
                        </a:rPr>
                        <a:t/>
                      </a:r>
                      <a:br>
                        <a:rPr lang="tr-TR" sz="1100">
                          <a:solidFill>
                            <a:schemeClr val="tx1"/>
                          </a:solidFill>
                          <a:effectLst/>
                          <a:latin typeface="Arial" panose="020B0604020202020204" pitchFamily="34" charset="0"/>
                          <a:cs typeface="Arial" panose="020B0604020202020204" pitchFamily="34" charset="0"/>
                        </a:rPr>
                      </a:br>
                      <a:r>
                        <a:rPr lang="tr-TR" sz="1100" b="1">
                          <a:solidFill>
                            <a:schemeClr val="tx1"/>
                          </a:solidFill>
                          <a:effectLst/>
                          <a:latin typeface="Arial" panose="020B0604020202020204" pitchFamily="34" charset="0"/>
                          <a:cs typeface="Arial" panose="020B0604020202020204" pitchFamily="34" charset="0"/>
                        </a:rPr>
                        <a:t>SEI/ESEI</a:t>
                      </a:r>
                      <a:r>
                        <a:rPr lang="tr-TR" sz="1100">
                          <a:solidFill>
                            <a:schemeClr val="tx1"/>
                          </a:solidFill>
                          <a:effectLst/>
                          <a:latin typeface="Arial" panose="020B0604020202020204" pitchFamily="34" charset="0"/>
                          <a:cs typeface="Arial" panose="020B0604020202020204" pitchFamily="34" charset="0"/>
                        </a:rPr>
                        <a:t> </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
                      </a:r>
                      <a:br>
                        <a:rPr lang="tr-TR" sz="1100">
                          <a:solidFill>
                            <a:schemeClr val="tx1"/>
                          </a:solidFill>
                          <a:effectLst/>
                          <a:latin typeface="Arial" panose="020B0604020202020204" pitchFamily="34" charset="0"/>
                          <a:cs typeface="Arial" panose="020B0604020202020204" pitchFamily="34" charset="0"/>
                        </a:rPr>
                      </a:br>
                      <a:r>
                        <a:rPr lang="tr-TR" sz="1100">
                          <a:solidFill>
                            <a:schemeClr val="tx1"/>
                          </a:solidFill>
                          <a:effectLst/>
                          <a:latin typeface="Arial" panose="020B0604020202020204" pitchFamily="34" charset="0"/>
                          <a:cs typeface="Arial" panose="020B0604020202020204" pitchFamily="34" charset="0"/>
                        </a:rPr>
                        <a:t>2006-2014</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Tamamlandı</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13</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2.079.899</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147.772</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2.227.758</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57720500"/>
                  </a:ext>
                </a:extLst>
              </a:tr>
              <a:tr h="260294">
                <a:tc>
                  <a:txBody>
                    <a:bodyPr/>
                    <a:lstStyle/>
                    <a:p>
                      <a:pPr algn="ctr" fontAlgn="t"/>
                      <a:r>
                        <a:rPr lang="tr-TR" sz="1100">
                          <a:solidFill>
                            <a:schemeClr val="tx1"/>
                          </a:solidFill>
                          <a:effectLst/>
                          <a:latin typeface="Arial" panose="020B0604020202020204" pitchFamily="34" charset="0"/>
                          <a:cs typeface="Arial" panose="020B0604020202020204" pitchFamily="34" charset="0"/>
                        </a:rPr>
                        <a:t>​</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Devam eden</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10</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8.336.332</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3.659.700</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11.416.032</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05535599"/>
                  </a:ext>
                </a:extLst>
              </a:tr>
              <a:tr h="260294">
                <a:tc>
                  <a:txBody>
                    <a:bodyPr/>
                    <a:lstStyle/>
                    <a:p>
                      <a:pPr algn="ctr" fontAlgn="t"/>
                      <a:r>
                        <a:rPr lang="tr-TR" sz="1100">
                          <a:solidFill>
                            <a:schemeClr val="tx1"/>
                          </a:solidFill>
                          <a:effectLst/>
                          <a:latin typeface="Arial" panose="020B0604020202020204" pitchFamily="34" charset="0"/>
                          <a:cs typeface="Arial" panose="020B0604020202020204" pitchFamily="34" charset="0"/>
                        </a:rPr>
                        <a:t>​</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Toplam</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23</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10.416.231</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3.807.472</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13.643.790</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31989159"/>
                  </a:ext>
                </a:extLst>
              </a:tr>
              <a:tr h="378164">
                <a:tc>
                  <a:txBody>
                    <a:bodyPr/>
                    <a:lstStyle/>
                    <a:p>
                      <a:pPr algn="ctr" fontAlgn="t"/>
                      <a:r>
                        <a:rPr lang="tr-TR" sz="1100">
                          <a:solidFill>
                            <a:schemeClr val="tx1"/>
                          </a:solidFill>
                          <a:effectLst/>
                          <a:latin typeface="Arial" panose="020B0604020202020204" pitchFamily="34" charset="0"/>
                          <a:cs typeface="Arial" panose="020B0604020202020204" pitchFamily="34" charset="0"/>
                        </a:rPr>
                        <a:t/>
                      </a:r>
                      <a:br>
                        <a:rPr lang="tr-TR" sz="1100">
                          <a:solidFill>
                            <a:schemeClr val="tx1"/>
                          </a:solidFill>
                          <a:effectLst/>
                          <a:latin typeface="Arial" panose="020B0604020202020204" pitchFamily="34" charset="0"/>
                          <a:cs typeface="Arial" panose="020B0604020202020204" pitchFamily="34" charset="0"/>
                        </a:rPr>
                      </a:br>
                      <a:r>
                        <a:rPr lang="tr-TR" sz="1100" b="1">
                          <a:solidFill>
                            <a:schemeClr val="tx1"/>
                          </a:solidFill>
                          <a:effectLst/>
                          <a:latin typeface="Arial" panose="020B0604020202020204" pitchFamily="34" charset="0"/>
                          <a:cs typeface="Arial" panose="020B0604020202020204" pitchFamily="34" charset="0"/>
                        </a:rPr>
                        <a:t>TOPLAM</a:t>
                      </a:r>
                      <a:r>
                        <a:rPr lang="tr-TR" sz="1100">
                          <a:solidFill>
                            <a:schemeClr val="tx1"/>
                          </a:solidFill>
                          <a:effectLst/>
                          <a:latin typeface="Arial" panose="020B0604020202020204" pitchFamily="34" charset="0"/>
                          <a:cs typeface="Arial" panose="020B0604020202020204" pitchFamily="34" charset="0"/>
                        </a:rPr>
                        <a:t> </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
                      </a:r>
                      <a:br>
                        <a:rPr lang="tr-TR" sz="1100">
                          <a:solidFill>
                            <a:schemeClr val="tx1"/>
                          </a:solidFill>
                          <a:effectLst/>
                          <a:latin typeface="Arial" panose="020B0604020202020204" pitchFamily="34" charset="0"/>
                          <a:cs typeface="Arial" panose="020B0604020202020204" pitchFamily="34" charset="0"/>
                        </a:rPr>
                      </a:br>
                      <a:r>
                        <a:rPr lang="tr-TR" sz="1100">
                          <a:solidFill>
                            <a:schemeClr val="tx1"/>
                          </a:solidFill>
                          <a:effectLst/>
                          <a:latin typeface="Arial" panose="020B0604020202020204" pitchFamily="34" charset="0"/>
                          <a:cs typeface="Arial" panose="020B0604020202020204" pitchFamily="34" charset="0"/>
                        </a:rPr>
                        <a:t>2002-2014</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b="1">
                          <a:solidFill>
                            <a:schemeClr val="tx1"/>
                          </a:solidFill>
                          <a:effectLst/>
                          <a:latin typeface="Arial" panose="020B0604020202020204" pitchFamily="34" charset="0"/>
                          <a:cs typeface="Arial" panose="020B0604020202020204" pitchFamily="34" charset="0"/>
                        </a:rPr>
                        <a:t>Tamamlanan</a:t>
                      </a:r>
                      <a:endParaRPr lang="tr-TR" sz="1100">
                        <a:solidFill>
                          <a:schemeClr val="tx1"/>
                        </a:solidFill>
                        <a:effectLst/>
                        <a:latin typeface="Arial" panose="020B0604020202020204" pitchFamily="34" charset="0"/>
                        <a:cs typeface="Arial" panose="020B0604020202020204" pitchFamily="34" charset="0"/>
                      </a:endParaRP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38</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185.755.214</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50.275.327</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236.030.628</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9108033"/>
                  </a:ext>
                </a:extLst>
              </a:tr>
              <a:tr h="260294">
                <a:tc>
                  <a:txBody>
                    <a:bodyPr/>
                    <a:lstStyle/>
                    <a:p>
                      <a:pPr algn="ctr" fontAlgn="t"/>
                      <a:r>
                        <a:rPr lang="tr-TR" sz="1100">
                          <a:solidFill>
                            <a:schemeClr val="tx1"/>
                          </a:solidFill>
                          <a:effectLst/>
                          <a:latin typeface="Arial" panose="020B0604020202020204" pitchFamily="34" charset="0"/>
                          <a:cs typeface="Arial" panose="020B0604020202020204" pitchFamily="34" charset="0"/>
                        </a:rPr>
                        <a:t>​</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b="1">
                          <a:solidFill>
                            <a:schemeClr val="tx1"/>
                          </a:solidFill>
                          <a:effectLst/>
                          <a:latin typeface="Arial" panose="020B0604020202020204" pitchFamily="34" charset="0"/>
                          <a:cs typeface="Arial" panose="020B0604020202020204" pitchFamily="34" charset="0"/>
                        </a:rPr>
                        <a:t>Devam eden</a:t>
                      </a:r>
                      <a:endParaRPr lang="tr-TR" sz="1100">
                        <a:solidFill>
                          <a:schemeClr val="tx1"/>
                        </a:solidFill>
                        <a:effectLst/>
                        <a:latin typeface="Arial" panose="020B0604020202020204" pitchFamily="34" charset="0"/>
                        <a:cs typeface="Arial" panose="020B0604020202020204" pitchFamily="34" charset="0"/>
                      </a:endParaRP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24</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101.882.490</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21.381.395</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dirty="0">
                          <a:solidFill>
                            <a:schemeClr val="tx1"/>
                          </a:solidFill>
                          <a:effectLst/>
                          <a:latin typeface="Arial" panose="020B0604020202020204" pitchFamily="34" charset="0"/>
                          <a:cs typeface="Arial" panose="020B0604020202020204" pitchFamily="34" charset="0"/>
                        </a:rPr>
                        <a:t>122.683.885</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1196627"/>
                  </a:ext>
                </a:extLst>
              </a:tr>
              <a:tr h="260294">
                <a:tc>
                  <a:txBody>
                    <a:bodyPr/>
                    <a:lstStyle/>
                    <a:p>
                      <a:pPr algn="ctr" fontAlgn="t"/>
                      <a:r>
                        <a:rPr lang="tr-TR" sz="1100">
                          <a:solidFill>
                            <a:schemeClr val="tx1"/>
                          </a:solidFill>
                          <a:effectLst/>
                          <a:latin typeface="Arial" panose="020B0604020202020204" pitchFamily="34" charset="0"/>
                          <a:cs typeface="Arial" panose="020B0604020202020204" pitchFamily="34" charset="0"/>
                        </a:rPr>
                        <a:t>​</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b="1">
                          <a:solidFill>
                            <a:schemeClr val="tx1"/>
                          </a:solidFill>
                          <a:effectLst/>
                          <a:latin typeface="Arial" panose="020B0604020202020204" pitchFamily="34" charset="0"/>
                          <a:cs typeface="Arial" panose="020B0604020202020204" pitchFamily="34" charset="0"/>
                        </a:rPr>
                        <a:t>Genel Toplam</a:t>
                      </a:r>
                      <a:endParaRPr lang="tr-TR" sz="1100">
                        <a:solidFill>
                          <a:schemeClr val="tx1"/>
                        </a:solidFill>
                        <a:effectLst/>
                        <a:latin typeface="Arial" panose="020B0604020202020204" pitchFamily="34" charset="0"/>
                        <a:cs typeface="Arial" panose="020B0604020202020204" pitchFamily="34" charset="0"/>
                      </a:endParaRP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62</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b="1">
                          <a:solidFill>
                            <a:schemeClr val="tx1"/>
                          </a:solidFill>
                          <a:effectLst/>
                          <a:latin typeface="Arial" panose="020B0604020202020204" pitchFamily="34" charset="0"/>
                          <a:cs typeface="Arial" panose="020B0604020202020204" pitchFamily="34" charset="0"/>
                        </a:rPr>
                        <a:t>287.637.704</a:t>
                      </a:r>
                      <a:endParaRPr lang="tr-TR" sz="1100">
                        <a:solidFill>
                          <a:schemeClr val="tx1"/>
                        </a:solidFill>
                        <a:effectLst/>
                        <a:latin typeface="Arial" panose="020B0604020202020204" pitchFamily="34" charset="0"/>
                        <a:cs typeface="Arial" panose="020B0604020202020204" pitchFamily="34" charset="0"/>
                      </a:endParaRP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a:solidFill>
                            <a:schemeClr val="tx1"/>
                          </a:solidFill>
                          <a:effectLst/>
                          <a:latin typeface="Arial" panose="020B0604020202020204" pitchFamily="34" charset="0"/>
                          <a:cs typeface="Arial" panose="020B0604020202020204" pitchFamily="34" charset="0"/>
                        </a:rPr>
                        <a:t>71.656.722</a:t>
                      </a: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100" b="1" dirty="0">
                          <a:solidFill>
                            <a:schemeClr val="tx1"/>
                          </a:solidFill>
                          <a:effectLst/>
                          <a:latin typeface="Arial" panose="020B0604020202020204" pitchFamily="34" charset="0"/>
                          <a:cs typeface="Arial" panose="020B0604020202020204" pitchFamily="34" charset="0"/>
                        </a:rPr>
                        <a:t>358.714.513</a:t>
                      </a:r>
                      <a:endParaRPr lang="tr-TR" sz="1100" dirty="0">
                        <a:solidFill>
                          <a:schemeClr val="tx1"/>
                        </a:solidFill>
                        <a:effectLst/>
                        <a:latin typeface="Arial" panose="020B0604020202020204" pitchFamily="34" charset="0"/>
                        <a:cs typeface="Arial" panose="020B0604020202020204" pitchFamily="34" charset="0"/>
                      </a:endParaRPr>
                    </a:p>
                  </a:txBody>
                  <a:tcPr marL="12278" marR="12278" marT="12278" marB="12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68789116"/>
                  </a:ext>
                </a:extLst>
              </a:tr>
            </a:tbl>
          </a:graphicData>
        </a:graphic>
      </p:graphicFrame>
      <p:sp>
        <p:nvSpPr>
          <p:cNvPr id="5" name="Rectangle 1"/>
          <p:cNvSpPr>
            <a:spLocks noChangeArrowheads="1"/>
          </p:cNvSpPr>
          <p:nvPr/>
        </p:nvSpPr>
        <p:spPr bwMode="auto">
          <a:xfrm>
            <a:off x="1909823" y="4956953"/>
            <a:ext cx="824361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smtClean="0">
                <a:ln>
                  <a:noFill/>
                </a:ln>
                <a:effectLst/>
                <a:latin typeface="Segoe UI" panose="020B0502040204020203" pitchFamily="34" charset="0"/>
                <a:cs typeface="Segoe UI" panose="020B0502040204020203" pitchFamily="34" charset="0"/>
              </a:rPr>
              <a:t> TR-AB Mali İşbirliği kapsamında Bakanlığımızın gerçekleştirdiği ve devam etmekte olan projelerin sayısı ve bütçeleri *</a:t>
            </a:r>
            <a:endParaRPr kumimoji="0" lang="tr-TR" altLang="tr-TR" sz="105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smtClean="0">
                <a:ln>
                  <a:noFill/>
                </a:ln>
                <a:effectLst/>
                <a:latin typeface="Segoe UI" panose="020B0502040204020203" pitchFamily="34" charset="0"/>
                <a:cs typeface="Segoe UI" panose="020B0502040204020203" pitchFamily="34" charset="0"/>
              </a:rPr>
              <a:t>*Proje bütçeleri proje fişlerinde yer alan değerlerdir.</a:t>
            </a:r>
            <a:endParaRPr kumimoji="0" lang="tr-TR" altLang="tr-TR" sz="2400" b="0" i="0" u="none" strike="noStrike" cap="none" normalizeH="0" baseline="0" dirty="0" smtClean="0">
              <a:ln>
                <a:noFill/>
              </a:ln>
              <a:effectLst/>
            </a:endParaRPr>
          </a:p>
        </p:txBody>
      </p:sp>
      <p:sp>
        <p:nvSpPr>
          <p:cNvPr id="6" name="Dikdörtgen 5"/>
          <p:cNvSpPr/>
          <p:nvPr/>
        </p:nvSpPr>
        <p:spPr>
          <a:xfrm>
            <a:off x="1145895" y="5695586"/>
            <a:ext cx="10211916" cy="923330"/>
          </a:xfrm>
          <a:prstGeom prst="rect">
            <a:avLst/>
          </a:prstGeom>
        </p:spPr>
        <p:txBody>
          <a:bodyPr wrap="square">
            <a:spAutoFit/>
          </a:bodyPr>
          <a:lstStyle/>
          <a:p>
            <a:r>
              <a:rPr lang="tr-TR" dirty="0" smtClean="0">
                <a:latin typeface="Arial" panose="020B0604020202020204" pitchFamily="34" charset="0"/>
                <a:cs typeface="Arial" panose="020B0604020202020204" pitchFamily="34" charset="0"/>
              </a:rPr>
              <a:t>GTHB </a:t>
            </a:r>
            <a:r>
              <a:rPr lang="tr-TR" dirty="0">
                <a:latin typeface="Arial" panose="020B0604020202020204" pitchFamily="34" charset="0"/>
                <a:cs typeface="Arial" panose="020B0604020202020204" pitchFamily="34" charset="0"/>
              </a:rPr>
              <a:t>2002-2014 döneminde AB katkısı yaklaşık 185,8 Milyon Avro olan, toplam bütçesi yaklaşık 236,0 Milyon Avro 38 adet proje tamamlanmıştır. Toplam bütçesi 122,7 Milyon Avro olan 24 projenin başvuru ve uygulanma aşamaları halen devam etmektedir. </a:t>
            </a:r>
          </a:p>
        </p:txBody>
      </p:sp>
    </p:spTree>
    <p:extLst>
      <p:ext uri="{BB962C8B-B14F-4D97-AF65-F5344CB8AC3E}">
        <p14:creationId xmlns:p14="http://schemas.microsoft.com/office/powerpoint/2010/main" val="2235559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187754" y="829365"/>
            <a:ext cx="5951530" cy="646331"/>
          </a:xfrm>
          <a:prstGeom prst="rect">
            <a:avLst/>
          </a:prstGeom>
          <a:noFill/>
        </p:spPr>
        <p:txBody>
          <a:bodyPr wrap="square" rtlCol="0">
            <a:spAutoFit/>
          </a:bodyPr>
          <a:lstStyle/>
          <a:p>
            <a:pPr algn="ctr"/>
            <a:r>
              <a:rPr lang="tr-TR" sz="3600" b="1" dirty="0">
                <a:solidFill>
                  <a:srgbClr val="2A5A06"/>
                </a:solidFill>
                <a:effectLst>
                  <a:outerShdw blurRad="38100" dist="38100" dir="2700000" algn="tl">
                    <a:srgbClr val="000000">
                      <a:alpha val="43137"/>
                    </a:srgbClr>
                  </a:outerShdw>
                </a:effectLst>
              </a:rPr>
              <a:t>AB Bütçesinin dağılımı</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11</a:t>
            </a:fld>
            <a:endParaRPr lang="en-US"/>
          </a:p>
        </p:txBody>
      </p:sp>
      <p:graphicFrame>
        <p:nvGraphicFramePr>
          <p:cNvPr id="5" name="Tablo 4"/>
          <p:cNvGraphicFramePr>
            <a:graphicFrameLocks noGrp="1"/>
          </p:cNvGraphicFramePr>
          <p:nvPr>
            <p:extLst/>
          </p:nvPr>
        </p:nvGraphicFramePr>
        <p:xfrm>
          <a:off x="2534857" y="1917881"/>
          <a:ext cx="7257324" cy="2911064"/>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{F5AB1C69-6EDB-4FF4-983F-18BD219EF322}</a:tableStyleId>
              </a:tblPr>
              <a:tblGrid>
                <a:gridCol w="2419108">
                  <a:extLst>
                    <a:ext uri="{9D8B030D-6E8A-4147-A177-3AD203B41FA5}">
                      <a16:colId xmlns:a16="http://schemas.microsoft.com/office/drawing/2014/main" val="3605370106"/>
                    </a:ext>
                  </a:extLst>
                </a:gridCol>
                <a:gridCol w="2419108">
                  <a:extLst>
                    <a:ext uri="{9D8B030D-6E8A-4147-A177-3AD203B41FA5}">
                      <a16:colId xmlns:a16="http://schemas.microsoft.com/office/drawing/2014/main" val="56358764"/>
                    </a:ext>
                  </a:extLst>
                </a:gridCol>
                <a:gridCol w="2419108">
                  <a:extLst>
                    <a:ext uri="{9D8B030D-6E8A-4147-A177-3AD203B41FA5}">
                      <a16:colId xmlns:a16="http://schemas.microsoft.com/office/drawing/2014/main" val="2842980301"/>
                    </a:ext>
                  </a:extLst>
                </a:gridCol>
              </a:tblGrid>
              <a:tr h="754720">
                <a:tc>
                  <a:txBody>
                    <a:bodyPr/>
                    <a:lstStyle/>
                    <a:p>
                      <a:pPr algn="ctr"/>
                      <a:r>
                        <a:rPr lang="tr-TR" dirty="0" smtClean="0"/>
                        <a:t>YIL</a:t>
                      </a:r>
                      <a:endParaRPr lang="tr-TR" dirty="0"/>
                    </a:p>
                  </a:txBody>
                  <a:tcPr>
                    <a:cell3D prstMaterial="dkEdge">
                      <a:bevel prst="coolSlant"/>
                      <a:lightRig rig="flood" dir="t"/>
                    </a:cell3D>
                  </a:tcPr>
                </a:tc>
                <a:tc>
                  <a:txBody>
                    <a:bodyPr/>
                    <a:lstStyle/>
                    <a:p>
                      <a:pPr algn="ctr"/>
                      <a:r>
                        <a:rPr lang="tr-TR" dirty="0" smtClean="0"/>
                        <a:t>Tarımsal Politikalar %</a:t>
                      </a:r>
                      <a:endParaRPr lang="tr-TR" dirty="0"/>
                    </a:p>
                  </a:txBody>
                  <a:tcPr>
                    <a:cell3D prstMaterial="dkEdge">
                      <a:bevel prst="coolSlant"/>
                      <a:lightRig rig="flood" dir="t"/>
                    </a:cell3D>
                  </a:tcPr>
                </a:tc>
                <a:tc>
                  <a:txBody>
                    <a:bodyPr/>
                    <a:lstStyle/>
                    <a:p>
                      <a:pPr algn="ctr"/>
                      <a:r>
                        <a:rPr lang="tr-TR" dirty="0" smtClean="0"/>
                        <a:t>Yapısal Fonlar </a:t>
                      </a:r>
                    </a:p>
                    <a:p>
                      <a:pPr algn="ctr"/>
                      <a:r>
                        <a:rPr lang="tr-TR" dirty="0" smtClean="0"/>
                        <a:t>%</a:t>
                      </a:r>
                      <a:endParaRPr lang="tr-TR" dirty="0"/>
                    </a:p>
                  </a:txBody>
                  <a:tcPr>
                    <a:cell3D prstMaterial="dkEdge">
                      <a:bevel prst="coolSlant"/>
                      <a:lightRig rig="flood" dir="t"/>
                    </a:cell3D>
                  </a:tcPr>
                </a:tc>
                <a:extLst>
                  <a:ext uri="{0D108BD9-81ED-4DB2-BD59-A6C34878D82A}">
                    <a16:rowId xmlns:a16="http://schemas.microsoft.com/office/drawing/2014/main" val="1225918795"/>
                  </a:ext>
                </a:extLst>
              </a:tr>
              <a:tr h="539086">
                <a:tc>
                  <a:txBody>
                    <a:bodyPr/>
                    <a:lstStyle/>
                    <a:p>
                      <a:pPr algn="ctr"/>
                      <a:r>
                        <a:rPr lang="tr-TR" sz="2400" dirty="0" smtClean="0"/>
                        <a:t>1969</a:t>
                      </a:r>
                      <a:endParaRPr lang="tr-TR" sz="2400" b="1" dirty="0"/>
                    </a:p>
                  </a:txBody>
                  <a:tcPr>
                    <a:cell3D prstMaterial="dkEdge">
                      <a:bevel prst="coolSlant"/>
                      <a:lightRig rig="flood" dir="t"/>
                    </a:cell3D>
                  </a:tcPr>
                </a:tc>
                <a:tc>
                  <a:txBody>
                    <a:bodyPr/>
                    <a:lstStyle/>
                    <a:p>
                      <a:pPr algn="ctr"/>
                      <a:r>
                        <a:rPr lang="tr-TR" dirty="0" smtClean="0"/>
                        <a:t>80</a:t>
                      </a:r>
                      <a:endParaRPr lang="tr-TR" dirty="0"/>
                    </a:p>
                  </a:txBody>
                  <a:tcPr>
                    <a:cell3D prstMaterial="dkEdge">
                      <a:bevel prst="coolSlant"/>
                      <a:lightRig rig="flood" dir="t"/>
                    </a:cell3D>
                  </a:tcPr>
                </a:tc>
                <a:tc>
                  <a:txBody>
                    <a:bodyPr/>
                    <a:lstStyle/>
                    <a:p>
                      <a:pPr algn="ctr"/>
                      <a:r>
                        <a:rPr lang="tr-TR" dirty="0" smtClean="0"/>
                        <a:t>3</a:t>
                      </a:r>
                      <a:endParaRPr lang="tr-TR" dirty="0"/>
                    </a:p>
                  </a:txBody>
                  <a:tcPr>
                    <a:cell3D prstMaterial="dkEdge">
                      <a:bevel prst="coolSlant"/>
                      <a:lightRig rig="flood" dir="t"/>
                    </a:cell3D>
                  </a:tcPr>
                </a:tc>
                <a:extLst>
                  <a:ext uri="{0D108BD9-81ED-4DB2-BD59-A6C34878D82A}">
                    <a16:rowId xmlns:a16="http://schemas.microsoft.com/office/drawing/2014/main" val="4216522960"/>
                  </a:ext>
                </a:extLst>
              </a:tr>
              <a:tr h="539086">
                <a:tc>
                  <a:txBody>
                    <a:bodyPr/>
                    <a:lstStyle/>
                    <a:p>
                      <a:pPr algn="ctr"/>
                      <a:r>
                        <a:rPr lang="tr-TR" sz="2400" dirty="0" smtClean="0"/>
                        <a:t>1970ler</a:t>
                      </a:r>
                      <a:endParaRPr lang="tr-TR" sz="2400" b="1" dirty="0"/>
                    </a:p>
                  </a:txBody>
                  <a:tcPr>
                    <a:cell3D prstMaterial="dkEdge">
                      <a:bevel prst="coolSlant"/>
                      <a:lightRig rig="flood" dir="t"/>
                    </a:cell3D>
                  </a:tcPr>
                </a:tc>
                <a:tc>
                  <a:txBody>
                    <a:bodyPr/>
                    <a:lstStyle/>
                    <a:p>
                      <a:pPr algn="ctr"/>
                      <a:r>
                        <a:rPr lang="tr-TR" dirty="0" smtClean="0"/>
                        <a:t>70</a:t>
                      </a:r>
                      <a:endParaRPr lang="tr-TR" dirty="0"/>
                    </a:p>
                  </a:txBody>
                  <a:tcPr>
                    <a:cell3D prstMaterial="dkEdge">
                      <a:bevel prst="coolSlant"/>
                      <a:lightRig rig="flood" dir="t"/>
                    </a:cell3D>
                  </a:tcPr>
                </a:tc>
                <a:tc>
                  <a:txBody>
                    <a:bodyPr/>
                    <a:lstStyle/>
                    <a:p>
                      <a:pPr algn="ctr"/>
                      <a:r>
                        <a:rPr lang="tr-TR" dirty="0" smtClean="0"/>
                        <a:t>5-6</a:t>
                      </a:r>
                      <a:endParaRPr lang="tr-TR" dirty="0"/>
                    </a:p>
                  </a:txBody>
                  <a:tcPr>
                    <a:cell3D prstMaterial="dkEdge">
                      <a:bevel prst="coolSlant"/>
                      <a:lightRig rig="flood" dir="t"/>
                    </a:cell3D>
                  </a:tcPr>
                </a:tc>
                <a:extLst>
                  <a:ext uri="{0D108BD9-81ED-4DB2-BD59-A6C34878D82A}">
                    <a16:rowId xmlns:a16="http://schemas.microsoft.com/office/drawing/2014/main" val="117043264"/>
                  </a:ext>
                </a:extLst>
              </a:tr>
              <a:tr h="539086">
                <a:tc>
                  <a:txBody>
                    <a:bodyPr/>
                    <a:lstStyle/>
                    <a:p>
                      <a:pPr algn="ctr"/>
                      <a:r>
                        <a:rPr lang="tr-TR" sz="2400" dirty="0" smtClean="0"/>
                        <a:t>1990</a:t>
                      </a:r>
                      <a:endParaRPr lang="tr-TR" sz="2400" b="1" dirty="0"/>
                    </a:p>
                  </a:txBody>
                  <a:tcPr>
                    <a:cell3D prstMaterial="dkEdge">
                      <a:bevel prst="coolSlant"/>
                      <a:lightRig rig="flood" dir="t"/>
                    </a:cell3D>
                  </a:tcPr>
                </a:tc>
                <a:tc>
                  <a:txBody>
                    <a:bodyPr/>
                    <a:lstStyle/>
                    <a:p>
                      <a:pPr algn="ctr"/>
                      <a:r>
                        <a:rPr lang="tr-TR" dirty="0" smtClean="0"/>
                        <a:t>56</a:t>
                      </a:r>
                      <a:endParaRPr lang="tr-TR" dirty="0"/>
                    </a:p>
                  </a:txBody>
                  <a:tcPr>
                    <a:cell3D prstMaterial="dkEdge">
                      <a:bevel prst="coolSlant"/>
                      <a:lightRig rig="flood" dir="t"/>
                    </a:cell3D>
                  </a:tcPr>
                </a:tc>
                <a:tc>
                  <a:txBody>
                    <a:bodyPr/>
                    <a:lstStyle/>
                    <a:p>
                      <a:pPr algn="ctr"/>
                      <a:r>
                        <a:rPr lang="tr-TR" dirty="0" smtClean="0"/>
                        <a:t>21</a:t>
                      </a:r>
                      <a:endParaRPr lang="tr-TR" dirty="0"/>
                    </a:p>
                  </a:txBody>
                  <a:tcPr>
                    <a:cell3D prstMaterial="dkEdge">
                      <a:bevel prst="coolSlant"/>
                      <a:lightRig rig="flood" dir="t"/>
                    </a:cell3D>
                  </a:tcPr>
                </a:tc>
                <a:extLst>
                  <a:ext uri="{0D108BD9-81ED-4DB2-BD59-A6C34878D82A}">
                    <a16:rowId xmlns:a16="http://schemas.microsoft.com/office/drawing/2014/main" val="1215959550"/>
                  </a:ext>
                </a:extLst>
              </a:tr>
              <a:tr h="539086">
                <a:tc>
                  <a:txBody>
                    <a:bodyPr/>
                    <a:lstStyle/>
                    <a:p>
                      <a:pPr algn="ctr"/>
                      <a:r>
                        <a:rPr lang="tr-TR" sz="2400" dirty="0" smtClean="0"/>
                        <a:t>2013</a:t>
                      </a:r>
                      <a:endParaRPr lang="tr-TR" sz="2400" b="1" dirty="0"/>
                    </a:p>
                  </a:txBody>
                  <a:tcPr>
                    <a:cell3D prstMaterial="dkEdge">
                      <a:bevel prst="coolSlant"/>
                      <a:lightRig rig="flood" dir="t"/>
                    </a:cell3D>
                  </a:tcPr>
                </a:tc>
                <a:tc>
                  <a:txBody>
                    <a:bodyPr/>
                    <a:lstStyle/>
                    <a:p>
                      <a:pPr algn="ctr"/>
                      <a:r>
                        <a:rPr lang="tr-TR" dirty="0" smtClean="0"/>
                        <a:t>35</a:t>
                      </a:r>
                      <a:endParaRPr lang="tr-TR" dirty="0"/>
                    </a:p>
                  </a:txBody>
                  <a:tcPr>
                    <a:cell3D prstMaterial="dkEdge">
                      <a:bevel prst="coolSlant"/>
                      <a:lightRig rig="flood" dir="t"/>
                    </a:cell3D>
                  </a:tcPr>
                </a:tc>
                <a:tc>
                  <a:txBody>
                    <a:bodyPr/>
                    <a:lstStyle/>
                    <a:p>
                      <a:pPr algn="ctr"/>
                      <a:r>
                        <a:rPr lang="tr-TR" dirty="0" smtClean="0"/>
                        <a:t>50</a:t>
                      </a:r>
                      <a:endParaRPr lang="tr-TR" dirty="0"/>
                    </a:p>
                  </a:txBody>
                  <a:tcPr>
                    <a:cell3D prstMaterial="dkEdge">
                      <a:bevel prst="coolSlant"/>
                      <a:lightRig rig="flood" dir="t"/>
                    </a:cell3D>
                  </a:tcPr>
                </a:tc>
                <a:extLst>
                  <a:ext uri="{0D108BD9-81ED-4DB2-BD59-A6C34878D82A}">
                    <a16:rowId xmlns:a16="http://schemas.microsoft.com/office/drawing/2014/main" val="3721106735"/>
                  </a:ext>
                </a:extLst>
              </a:tr>
            </a:tbl>
          </a:graphicData>
        </a:graphic>
      </p:graphicFrame>
      <p:sp>
        <p:nvSpPr>
          <p:cNvPr id="6" name="Dikdörtgen 5"/>
          <p:cNvSpPr/>
          <p:nvPr/>
        </p:nvSpPr>
        <p:spPr>
          <a:xfrm>
            <a:off x="2431081" y="5066984"/>
            <a:ext cx="7635249" cy="369332"/>
          </a:xfrm>
          <a:prstGeom prst="rect">
            <a:avLst/>
          </a:prstGeom>
        </p:spPr>
        <p:txBody>
          <a:bodyPr wrap="square">
            <a:spAutoFit/>
          </a:bodyPr>
          <a:lstStyle/>
          <a:p>
            <a:r>
              <a:rPr lang="tr-TR" b="1" dirty="0"/>
              <a:t>1987</a:t>
            </a:r>
            <a:r>
              <a:rPr lang="tr-TR" dirty="0"/>
              <a:t> </a:t>
            </a:r>
            <a:r>
              <a:rPr lang="tr-TR" dirty="0">
                <a:sym typeface="Wingdings" panose="05000000000000000000" pitchFamily="2" charset="2"/>
              </a:rPr>
              <a:t></a:t>
            </a:r>
            <a:r>
              <a:rPr lang="tr-TR" dirty="0"/>
              <a:t>bölgesel ve yapısal politikalar ağırlık kazanmış, T P ayrılan pay azalmıştır.</a:t>
            </a:r>
          </a:p>
        </p:txBody>
      </p:sp>
      <p:sp>
        <p:nvSpPr>
          <p:cNvPr id="7" name="Metin kutusu 6"/>
          <p:cNvSpPr txBox="1"/>
          <p:nvPr/>
        </p:nvSpPr>
        <p:spPr>
          <a:xfrm>
            <a:off x="176656" y="6319181"/>
            <a:ext cx="11076973" cy="646331"/>
          </a:xfrm>
          <a:prstGeom prst="rect">
            <a:avLst/>
          </a:prstGeom>
          <a:noFill/>
        </p:spPr>
        <p:txBody>
          <a:bodyPr wrap="square" rtlCol="0">
            <a:spAutoFit/>
          </a:bodyPr>
          <a:lstStyle/>
          <a:p>
            <a:r>
              <a:rPr lang="tr-TR" sz="1200" b="1" dirty="0" smtClean="0"/>
              <a:t>AVRUPA </a:t>
            </a:r>
            <a:r>
              <a:rPr lang="tr-TR" sz="1200" b="1" dirty="0"/>
              <a:t>BİRLİĞİ’NDE YAPISAL </a:t>
            </a:r>
            <a:r>
              <a:rPr lang="tr-TR" sz="1200" b="1" dirty="0" smtClean="0"/>
              <a:t>FONLAR: TÜRKİYE </a:t>
            </a:r>
            <a:r>
              <a:rPr lang="tr-TR" sz="1200" b="1" dirty="0"/>
              <a:t>İLE ÜYE </a:t>
            </a:r>
            <a:r>
              <a:rPr lang="tr-TR" sz="1200" b="1" dirty="0" smtClean="0"/>
              <a:t>ÜLKELERİN KARŞILAŞTIRILMASI </a:t>
            </a:r>
            <a:r>
              <a:rPr lang="tr-TR" sz="1200" b="1" dirty="0"/>
              <a:t>ÜZERİNE </a:t>
            </a:r>
            <a:r>
              <a:rPr lang="tr-TR" sz="1200" b="1" dirty="0" smtClean="0"/>
              <a:t>BİR İNCELEME, </a:t>
            </a:r>
            <a:r>
              <a:rPr lang="tr-TR" sz="1200" dirty="0" smtClean="0"/>
              <a:t>BARIŞ ATAK,2009. </a:t>
            </a:r>
            <a:r>
              <a:rPr lang="tr-TR" sz="1200" dirty="0"/>
              <a:t>TRAKYA </a:t>
            </a:r>
            <a:r>
              <a:rPr lang="tr-TR" sz="1200" dirty="0" smtClean="0"/>
              <a:t>ÜNİVERSİTESİ SOSYAL </a:t>
            </a:r>
            <a:r>
              <a:rPr lang="tr-TR" sz="1200" dirty="0"/>
              <a:t>BİLİMLER </a:t>
            </a:r>
            <a:r>
              <a:rPr lang="tr-TR" sz="1200" dirty="0" smtClean="0"/>
              <a:t>ENSTİTÜSÜ, ULUSLARARASI </a:t>
            </a:r>
            <a:r>
              <a:rPr lang="tr-TR" sz="1200" dirty="0"/>
              <a:t>İLİŞKİLER ANABİLİM </a:t>
            </a:r>
            <a:r>
              <a:rPr lang="tr-TR" sz="1200" dirty="0" smtClean="0"/>
              <a:t>DALI, YÜKSEK </a:t>
            </a:r>
            <a:r>
              <a:rPr lang="tr-TR" sz="1200" dirty="0"/>
              <a:t>LİSANS TEZİ</a:t>
            </a:r>
          </a:p>
          <a:p>
            <a:endParaRPr lang="tr-TR" sz="1200" dirty="0"/>
          </a:p>
        </p:txBody>
      </p:sp>
    </p:spTree>
    <p:extLst>
      <p:ext uri="{BB962C8B-B14F-4D97-AF65-F5344CB8AC3E}">
        <p14:creationId xmlns:p14="http://schemas.microsoft.com/office/powerpoint/2010/main" val="961425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6656" y="395583"/>
            <a:ext cx="3758737" cy="49244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tr-TR" sz="2400" b="1" dirty="0">
                <a:solidFill>
                  <a:srgbClr val="FF0000"/>
                </a:solidFill>
                <a:effectLst>
                  <a:outerShdw blurRad="38100" dist="38100" dir="2700000" algn="tl">
                    <a:srgbClr val="000000">
                      <a:alpha val="43137"/>
                    </a:srgbClr>
                  </a:outerShdw>
                </a:effectLst>
              </a:rPr>
              <a:t>Mali Yardımlar Açısından Üye Ülkelerle Türkiye’nin Karşılaştırılması </a:t>
            </a:r>
          </a:p>
          <a:p>
            <a:pPr algn="ctr"/>
            <a:r>
              <a:rPr lang="tr-TR" sz="1600" dirty="0" smtClean="0"/>
              <a:t>AB’nin </a:t>
            </a:r>
            <a:r>
              <a:rPr lang="tr-TR" sz="1600" dirty="0"/>
              <a:t>kuruluşunu izleyen ilk yıllarda, kurucu ülkeler arasında belirgin gelişme farkları olmadığı için bölgesel politika ülkelerin kendi içi sorunları olarak görülmüştür. </a:t>
            </a:r>
            <a:r>
              <a:rPr lang="tr-TR" sz="1600" dirty="0" smtClean="0"/>
              <a:t>Ancak </a:t>
            </a:r>
            <a:r>
              <a:rPr lang="tr-TR" sz="1600" dirty="0"/>
              <a:t>yeni ülkelerin üyeliği ile beraber Birlik içerisinde gelişmişlik seviyesi açısından önemli farklılıklar oluşmaya başlamıştır. Özellikle </a:t>
            </a:r>
            <a:r>
              <a:rPr lang="tr-TR" sz="1600" b="1" dirty="0"/>
              <a:t>Yunanistan, İspanya ve Portekiz’in üyeliklerinden sonra daha da artan bu farklılıklarla birlikte bölgesel politika AB’nin temel politika önceliklerinden biri haline gelirken, Yapısal Fonlar aracılığıyla geri kalmış bölgelere önemli miktarlarda kaynak aktarılmaya başlanmıştır. </a:t>
            </a:r>
          </a:p>
        </p:txBody>
      </p:sp>
      <p:pic>
        <p:nvPicPr>
          <p:cNvPr id="3" name="Resim 2"/>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051139" y="152515"/>
            <a:ext cx="7960349" cy="58663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Slayt Numarası Yer Tutucusu 3"/>
          <p:cNvSpPr>
            <a:spLocks noGrp="1"/>
          </p:cNvSpPr>
          <p:nvPr>
            <p:ph type="sldNum" sz="quarter" idx="12"/>
          </p:nvPr>
        </p:nvSpPr>
        <p:spPr/>
        <p:txBody>
          <a:bodyPr/>
          <a:lstStyle/>
          <a:p>
            <a:fld id="{B82CCC60-E8CD-4174-8B1A-7DF615B22EEF}" type="slidenum">
              <a:rPr lang="en-US" smtClean="0"/>
              <a:pPr/>
              <a:t>12</a:t>
            </a:fld>
            <a:endParaRPr lang="en-US"/>
          </a:p>
        </p:txBody>
      </p:sp>
      <p:sp>
        <p:nvSpPr>
          <p:cNvPr id="5" name="Metin kutusu 4"/>
          <p:cNvSpPr txBox="1"/>
          <p:nvPr/>
        </p:nvSpPr>
        <p:spPr>
          <a:xfrm>
            <a:off x="176656" y="6319181"/>
            <a:ext cx="11076973" cy="646331"/>
          </a:xfrm>
          <a:prstGeom prst="rect">
            <a:avLst/>
          </a:prstGeom>
          <a:noFill/>
        </p:spPr>
        <p:txBody>
          <a:bodyPr wrap="square" rtlCol="0">
            <a:spAutoFit/>
          </a:bodyPr>
          <a:lstStyle/>
          <a:p>
            <a:r>
              <a:rPr lang="tr-TR" sz="1200" b="1" dirty="0" smtClean="0"/>
              <a:t>AVRUPA </a:t>
            </a:r>
            <a:r>
              <a:rPr lang="tr-TR" sz="1200" b="1" dirty="0"/>
              <a:t>BİRLİĞİ’NDE YAPISAL </a:t>
            </a:r>
            <a:r>
              <a:rPr lang="tr-TR" sz="1200" b="1" dirty="0" smtClean="0"/>
              <a:t>FONLAR: TÜRKİYE </a:t>
            </a:r>
            <a:r>
              <a:rPr lang="tr-TR" sz="1200" b="1" dirty="0"/>
              <a:t>İLE ÜYE </a:t>
            </a:r>
            <a:r>
              <a:rPr lang="tr-TR" sz="1200" b="1" dirty="0" smtClean="0"/>
              <a:t>ÜLKELERİN KARŞILAŞTIRILMASI </a:t>
            </a:r>
            <a:r>
              <a:rPr lang="tr-TR" sz="1200" b="1" dirty="0"/>
              <a:t>ÜZERİNE </a:t>
            </a:r>
            <a:r>
              <a:rPr lang="tr-TR" sz="1200" b="1" dirty="0" smtClean="0"/>
              <a:t>BİR İNCELEME, </a:t>
            </a:r>
            <a:r>
              <a:rPr lang="tr-TR" sz="1200" dirty="0" smtClean="0"/>
              <a:t>BARIŞ ATAK,2009. </a:t>
            </a:r>
            <a:r>
              <a:rPr lang="tr-TR" sz="1200" dirty="0"/>
              <a:t>TRAKYA </a:t>
            </a:r>
            <a:r>
              <a:rPr lang="tr-TR" sz="1200" dirty="0" smtClean="0"/>
              <a:t>ÜNİVERSİTESİ SOSYAL </a:t>
            </a:r>
            <a:r>
              <a:rPr lang="tr-TR" sz="1200" dirty="0"/>
              <a:t>BİLİMLER </a:t>
            </a:r>
            <a:r>
              <a:rPr lang="tr-TR" sz="1200" dirty="0" smtClean="0"/>
              <a:t>ENSTİTÜSÜ, ULUSLARARASI </a:t>
            </a:r>
            <a:r>
              <a:rPr lang="tr-TR" sz="1200" dirty="0"/>
              <a:t>İLİŞKİLER ANABİLİM </a:t>
            </a:r>
            <a:r>
              <a:rPr lang="tr-TR" sz="1200" dirty="0" smtClean="0"/>
              <a:t>DALI, YÜKSEK </a:t>
            </a:r>
            <a:r>
              <a:rPr lang="tr-TR" sz="1200" dirty="0"/>
              <a:t>LİSANS TEZİ</a:t>
            </a:r>
          </a:p>
          <a:p>
            <a:endParaRPr lang="tr-TR" sz="1200" dirty="0"/>
          </a:p>
        </p:txBody>
      </p:sp>
    </p:spTree>
    <p:extLst>
      <p:ext uri="{BB962C8B-B14F-4D97-AF65-F5344CB8AC3E}">
        <p14:creationId xmlns:p14="http://schemas.microsoft.com/office/powerpoint/2010/main" val="3955077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46836" y="535671"/>
            <a:ext cx="9120850"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tr-TR" b="1" dirty="0"/>
              <a:t>Gelişmişlik seviyesi açısından AB-15’in oldukça gerisinde olan </a:t>
            </a:r>
            <a:r>
              <a:rPr lang="tr-TR" b="1" dirty="0" err="1"/>
              <a:t>MDAÜ’lerin</a:t>
            </a:r>
            <a:r>
              <a:rPr lang="tr-TR" b="1" dirty="0"/>
              <a:t> özellikle üye olduktan sonra Yapısal Fonlar kapsamında aldıkları yardımlar önemli ölçüde artmıştır. </a:t>
            </a:r>
          </a:p>
        </p:txBody>
      </p:sp>
      <p:pic>
        <p:nvPicPr>
          <p:cNvPr id="3" name="Resim 2"/>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46836" y="1182002"/>
            <a:ext cx="9120850" cy="410791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Slayt Numarası Yer Tutucusu 3"/>
          <p:cNvSpPr>
            <a:spLocks noGrp="1"/>
          </p:cNvSpPr>
          <p:nvPr>
            <p:ph type="sldNum" sz="quarter" idx="12"/>
          </p:nvPr>
        </p:nvSpPr>
        <p:spPr/>
        <p:txBody>
          <a:bodyPr/>
          <a:lstStyle/>
          <a:p>
            <a:fld id="{B82CCC60-E8CD-4174-8B1A-7DF615B22EEF}" type="slidenum">
              <a:rPr lang="en-US" smtClean="0"/>
              <a:pPr/>
              <a:t>13</a:t>
            </a:fld>
            <a:endParaRPr lang="en-US"/>
          </a:p>
        </p:txBody>
      </p:sp>
      <p:sp>
        <p:nvSpPr>
          <p:cNvPr id="5" name="Dikdörtgen 4"/>
          <p:cNvSpPr/>
          <p:nvPr/>
        </p:nvSpPr>
        <p:spPr>
          <a:xfrm>
            <a:off x="1817225" y="5409881"/>
            <a:ext cx="7943695" cy="923330"/>
          </a:xfrm>
          <a:prstGeom prst="rect">
            <a:avLst/>
          </a:prstGeom>
        </p:spPr>
        <p:txBody>
          <a:bodyPr wrap="square">
            <a:spAutoFit/>
          </a:bodyPr>
          <a:lstStyle/>
          <a:p>
            <a:pPr algn="ctr"/>
            <a:r>
              <a:rPr lang="tr-TR" dirty="0"/>
              <a:t>Bu noktada üzerinde düşünülmesi gereken konu, </a:t>
            </a:r>
            <a:r>
              <a:rPr lang="tr-TR" b="1" dirty="0">
                <a:solidFill>
                  <a:srgbClr val="FF0000"/>
                </a:solidFill>
              </a:rPr>
              <a:t>nüfusları toplamı 75 milyon olan bu ülkelerin üyelik öncesi 1990- 2003 döneminde aldıkları yardım miktarının Türkiye’nin aldığı yardım miktarının 9 katından fazla olmasıdır</a:t>
            </a:r>
          </a:p>
        </p:txBody>
      </p:sp>
      <p:sp>
        <p:nvSpPr>
          <p:cNvPr id="6" name="Metin kutusu 5"/>
          <p:cNvSpPr txBox="1"/>
          <p:nvPr/>
        </p:nvSpPr>
        <p:spPr>
          <a:xfrm>
            <a:off x="176656" y="6319181"/>
            <a:ext cx="11076973" cy="646331"/>
          </a:xfrm>
          <a:prstGeom prst="rect">
            <a:avLst/>
          </a:prstGeom>
          <a:noFill/>
        </p:spPr>
        <p:txBody>
          <a:bodyPr wrap="square" rtlCol="0">
            <a:spAutoFit/>
          </a:bodyPr>
          <a:lstStyle/>
          <a:p>
            <a:r>
              <a:rPr lang="tr-TR" sz="1200" b="1" dirty="0" smtClean="0"/>
              <a:t>AVRUPA </a:t>
            </a:r>
            <a:r>
              <a:rPr lang="tr-TR" sz="1200" b="1" dirty="0"/>
              <a:t>BİRLİĞİ’NDE YAPISAL </a:t>
            </a:r>
            <a:r>
              <a:rPr lang="tr-TR" sz="1200" b="1" dirty="0" smtClean="0"/>
              <a:t>FONLAR: TÜRKİYE </a:t>
            </a:r>
            <a:r>
              <a:rPr lang="tr-TR" sz="1200" b="1" dirty="0"/>
              <a:t>İLE ÜYE </a:t>
            </a:r>
            <a:r>
              <a:rPr lang="tr-TR" sz="1200" b="1" dirty="0" smtClean="0"/>
              <a:t>ÜLKELERİN KARŞILAŞTIRILMASI </a:t>
            </a:r>
            <a:r>
              <a:rPr lang="tr-TR" sz="1200" b="1" dirty="0"/>
              <a:t>ÜZERİNE </a:t>
            </a:r>
            <a:r>
              <a:rPr lang="tr-TR" sz="1200" b="1" dirty="0" smtClean="0"/>
              <a:t>BİR İNCELEME, </a:t>
            </a:r>
            <a:r>
              <a:rPr lang="tr-TR" sz="1200" dirty="0" smtClean="0"/>
              <a:t>BARIŞ ATAK,2009. </a:t>
            </a:r>
            <a:r>
              <a:rPr lang="tr-TR" sz="1200" dirty="0"/>
              <a:t>TRAKYA </a:t>
            </a:r>
            <a:r>
              <a:rPr lang="tr-TR" sz="1200" dirty="0" smtClean="0"/>
              <a:t>ÜNİVERSİTESİ SOSYAL </a:t>
            </a:r>
            <a:r>
              <a:rPr lang="tr-TR" sz="1200" dirty="0"/>
              <a:t>BİLİMLER </a:t>
            </a:r>
            <a:r>
              <a:rPr lang="tr-TR" sz="1200" dirty="0" smtClean="0"/>
              <a:t>ENSTİTÜSÜ, ULUSLARARASI </a:t>
            </a:r>
            <a:r>
              <a:rPr lang="tr-TR" sz="1200" dirty="0"/>
              <a:t>İLİŞKİLER ANABİLİM </a:t>
            </a:r>
            <a:r>
              <a:rPr lang="tr-TR" sz="1200" dirty="0" smtClean="0"/>
              <a:t>DALI, YÜKSEK </a:t>
            </a:r>
            <a:r>
              <a:rPr lang="tr-TR" sz="1200" dirty="0"/>
              <a:t>LİSANS TEZİ</a:t>
            </a:r>
          </a:p>
          <a:p>
            <a:endParaRPr lang="tr-TR" sz="1200" dirty="0"/>
          </a:p>
        </p:txBody>
      </p:sp>
    </p:spTree>
    <p:extLst>
      <p:ext uri="{BB962C8B-B14F-4D97-AF65-F5344CB8AC3E}">
        <p14:creationId xmlns:p14="http://schemas.microsoft.com/office/powerpoint/2010/main" val="2261266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61391" y="1031614"/>
            <a:ext cx="8398775" cy="4093428"/>
          </a:xfrm>
          <a:prstGeom prst="rect">
            <a:avLst/>
          </a:prstGeom>
        </p:spPr>
        <p:txBody>
          <a:bodyPr wrap="square">
            <a:spAutoFit/>
          </a:bodyPr>
          <a:lstStyle/>
          <a:p>
            <a:pPr algn="ctr"/>
            <a:r>
              <a:rPr lang="tr-TR" sz="2000" dirty="0"/>
              <a:t>	</a:t>
            </a:r>
            <a:r>
              <a:rPr lang="tr-TR" sz="2000" dirty="0">
                <a:solidFill>
                  <a:srgbClr val="FF0000"/>
                </a:solidFill>
              </a:rPr>
              <a:t>Türkiye, 1963 yılında imzalanan Ankara Anlaşması’ndan 2003 yılı sonuna kadar geçen 40 yıl boyunca AB’den sağladığı 1,1 milyar </a:t>
            </a:r>
            <a:r>
              <a:rPr lang="tr-TR" sz="2000" dirty="0" err="1">
                <a:solidFill>
                  <a:srgbClr val="FF0000"/>
                </a:solidFill>
              </a:rPr>
              <a:t>Euro’luk</a:t>
            </a:r>
            <a:r>
              <a:rPr lang="tr-TR" sz="2000" dirty="0">
                <a:solidFill>
                  <a:srgbClr val="FF0000"/>
                </a:solidFill>
              </a:rPr>
              <a:t> mali yardımla, 1990 yılından itibaren mali yardım almaya başlayan ülkelerin oldukça gerisinde kalmıştır.</a:t>
            </a:r>
            <a:r>
              <a:rPr lang="tr-TR" sz="2000" dirty="0"/>
              <a:t> </a:t>
            </a:r>
          </a:p>
          <a:p>
            <a:pPr algn="ctr"/>
            <a:endParaRPr lang="tr-TR" sz="2000" dirty="0"/>
          </a:p>
          <a:p>
            <a:pPr algn="ctr"/>
            <a:r>
              <a:rPr lang="tr-TR" sz="2000" dirty="0"/>
              <a:t>AB, Sovyetler Birliği’nin dağılmasıyla beraber tüm dikkatini ve gücünü </a:t>
            </a:r>
            <a:r>
              <a:rPr lang="tr-TR" sz="2000" dirty="0" err="1"/>
              <a:t>MDAÜ’lerde</a:t>
            </a:r>
            <a:r>
              <a:rPr lang="tr-TR" sz="2000" dirty="0"/>
              <a:t> AB normlarının yerleştirilmesine vermiş ve </a:t>
            </a:r>
            <a:r>
              <a:rPr lang="tr-TR" sz="2000" dirty="0" err="1"/>
              <a:t>MDAÜ’leri</a:t>
            </a:r>
            <a:r>
              <a:rPr lang="tr-TR" sz="2000" dirty="0"/>
              <a:t> Birlik üyeliğine hazırlamak için yüksek miktarlarda mali yardım yapmaya başlamıştır.</a:t>
            </a:r>
          </a:p>
          <a:p>
            <a:pPr algn="ctr"/>
            <a:r>
              <a:rPr lang="tr-TR" sz="2000" dirty="0"/>
              <a:t> </a:t>
            </a:r>
          </a:p>
          <a:p>
            <a:pPr algn="ctr"/>
            <a:r>
              <a:rPr lang="tr-TR" sz="2000" dirty="0" err="1"/>
              <a:t>MDAÜ’lerin</a:t>
            </a:r>
            <a:r>
              <a:rPr lang="tr-TR" sz="2000" dirty="0"/>
              <a:t> aldığı yardım miktarlarında önemli artışlar olurken, Türkiye’ye yönelik yardım miktarında herhangi bir değişiklik olmamıştır. AB bu dönemde Türkiye’yi, </a:t>
            </a:r>
            <a:r>
              <a:rPr lang="tr-TR" sz="2000" dirty="0" err="1"/>
              <a:t>MDAÜ’ler</a:t>
            </a:r>
            <a:r>
              <a:rPr lang="tr-TR" sz="2000" dirty="0"/>
              <a:t> gibi “aday ülke” olarak nitelendirmemiş sadece “tam üye olabilir” ülke olarak addetmiştir (Akdemir, 2008:40).</a:t>
            </a:r>
          </a:p>
        </p:txBody>
      </p:sp>
      <p:sp>
        <p:nvSpPr>
          <p:cNvPr id="3" name="Slayt Numarası Yer Tutucusu 2"/>
          <p:cNvSpPr>
            <a:spLocks noGrp="1"/>
          </p:cNvSpPr>
          <p:nvPr>
            <p:ph type="sldNum" sz="quarter" idx="12"/>
          </p:nvPr>
        </p:nvSpPr>
        <p:spPr/>
        <p:txBody>
          <a:bodyPr/>
          <a:lstStyle/>
          <a:p>
            <a:fld id="{B82CCC60-E8CD-4174-8B1A-7DF615B22EEF}" type="slidenum">
              <a:rPr lang="en-US" smtClean="0"/>
              <a:pPr/>
              <a:t>14</a:t>
            </a:fld>
            <a:endParaRPr lang="en-US"/>
          </a:p>
        </p:txBody>
      </p:sp>
      <p:sp>
        <p:nvSpPr>
          <p:cNvPr id="4" name="Metin kutusu 3"/>
          <p:cNvSpPr txBox="1"/>
          <p:nvPr/>
        </p:nvSpPr>
        <p:spPr>
          <a:xfrm>
            <a:off x="176656" y="6319181"/>
            <a:ext cx="11076973" cy="646331"/>
          </a:xfrm>
          <a:prstGeom prst="rect">
            <a:avLst/>
          </a:prstGeom>
          <a:noFill/>
        </p:spPr>
        <p:txBody>
          <a:bodyPr wrap="square" rtlCol="0">
            <a:spAutoFit/>
          </a:bodyPr>
          <a:lstStyle/>
          <a:p>
            <a:r>
              <a:rPr lang="tr-TR" sz="1200" b="1" dirty="0" smtClean="0"/>
              <a:t>AVRUPA </a:t>
            </a:r>
            <a:r>
              <a:rPr lang="tr-TR" sz="1200" b="1" dirty="0"/>
              <a:t>BİRLİĞİ’NDE YAPISAL </a:t>
            </a:r>
            <a:r>
              <a:rPr lang="tr-TR" sz="1200" b="1" dirty="0" smtClean="0"/>
              <a:t>FONLAR: TÜRKİYE </a:t>
            </a:r>
            <a:r>
              <a:rPr lang="tr-TR" sz="1200" b="1" dirty="0"/>
              <a:t>İLE ÜYE </a:t>
            </a:r>
            <a:r>
              <a:rPr lang="tr-TR" sz="1200" b="1" dirty="0" smtClean="0"/>
              <a:t>ÜLKELERİN KARŞILAŞTIRILMASI </a:t>
            </a:r>
            <a:r>
              <a:rPr lang="tr-TR" sz="1200" b="1" dirty="0"/>
              <a:t>ÜZERİNE </a:t>
            </a:r>
            <a:r>
              <a:rPr lang="tr-TR" sz="1200" b="1" dirty="0" smtClean="0"/>
              <a:t>BİR İNCELEME, </a:t>
            </a:r>
            <a:r>
              <a:rPr lang="tr-TR" sz="1200" dirty="0" smtClean="0"/>
              <a:t>BARIŞ ATAK,2009. </a:t>
            </a:r>
            <a:r>
              <a:rPr lang="tr-TR" sz="1200" dirty="0"/>
              <a:t>TRAKYA </a:t>
            </a:r>
            <a:r>
              <a:rPr lang="tr-TR" sz="1200" dirty="0" smtClean="0"/>
              <a:t>ÜNİVERSİTESİ SOSYAL </a:t>
            </a:r>
            <a:r>
              <a:rPr lang="tr-TR" sz="1200" dirty="0"/>
              <a:t>BİLİMLER </a:t>
            </a:r>
            <a:r>
              <a:rPr lang="tr-TR" sz="1200" dirty="0" smtClean="0"/>
              <a:t>ENSTİTÜSÜ, ULUSLARARASI </a:t>
            </a:r>
            <a:r>
              <a:rPr lang="tr-TR" sz="1200" dirty="0"/>
              <a:t>İLİŞKİLER ANABİLİM </a:t>
            </a:r>
            <a:r>
              <a:rPr lang="tr-TR" sz="1200" dirty="0" smtClean="0"/>
              <a:t>DALI, YÜKSEK </a:t>
            </a:r>
            <a:r>
              <a:rPr lang="tr-TR" sz="1200" dirty="0"/>
              <a:t>LİSANS TEZİ</a:t>
            </a:r>
          </a:p>
          <a:p>
            <a:endParaRPr lang="tr-TR" sz="1200" dirty="0"/>
          </a:p>
        </p:txBody>
      </p:sp>
    </p:spTree>
    <p:extLst>
      <p:ext uri="{BB962C8B-B14F-4D97-AF65-F5344CB8AC3E}">
        <p14:creationId xmlns:p14="http://schemas.microsoft.com/office/powerpoint/2010/main" val="728596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278375" y="680646"/>
            <a:ext cx="7635250" cy="35122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Dikdörtgen 1"/>
          <p:cNvSpPr/>
          <p:nvPr/>
        </p:nvSpPr>
        <p:spPr>
          <a:xfrm>
            <a:off x="2278375" y="5087188"/>
            <a:ext cx="7635251"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tr-TR" dirty="0">
                <a:solidFill>
                  <a:srgbClr val="FF0000"/>
                </a:solidFill>
              </a:rPr>
              <a:t>Toplam nüfusları 30 milyon olan bu iki ülkenin aldığı yardımların toplamı üyelik sonrasında önemli oranda artarken üyelik öncesinde aldıkları yardımlar da Türkiye’nin aldığı yardım miktarının oldukça üzerindedir.</a:t>
            </a:r>
            <a:r>
              <a:rPr lang="tr-TR" dirty="0"/>
              <a:t> </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15</a:t>
            </a:fld>
            <a:endParaRPr lang="en-US"/>
          </a:p>
        </p:txBody>
      </p:sp>
      <p:sp>
        <p:nvSpPr>
          <p:cNvPr id="5" name="Dikdörtgen 4"/>
          <p:cNvSpPr/>
          <p:nvPr/>
        </p:nvSpPr>
        <p:spPr>
          <a:xfrm>
            <a:off x="2278375" y="4095027"/>
            <a:ext cx="7635251"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b="1" dirty="0"/>
              <a:t>Türkiye ile AB’nin son iki üyesi Bulgaristan ve Romanya arasında hibelerin karşılaştırılması </a:t>
            </a:r>
          </a:p>
        </p:txBody>
      </p:sp>
      <p:sp>
        <p:nvSpPr>
          <p:cNvPr id="6" name="Metin kutusu 5"/>
          <p:cNvSpPr txBox="1"/>
          <p:nvPr/>
        </p:nvSpPr>
        <p:spPr>
          <a:xfrm>
            <a:off x="176656" y="6319181"/>
            <a:ext cx="11076973" cy="646331"/>
          </a:xfrm>
          <a:prstGeom prst="rect">
            <a:avLst/>
          </a:prstGeom>
          <a:noFill/>
        </p:spPr>
        <p:txBody>
          <a:bodyPr wrap="square" rtlCol="0">
            <a:spAutoFit/>
          </a:bodyPr>
          <a:lstStyle/>
          <a:p>
            <a:r>
              <a:rPr lang="tr-TR" sz="1200" b="1" dirty="0" smtClean="0"/>
              <a:t>AVRUPA </a:t>
            </a:r>
            <a:r>
              <a:rPr lang="tr-TR" sz="1200" b="1" dirty="0"/>
              <a:t>BİRLİĞİ’NDE YAPISAL </a:t>
            </a:r>
            <a:r>
              <a:rPr lang="tr-TR" sz="1200" b="1" dirty="0" smtClean="0"/>
              <a:t>FONLAR: TÜRKİYE </a:t>
            </a:r>
            <a:r>
              <a:rPr lang="tr-TR" sz="1200" b="1" dirty="0"/>
              <a:t>İLE ÜYE </a:t>
            </a:r>
            <a:r>
              <a:rPr lang="tr-TR" sz="1200" b="1" dirty="0" smtClean="0"/>
              <a:t>ÜLKELERİN KARŞILAŞTIRILMASI </a:t>
            </a:r>
            <a:r>
              <a:rPr lang="tr-TR" sz="1200" b="1" dirty="0"/>
              <a:t>ÜZERİNE </a:t>
            </a:r>
            <a:r>
              <a:rPr lang="tr-TR" sz="1200" b="1" dirty="0" smtClean="0"/>
              <a:t>BİR İNCELEME, </a:t>
            </a:r>
            <a:r>
              <a:rPr lang="tr-TR" sz="1200" dirty="0" smtClean="0"/>
              <a:t>BARIŞ ATAK,2009. </a:t>
            </a:r>
            <a:r>
              <a:rPr lang="tr-TR" sz="1200" dirty="0"/>
              <a:t>TRAKYA </a:t>
            </a:r>
            <a:r>
              <a:rPr lang="tr-TR" sz="1200" dirty="0" smtClean="0"/>
              <a:t>ÜNİVERSİTESİ SOSYAL </a:t>
            </a:r>
            <a:r>
              <a:rPr lang="tr-TR" sz="1200" dirty="0"/>
              <a:t>BİLİMLER </a:t>
            </a:r>
            <a:r>
              <a:rPr lang="tr-TR" sz="1200" dirty="0" smtClean="0"/>
              <a:t>ENSTİTÜSÜ, ULUSLARARASI </a:t>
            </a:r>
            <a:r>
              <a:rPr lang="tr-TR" sz="1200" dirty="0"/>
              <a:t>İLİŞKİLER ANABİLİM </a:t>
            </a:r>
            <a:r>
              <a:rPr lang="tr-TR" sz="1200" dirty="0" smtClean="0"/>
              <a:t>DALI, YÜKSEK </a:t>
            </a:r>
            <a:r>
              <a:rPr lang="tr-TR" sz="1200" dirty="0"/>
              <a:t>LİSANS TEZİ</a:t>
            </a:r>
          </a:p>
          <a:p>
            <a:endParaRPr lang="tr-TR" sz="1200" dirty="0"/>
          </a:p>
        </p:txBody>
      </p:sp>
    </p:spTree>
    <p:extLst>
      <p:ext uri="{BB962C8B-B14F-4D97-AF65-F5344CB8AC3E}">
        <p14:creationId xmlns:p14="http://schemas.microsoft.com/office/powerpoint/2010/main" val="4028676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25570" y="266214"/>
            <a:ext cx="8102278" cy="59738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Slayt Numarası Yer Tutucusu 2"/>
          <p:cNvSpPr>
            <a:spLocks noGrp="1"/>
          </p:cNvSpPr>
          <p:nvPr>
            <p:ph type="sldNum" sz="quarter" idx="12"/>
          </p:nvPr>
        </p:nvSpPr>
        <p:spPr/>
        <p:txBody>
          <a:bodyPr/>
          <a:lstStyle/>
          <a:p>
            <a:fld id="{B82CCC60-E8CD-4174-8B1A-7DF615B22EEF}" type="slidenum">
              <a:rPr lang="en-US" smtClean="0"/>
              <a:pPr/>
              <a:t>16</a:t>
            </a:fld>
            <a:endParaRPr lang="en-US"/>
          </a:p>
        </p:txBody>
      </p:sp>
      <p:sp>
        <p:nvSpPr>
          <p:cNvPr id="4" name="Metin kutusu 3"/>
          <p:cNvSpPr txBox="1"/>
          <p:nvPr/>
        </p:nvSpPr>
        <p:spPr>
          <a:xfrm>
            <a:off x="176656" y="6319181"/>
            <a:ext cx="11076973" cy="646331"/>
          </a:xfrm>
          <a:prstGeom prst="rect">
            <a:avLst/>
          </a:prstGeom>
          <a:noFill/>
        </p:spPr>
        <p:txBody>
          <a:bodyPr wrap="square" rtlCol="0">
            <a:spAutoFit/>
          </a:bodyPr>
          <a:lstStyle/>
          <a:p>
            <a:r>
              <a:rPr lang="tr-TR" sz="1200" b="1" dirty="0" smtClean="0"/>
              <a:t>AVRUPA </a:t>
            </a:r>
            <a:r>
              <a:rPr lang="tr-TR" sz="1200" b="1" dirty="0"/>
              <a:t>BİRLİĞİ’NDE YAPISAL </a:t>
            </a:r>
            <a:r>
              <a:rPr lang="tr-TR" sz="1200" b="1" dirty="0" smtClean="0"/>
              <a:t>FONLAR: TÜRKİYE </a:t>
            </a:r>
            <a:r>
              <a:rPr lang="tr-TR" sz="1200" b="1" dirty="0"/>
              <a:t>İLE ÜYE </a:t>
            </a:r>
            <a:r>
              <a:rPr lang="tr-TR" sz="1200" b="1" dirty="0" smtClean="0"/>
              <a:t>ÜLKELERİN KARŞILAŞTIRILMASI </a:t>
            </a:r>
            <a:r>
              <a:rPr lang="tr-TR" sz="1200" b="1" dirty="0"/>
              <a:t>ÜZERİNE </a:t>
            </a:r>
            <a:r>
              <a:rPr lang="tr-TR" sz="1200" b="1" dirty="0" smtClean="0"/>
              <a:t>BİR İNCELEME, </a:t>
            </a:r>
            <a:r>
              <a:rPr lang="tr-TR" sz="1200" dirty="0" smtClean="0"/>
              <a:t>BARIŞ ATAK,2009. </a:t>
            </a:r>
            <a:r>
              <a:rPr lang="tr-TR" sz="1200" dirty="0"/>
              <a:t>TRAKYA </a:t>
            </a:r>
            <a:r>
              <a:rPr lang="tr-TR" sz="1200" dirty="0" smtClean="0"/>
              <a:t>ÜNİVERSİTESİ SOSYAL </a:t>
            </a:r>
            <a:r>
              <a:rPr lang="tr-TR" sz="1200" dirty="0"/>
              <a:t>BİLİMLER </a:t>
            </a:r>
            <a:r>
              <a:rPr lang="tr-TR" sz="1200" dirty="0" smtClean="0"/>
              <a:t>ENSTİTÜSÜ, ULUSLARARASI </a:t>
            </a:r>
            <a:r>
              <a:rPr lang="tr-TR" sz="1200" dirty="0"/>
              <a:t>İLİŞKİLER ANABİLİM </a:t>
            </a:r>
            <a:r>
              <a:rPr lang="tr-TR" sz="1200" dirty="0" smtClean="0"/>
              <a:t>DALI, YÜKSEK </a:t>
            </a:r>
            <a:r>
              <a:rPr lang="tr-TR" sz="1200" dirty="0"/>
              <a:t>LİSANS TEZİ</a:t>
            </a:r>
          </a:p>
          <a:p>
            <a:endParaRPr lang="tr-TR" sz="1200" dirty="0"/>
          </a:p>
        </p:txBody>
      </p:sp>
    </p:spTree>
    <p:extLst>
      <p:ext uri="{BB962C8B-B14F-4D97-AF65-F5344CB8AC3E}">
        <p14:creationId xmlns:p14="http://schemas.microsoft.com/office/powerpoint/2010/main" val="108811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22" y="1390838"/>
            <a:ext cx="10289893" cy="4723940"/>
          </a:xfrm>
          <a:prstGeom prst="rect">
            <a:avLst/>
          </a:prstGeom>
        </p:spPr>
      </p:pic>
      <p:sp>
        <p:nvSpPr>
          <p:cNvPr id="3" name="TextBox 1"/>
          <p:cNvSpPr txBox="1"/>
          <p:nvPr/>
        </p:nvSpPr>
        <p:spPr>
          <a:xfrm>
            <a:off x="3048008" y="679907"/>
            <a:ext cx="6383094" cy="469359"/>
          </a:xfrm>
          <a:prstGeom prst="rect">
            <a:avLst/>
          </a:prstGeom>
        </p:spPr>
        <p:style>
          <a:lnRef idx="2">
            <a:schemeClr val="accent3"/>
          </a:lnRef>
          <a:fillRef idx="1">
            <a:schemeClr val="lt1"/>
          </a:fillRef>
          <a:effectRef idx="0">
            <a:schemeClr val="accent3"/>
          </a:effectRef>
          <a:fontRef idx="minor">
            <a:schemeClr val="dk1"/>
          </a:fontRef>
        </p:style>
        <p:txBody>
          <a:bodyPr wrap="none" lIns="68580" tIns="34290" rIns="68580" bIns="34290">
            <a:spAutoFit/>
          </a:bodyPr>
          <a:lstStyle/>
          <a:p>
            <a:pPr algn="ctr">
              <a:defRPr/>
            </a:pPr>
            <a:r>
              <a:rPr lang="tr-TR" sz="2600" b="1" dirty="0">
                <a:ln w="12700">
                  <a:solidFill>
                    <a:srgbClr val="C00000"/>
                  </a:solidFill>
                  <a:prstDash val="solid"/>
                </a:ln>
                <a:solidFill>
                  <a:srgbClr val="7ABC32"/>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IPARD I Programının Değerlendirilmesi</a:t>
            </a:r>
            <a:endParaRPr lang="en-US" sz="2600" b="1" dirty="0">
              <a:ln w="12700">
                <a:solidFill>
                  <a:srgbClr val="C00000"/>
                </a:solidFill>
                <a:prstDash val="solid"/>
              </a:ln>
              <a:solidFill>
                <a:srgbClr val="7ABC32"/>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B82CCC60-E8CD-4174-8B1A-7DF615B22EEF}" type="slidenum">
              <a:rPr lang="en-US" smtClean="0"/>
              <a:pPr/>
              <a:t>17</a:t>
            </a:fld>
            <a:endParaRPr lang="en-US"/>
          </a:p>
        </p:txBody>
      </p:sp>
    </p:spTree>
    <p:extLst>
      <p:ext uri="{BB962C8B-B14F-4D97-AF65-F5344CB8AC3E}">
        <p14:creationId xmlns:p14="http://schemas.microsoft.com/office/powerpoint/2010/main" val="125800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2125670" y="1684266"/>
          <a:ext cx="8001000" cy="4478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1"/>
          <p:cNvSpPr txBox="1"/>
          <p:nvPr/>
        </p:nvSpPr>
        <p:spPr>
          <a:xfrm>
            <a:off x="4632203" y="1050297"/>
            <a:ext cx="2987934" cy="469359"/>
          </a:xfrm>
          <a:prstGeom prst="rect">
            <a:avLst/>
          </a:prstGeom>
        </p:spPr>
        <p:style>
          <a:lnRef idx="2">
            <a:schemeClr val="accent3"/>
          </a:lnRef>
          <a:fillRef idx="1">
            <a:schemeClr val="lt1"/>
          </a:fillRef>
          <a:effectRef idx="0">
            <a:schemeClr val="accent3"/>
          </a:effectRef>
          <a:fontRef idx="minor">
            <a:schemeClr val="dk1"/>
          </a:fontRef>
        </p:style>
        <p:txBody>
          <a:bodyPr wrap="none" lIns="68580" tIns="34290" rIns="68580" bIns="34290">
            <a:spAutoFit/>
          </a:bodyPr>
          <a:lstStyle/>
          <a:p>
            <a:pPr algn="ctr">
              <a:defRPr/>
            </a:pPr>
            <a:r>
              <a:rPr lang="tr-TR" sz="2600" b="1" dirty="0">
                <a:ln w="12700">
                  <a:solidFill>
                    <a:srgbClr val="C00000"/>
                  </a:solidFill>
                  <a:prstDash val="solid"/>
                </a:ln>
                <a:solidFill>
                  <a:srgbClr val="7ABC32"/>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IPARD II Programı</a:t>
            </a:r>
            <a:endParaRPr lang="en-US" sz="2600" b="1" dirty="0">
              <a:ln w="12700">
                <a:solidFill>
                  <a:srgbClr val="C00000"/>
                </a:solidFill>
                <a:prstDash val="solid"/>
              </a:ln>
              <a:solidFill>
                <a:srgbClr val="7ABC32"/>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B82CCC60-E8CD-4174-8B1A-7DF615B22EEF}" type="slidenum">
              <a:rPr lang="en-US" smtClean="0"/>
              <a:pPr/>
              <a:t>18</a:t>
            </a:fld>
            <a:endParaRPr lang="en-US"/>
          </a:p>
        </p:txBody>
      </p:sp>
    </p:spTree>
    <p:extLst>
      <p:ext uri="{BB962C8B-B14F-4D97-AF65-F5344CB8AC3E}">
        <p14:creationId xmlns:p14="http://schemas.microsoft.com/office/powerpoint/2010/main" val="99296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915" y="700822"/>
            <a:ext cx="9595413" cy="5503208"/>
          </a:xfrm>
          <a:prstGeom prst="rect">
            <a:avLst/>
          </a:prstGeom>
        </p:spPr>
      </p:pic>
      <p:sp>
        <p:nvSpPr>
          <p:cNvPr id="2" name="Slayt Numarası Yer Tutucusu 1"/>
          <p:cNvSpPr>
            <a:spLocks noGrp="1"/>
          </p:cNvSpPr>
          <p:nvPr>
            <p:ph type="sldNum" sz="quarter" idx="12"/>
          </p:nvPr>
        </p:nvSpPr>
        <p:spPr/>
        <p:txBody>
          <a:bodyPr/>
          <a:lstStyle/>
          <a:p>
            <a:fld id="{B82CCC60-E8CD-4174-8B1A-7DF615B22EEF}" type="slidenum">
              <a:rPr lang="en-US" smtClean="0"/>
              <a:pPr/>
              <a:t>19</a:t>
            </a:fld>
            <a:endParaRPr lang="en-US"/>
          </a:p>
        </p:txBody>
      </p:sp>
    </p:spTree>
    <p:extLst>
      <p:ext uri="{BB962C8B-B14F-4D97-AF65-F5344CB8AC3E}">
        <p14:creationId xmlns:p14="http://schemas.microsoft.com/office/powerpoint/2010/main" val="4148473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0326" y="1374212"/>
            <a:ext cx="10515600" cy="4351338"/>
          </a:xfrm>
        </p:spPr>
        <p:txBody>
          <a:bodyPr>
            <a:normAutofit lnSpcReduction="10000"/>
          </a:bodyPr>
          <a:lstStyle/>
          <a:p>
            <a:r>
              <a:rPr lang="tr-TR" dirty="0" smtClean="0"/>
              <a:t>Avrupa Birliği (AB), aday ülkelerin AB'ye uyumunda ortaya çıkacak teknik ve finansal zorlukların üstesinden gelinebilmesi için çeşitli destek araçları ve Topluluk programları ile aday ülkelere yardımda bulunmaktadır. Bu çerçevede, Bakanlığımızca, 2002-2014 döneminde veterinerlik, bitki sağlığı, su ürünleri, gıda güvenilirliği, organik tarım, kırsal kalkınma, istatistik, arazi parsel tanımlama sistemi gibi konularda çeşitli projeler gerçekleştirmiştir</a:t>
            </a:r>
          </a:p>
          <a:p>
            <a:r>
              <a:rPr lang="tr-TR" dirty="0" smtClean="0"/>
              <a:t>2002-2014 döneminde AB katkısı yaklaşık 185,8 Milyon Avro olan yaklaşık 236,0 Milyon Avro toplam bütçeli 38 adet proje tamamlanmıştır. Toplam bütçesi 122,7 Milyon Avro olan 24 projenin başvuru ve uygulanma aşamaları halen devam etmektedir. </a:t>
            </a:r>
          </a:p>
          <a:p>
            <a:endParaRPr lang="tr-TR" dirty="0"/>
          </a:p>
        </p:txBody>
      </p:sp>
      <p:sp>
        <p:nvSpPr>
          <p:cNvPr id="4" name="Dikdörtgen 3"/>
          <p:cNvSpPr/>
          <p:nvPr/>
        </p:nvSpPr>
        <p:spPr>
          <a:xfrm>
            <a:off x="2122024" y="6176963"/>
            <a:ext cx="8445661" cy="369332"/>
          </a:xfrm>
          <a:prstGeom prst="rect">
            <a:avLst/>
          </a:prstGeom>
        </p:spPr>
        <p:txBody>
          <a:bodyPr wrap="square">
            <a:spAutoFit/>
          </a:bodyPr>
          <a:lstStyle/>
          <a:p>
            <a:r>
              <a:rPr lang="tr-TR" dirty="0" smtClean="0"/>
              <a:t>http://www.tarim.gov.tr/Konular/Avrupa-Birligi-ve-Dis-Iliskiler/Avrupa-Birligi</a:t>
            </a:r>
            <a:endParaRPr lang="tr-TR" dirty="0"/>
          </a:p>
        </p:txBody>
      </p:sp>
    </p:spTree>
    <p:extLst>
      <p:ext uri="{BB962C8B-B14F-4D97-AF65-F5344CB8AC3E}">
        <p14:creationId xmlns:p14="http://schemas.microsoft.com/office/powerpoint/2010/main" val="3110341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955066767"/>
              </p:ext>
            </p:extLst>
          </p:nvPr>
        </p:nvGraphicFramePr>
        <p:xfrm>
          <a:off x="486138" y="3705078"/>
          <a:ext cx="11377914" cy="1859786"/>
        </p:xfrm>
        <a:graphic>
          <a:graphicData uri="http://schemas.openxmlformats.org/drawingml/2006/table">
            <a:tbl>
              <a:tblPr firstRow="1" firstCol="1" bandRow="1">
                <a:tableStyleId>{5C22544A-7EE6-4342-B048-85BDC9FD1C3A}</a:tableStyleId>
              </a:tblPr>
              <a:tblGrid>
                <a:gridCol w="1065018">
                  <a:extLst>
                    <a:ext uri="{9D8B030D-6E8A-4147-A177-3AD203B41FA5}">
                      <a16:colId xmlns:a16="http://schemas.microsoft.com/office/drawing/2014/main" val="861660415"/>
                    </a:ext>
                  </a:extLst>
                </a:gridCol>
                <a:gridCol w="3136591">
                  <a:extLst>
                    <a:ext uri="{9D8B030D-6E8A-4147-A177-3AD203B41FA5}">
                      <a16:colId xmlns:a16="http://schemas.microsoft.com/office/drawing/2014/main" val="2461078389"/>
                    </a:ext>
                  </a:extLst>
                </a:gridCol>
                <a:gridCol w="1805650">
                  <a:extLst>
                    <a:ext uri="{9D8B030D-6E8A-4147-A177-3AD203B41FA5}">
                      <a16:colId xmlns:a16="http://schemas.microsoft.com/office/drawing/2014/main" val="309350305"/>
                    </a:ext>
                  </a:extLst>
                </a:gridCol>
                <a:gridCol w="1882771">
                  <a:extLst>
                    <a:ext uri="{9D8B030D-6E8A-4147-A177-3AD203B41FA5}">
                      <a16:colId xmlns:a16="http://schemas.microsoft.com/office/drawing/2014/main" val="3771233152"/>
                    </a:ext>
                  </a:extLst>
                </a:gridCol>
                <a:gridCol w="1668024">
                  <a:extLst>
                    <a:ext uri="{9D8B030D-6E8A-4147-A177-3AD203B41FA5}">
                      <a16:colId xmlns:a16="http://schemas.microsoft.com/office/drawing/2014/main" val="1539484353"/>
                    </a:ext>
                  </a:extLst>
                </a:gridCol>
                <a:gridCol w="1819860">
                  <a:extLst>
                    <a:ext uri="{9D8B030D-6E8A-4147-A177-3AD203B41FA5}">
                      <a16:colId xmlns:a16="http://schemas.microsoft.com/office/drawing/2014/main" val="4074735275"/>
                    </a:ext>
                  </a:extLst>
                </a:gridCol>
              </a:tblGrid>
              <a:tr h="284148">
                <a:tc>
                  <a:txBody>
                    <a:bodyPr/>
                    <a:lstStyle/>
                    <a:p>
                      <a:pPr algn="ctr">
                        <a:lnSpc>
                          <a:spcPct val="107000"/>
                        </a:lnSpc>
                        <a:spcAft>
                          <a:spcPts val="0"/>
                        </a:spcAft>
                      </a:pPr>
                      <a:r>
                        <a:rPr lang="tr-TR" sz="1800">
                          <a:effectLst/>
                        </a:rPr>
                        <a:t>Mali İşbirliği Yılı</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24685" marR="24685" marT="24685" marB="24685"/>
                </a:tc>
                <a:tc>
                  <a:txBody>
                    <a:bodyPr/>
                    <a:lstStyle/>
                    <a:p>
                      <a:pPr algn="ctr">
                        <a:lnSpc>
                          <a:spcPct val="107000"/>
                        </a:lnSpc>
                        <a:spcAft>
                          <a:spcPts val="0"/>
                        </a:spcAft>
                      </a:pPr>
                      <a:r>
                        <a:rPr lang="tr-TR" sz="1800">
                          <a:effectLst/>
                        </a:rPr>
                        <a:t>Projenin Adı</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24685" marR="24685" marT="24685" marB="24685"/>
                </a:tc>
                <a:tc>
                  <a:txBody>
                    <a:bodyPr/>
                    <a:lstStyle/>
                    <a:p>
                      <a:pPr algn="ctr">
                        <a:lnSpc>
                          <a:spcPct val="107000"/>
                        </a:lnSpc>
                        <a:spcAft>
                          <a:spcPts val="0"/>
                        </a:spcAft>
                      </a:pPr>
                      <a:r>
                        <a:rPr lang="tr-TR" sz="1800">
                          <a:effectLst/>
                        </a:rPr>
                        <a:t>Toplam Bütçe (€)</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24685" marR="24685" marT="24685" marB="24685"/>
                </a:tc>
                <a:tc>
                  <a:txBody>
                    <a:bodyPr/>
                    <a:lstStyle/>
                    <a:p>
                      <a:pPr algn="ctr">
                        <a:lnSpc>
                          <a:spcPct val="107000"/>
                        </a:lnSpc>
                        <a:spcAft>
                          <a:spcPts val="0"/>
                        </a:spcAft>
                      </a:pPr>
                      <a:r>
                        <a:rPr lang="tr-TR" sz="1800" dirty="0">
                          <a:effectLst/>
                        </a:rPr>
                        <a:t>AB Katkısı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24685" marR="24685" marT="24685" marB="24685"/>
                </a:tc>
                <a:tc>
                  <a:txBody>
                    <a:bodyPr/>
                    <a:lstStyle/>
                    <a:p>
                      <a:pPr algn="ctr">
                        <a:lnSpc>
                          <a:spcPct val="107000"/>
                        </a:lnSpc>
                        <a:spcAft>
                          <a:spcPts val="0"/>
                        </a:spcAft>
                      </a:pPr>
                      <a:r>
                        <a:rPr lang="tr-TR" sz="1800">
                          <a:effectLst/>
                        </a:rPr>
                        <a:t>Türkiye Katkısı(€)</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24685" marR="24685" marT="24685" marB="24685"/>
                </a:tc>
                <a:tc>
                  <a:txBody>
                    <a:bodyPr/>
                    <a:lstStyle/>
                    <a:p>
                      <a:pPr algn="ctr">
                        <a:lnSpc>
                          <a:spcPct val="107000"/>
                        </a:lnSpc>
                        <a:spcAft>
                          <a:spcPts val="0"/>
                        </a:spcAft>
                      </a:pPr>
                      <a:r>
                        <a:rPr lang="tr-TR" sz="1800">
                          <a:effectLst/>
                        </a:rPr>
                        <a:t>Durumu</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24685" marR="24685" marT="24685" marB="24685"/>
                </a:tc>
                <a:extLst>
                  <a:ext uri="{0D108BD9-81ED-4DB2-BD59-A6C34878D82A}">
                    <a16:rowId xmlns:a16="http://schemas.microsoft.com/office/drawing/2014/main" val="696045534"/>
                  </a:ext>
                </a:extLst>
              </a:tr>
              <a:tr h="308284">
                <a:tc>
                  <a:txBody>
                    <a:bodyPr/>
                    <a:lstStyle/>
                    <a:p>
                      <a:pPr algn="ctr">
                        <a:lnSpc>
                          <a:spcPct val="107000"/>
                        </a:lnSpc>
                        <a:spcAft>
                          <a:spcPts val="0"/>
                        </a:spcAft>
                      </a:pPr>
                      <a:r>
                        <a:rPr lang="tr-TR" sz="2800">
                          <a:effectLst/>
                        </a:rPr>
                        <a:t>2002</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24685" marR="24685" marT="24685" marB="24685"/>
                </a:tc>
                <a:tc>
                  <a:txBody>
                    <a:bodyPr/>
                    <a:lstStyle/>
                    <a:p>
                      <a:pPr algn="ctr">
                        <a:lnSpc>
                          <a:spcPct val="107000"/>
                        </a:lnSpc>
                        <a:spcAft>
                          <a:spcPts val="0"/>
                        </a:spcAft>
                      </a:pPr>
                      <a:r>
                        <a:rPr lang="tr-TR" sz="2400">
                          <a:effectLst/>
                        </a:rPr>
                        <a:t>Türkiye'de Gıda Denetim Hizmetlerinin Desteklenmesi Projesi</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24685" marR="24685" marT="24685" marB="24685"/>
                </a:tc>
                <a:tc>
                  <a:txBody>
                    <a:bodyPr/>
                    <a:lstStyle/>
                    <a:p>
                      <a:pPr algn="ctr">
                        <a:lnSpc>
                          <a:spcPct val="107000"/>
                        </a:lnSpc>
                        <a:spcAft>
                          <a:spcPts val="0"/>
                        </a:spcAft>
                      </a:pPr>
                      <a:r>
                        <a:rPr lang="tr-TR" sz="2800" dirty="0">
                          <a:effectLst/>
                        </a:rPr>
                        <a:t>14.139.000</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24685" marR="24685" marT="24685" marB="24685"/>
                </a:tc>
                <a:tc>
                  <a:txBody>
                    <a:bodyPr/>
                    <a:lstStyle/>
                    <a:p>
                      <a:pPr algn="ctr">
                        <a:lnSpc>
                          <a:spcPct val="107000"/>
                        </a:lnSpc>
                        <a:spcAft>
                          <a:spcPts val="0"/>
                        </a:spcAft>
                      </a:pPr>
                      <a:r>
                        <a:rPr lang="tr-TR" sz="2800">
                          <a:effectLst/>
                        </a:rPr>
                        <a:t>10.123.000</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24685" marR="24685" marT="24685" marB="24685"/>
                </a:tc>
                <a:tc>
                  <a:txBody>
                    <a:bodyPr/>
                    <a:lstStyle/>
                    <a:p>
                      <a:pPr algn="ctr">
                        <a:lnSpc>
                          <a:spcPct val="107000"/>
                        </a:lnSpc>
                        <a:spcAft>
                          <a:spcPts val="0"/>
                        </a:spcAft>
                      </a:pPr>
                      <a:r>
                        <a:rPr lang="tr-TR" sz="2800">
                          <a:effectLst/>
                        </a:rPr>
                        <a:t>4.016.000</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24685" marR="24685" marT="24685" marB="24685"/>
                </a:tc>
                <a:tc>
                  <a:txBody>
                    <a:bodyPr/>
                    <a:lstStyle/>
                    <a:p>
                      <a:pPr algn="ctr">
                        <a:lnSpc>
                          <a:spcPct val="107000"/>
                        </a:lnSpc>
                        <a:spcAft>
                          <a:spcPts val="0"/>
                        </a:spcAft>
                      </a:pPr>
                      <a:r>
                        <a:rPr lang="tr-TR" sz="2800" dirty="0">
                          <a:effectLst/>
                        </a:rPr>
                        <a:t>Tamamlandı</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24685" marR="24685" marT="24685" marB="24685"/>
                </a:tc>
                <a:extLst>
                  <a:ext uri="{0D108BD9-81ED-4DB2-BD59-A6C34878D82A}">
                    <a16:rowId xmlns:a16="http://schemas.microsoft.com/office/drawing/2014/main" val="867512580"/>
                  </a:ext>
                </a:extLst>
              </a:tr>
            </a:tbl>
          </a:graphicData>
        </a:graphic>
      </p:graphicFrame>
      <p:sp>
        <p:nvSpPr>
          <p:cNvPr id="5" name="Rectangle 1"/>
          <p:cNvSpPr>
            <a:spLocks noChangeArrowheads="1"/>
          </p:cNvSpPr>
          <p:nvPr/>
        </p:nvSpPr>
        <p:spPr bwMode="auto">
          <a:xfrm>
            <a:off x="3418298" y="488782"/>
            <a:ext cx="651287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t" latinLnBrk="0" hangingPunct="0">
              <a:lnSpc>
                <a:spcPct val="100000"/>
              </a:lnSpc>
              <a:spcBef>
                <a:spcPct val="0"/>
              </a:spcBef>
              <a:spcAft>
                <a:spcPct val="0"/>
              </a:spcAft>
              <a:buClrTx/>
              <a:buSzTx/>
              <a:buFontTx/>
              <a:buNone/>
              <a:tabLst/>
            </a:pPr>
            <a:endParaRPr kumimoji="0" lang="tr-TR" altLang="tr-TR" sz="2000" b="0" i="0" u="none" strike="noStrike" cap="none" normalizeH="0" baseline="0" dirty="0" smtClean="0">
              <a:ln>
                <a:noFill/>
              </a:ln>
              <a:solidFill>
                <a:schemeClr val="tx1"/>
              </a:solidFill>
              <a:effectLst/>
            </a:endParaRPr>
          </a:p>
          <a:p>
            <a:pPr marL="0" marR="0" lvl="0" indent="0" algn="just" defTabSz="914400" rtl="0" eaLnBrk="0" fontAlgn="t" latinLnBrk="0" hangingPunct="0">
              <a:lnSpc>
                <a:spcPct val="100000"/>
              </a:lnSpc>
              <a:spcBef>
                <a:spcPct val="0"/>
              </a:spcBef>
              <a:spcAft>
                <a:spcPct val="0"/>
              </a:spcAft>
              <a:buClrTx/>
              <a:buSzTx/>
              <a:buFontTx/>
              <a:buNone/>
              <a:tabLst/>
            </a:pPr>
            <a:r>
              <a:rPr kumimoji="0" lang="tr-TR" altLang="tr-TR" sz="3200" b="1" i="0" u="none" strike="noStrike" cap="none" normalizeH="0" baseline="0" dirty="0" smtClean="0">
                <a:ln>
                  <a:noFill/>
                </a:ln>
                <a:solidFill>
                  <a:srgbClr val="000000"/>
                </a:solidFill>
                <a:effectLst/>
                <a:latin typeface="inherit"/>
                <a:ea typeface="Times New Roman" panose="02020603050405020304" pitchFamily="18" charset="0"/>
                <a:cs typeface="Segoe UI" panose="020B0502040204020203" pitchFamily="34" charset="0"/>
              </a:rPr>
              <a:t>IPA II </a:t>
            </a:r>
            <a:r>
              <a:rPr kumimoji="0" lang="tr-TR" altLang="tr-TR" sz="32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Ö</a:t>
            </a:r>
            <a:r>
              <a:rPr kumimoji="0" lang="tr-TR" altLang="tr-TR" sz="3200" b="1" i="0" u="none" strike="noStrike" cap="none" normalizeH="0" baseline="0" dirty="0" smtClean="0">
                <a:ln>
                  <a:noFill/>
                </a:ln>
                <a:solidFill>
                  <a:srgbClr val="000000"/>
                </a:solidFill>
                <a:effectLst/>
                <a:latin typeface="inherit"/>
                <a:ea typeface="Times New Roman" panose="02020603050405020304" pitchFamily="18" charset="0"/>
                <a:cs typeface="Segoe UI" panose="020B0502040204020203" pitchFamily="34" charset="0"/>
              </a:rPr>
              <a:t>ncesinde Yapılan Projeler</a:t>
            </a:r>
            <a:endParaRPr kumimoji="0" lang="tr-TR" altLang="tr-TR" sz="2000" b="0" i="0" u="none" strike="noStrike" cap="none" normalizeH="0" baseline="0" dirty="0" smtClean="0">
              <a:ln>
                <a:noFill/>
              </a:ln>
              <a:solidFill>
                <a:schemeClr val="tx1"/>
              </a:solidFill>
              <a:effectLst/>
            </a:endParaRPr>
          </a:p>
          <a:p>
            <a:pPr marL="0" marR="0" lvl="0" indent="0" algn="just" defTabSz="914400" rtl="0" eaLnBrk="0" fontAlgn="t" latinLnBrk="0" hangingPunct="0">
              <a:lnSpc>
                <a:spcPct val="100000"/>
              </a:lnSpc>
              <a:spcBef>
                <a:spcPct val="0"/>
              </a:spcBef>
              <a:spcAft>
                <a:spcPct val="0"/>
              </a:spcAft>
              <a:buClrTx/>
              <a:buSzTx/>
              <a:buFontTx/>
              <a:buNone/>
              <a:tabLst/>
            </a:pPr>
            <a:r>
              <a:rPr kumimoji="0" lang="tr-TR" altLang="tr-TR" b="1" i="0" u="sng"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tr-TR" altLang="tr-TR" sz="4800" b="0" i="0" u="none" strike="noStrike" cap="none" normalizeH="0" baseline="0" dirty="0" smtClean="0">
              <a:ln>
                <a:noFill/>
              </a:ln>
              <a:solidFill>
                <a:schemeClr val="tx1"/>
              </a:solidFill>
              <a:effectLst/>
              <a:latin typeface="Arial" panose="020B0604020202020204" pitchFamily="34" charset="0"/>
            </a:endParaRPr>
          </a:p>
        </p:txBody>
      </p:sp>
      <p:sp>
        <p:nvSpPr>
          <p:cNvPr id="6" name="Dikdörtgen 5"/>
          <p:cNvSpPr/>
          <p:nvPr/>
        </p:nvSpPr>
        <p:spPr>
          <a:xfrm>
            <a:off x="335664" y="6298094"/>
            <a:ext cx="9907930" cy="369332"/>
          </a:xfrm>
          <a:prstGeom prst="rect">
            <a:avLst/>
          </a:prstGeom>
        </p:spPr>
        <p:txBody>
          <a:bodyPr wrap="square">
            <a:spAutoFit/>
          </a:bodyPr>
          <a:lstStyle/>
          <a:p>
            <a:pPr lvl="0" algn="just" eaLnBrk="0" fontAlgn="t" hangingPunct="0">
              <a:spcBef>
                <a:spcPct val="0"/>
              </a:spcBef>
              <a:spcAft>
                <a:spcPct val="0"/>
              </a:spcAft>
            </a:pPr>
            <a:r>
              <a:rPr lang="tr-TR" altLang="tr-TR" b="1" dirty="0">
                <a:solidFill>
                  <a:srgbClr val="000000"/>
                </a:solidFill>
                <a:latin typeface="inherit"/>
                <a:ea typeface="Times New Roman" panose="02020603050405020304" pitchFamily="18" charset="0"/>
                <a:cs typeface="Segoe UI" panose="020B0502040204020203" pitchFamily="34" charset="0"/>
                <a:hlinkClick r:id="rId2"/>
              </a:rPr>
              <a:t>http://www.tarim.gov.tr/ABDGM/ipa/Menu/60/Ipa-Ii-Oncesinde-Yapilan-Projeler</a:t>
            </a:r>
            <a:endParaRPr lang="tr-TR" altLang="tr-TR" b="1" dirty="0">
              <a:solidFill>
                <a:srgbClr val="000000"/>
              </a:solidFill>
              <a:latin typeface="inherit"/>
              <a:ea typeface="Times New Roman" panose="02020603050405020304" pitchFamily="18" charset="0"/>
              <a:cs typeface="Segoe UI" panose="020B0502040204020203" pitchFamily="34" charset="0"/>
            </a:endParaRPr>
          </a:p>
        </p:txBody>
      </p:sp>
      <p:sp>
        <p:nvSpPr>
          <p:cNvPr id="7" name="Dikdörtgen 6"/>
          <p:cNvSpPr/>
          <p:nvPr/>
        </p:nvSpPr>
        <p:spPr>
          <a:xfrm>
            <a:off x="2353518" y="2104627"/>
            <a:ext cx="9371635" cy="369332"/>
          </a:xfrm>
          <a:prstGeom prst="rect">
            <a:avLst/>
          </a:prstGeom>
        </p:spPr>
        <p:txBody>
          <a:bodyPr wrap="square">
            <a:spAutoFit/>
          </a:bodyPr>
          <a:lstStyle/>
          <a:p>
            <a:pPr lvl="0" algn="just" eaLnBrk="0" fontAlgn="t" hangingPunct="0">
              <a:spcBef>
                <a:spcPct val="0"/>
              </a:spcBef>
              <a:spcAft>
                <a:spcPct val="0"/>
              </a:spcAft>
            </a:pPr>
            <a:r>
              <a:rPr lang="tr-TR" altLang="tr-TR" b="1" u="sng" dirty="0">
                <a:solidFill>
                  <a:srgbClr val="000000"/>
                </a:solidFill>
                <a:latin typeface="Segoe UI" panose="020B0502040204020203" pitchFamily="34" charset="0"/>
                <a:ea typeface="Times New Roman" panose="02020603050405020304" pitchFamily="18" charset="0"/>
                <a:cs typeface="Segoe UI" panose="020B0502040204020203" pitchFamily="34" charset="0"/>
              </a:rPr>
              <a:t>Bakanlığımızın MEDA Programı kapsamında ger</a:t>
            </a:r>
            <a:r>
              <a:rPr lang="tr-TR" altLang="tr-TR" b="1" u="sng" dirty="0">
                <a:solidFill>
                  <a:srgbClr val="000000"/>
                </a:solidFill>
                <a:latin typeface="Calibri" panose="020F0502020204030204" pitchFamily="34" charset="0"/>
                <a:ea typeface="Times New Roman" panose="02020603050405020304" pitchFamily="18" charset="0"/>
                <a:cs typeface="Segoe UI" panose="020B0502040204020203" pitchFamily="34" charset="0"/>
              </a:rPr>
              <a:t>ç</a:t>
            </a:r>
            <a:r>
              <a:rPr lang="tr-TR" altLang="tr-TR" b="1" u="sng" dirty="0">
                <a:solidFill>
                  <a:srgbClr val="000000"/>
                </a:solidFill>
                <a:latin typeface="Segoe UI" panose="020B0502040204020203" pitchFamily="34" charset="0"/>
                <a:ea typeface="Times New Roman" panose="02020603050405020304" pitchFamily="18" charset="0"/>
                <a:cs typeface="Segoe UI" panose="020B0502040204020203" pitchFamily="34" charset="0"/>
              </a:rPr>
              <a:t>ekleştirdiği proje ve b</a:t>
            </a:r>
            <a:r>
              <a:rPr lang="tr-TR" altLang="tr-TR" b="1" u="sng" dirty="0">
                <a:solidFill>
                  <a:srgbClr val="000000"/>
                </a:solidFill>
                <a:latin typeface="Calibri" panose="020F0502020204030204" pitchFamily="34" charset="0"/>
                <a:ea typeface="Times New Roman" panose="02020603050405020304" pitchFamily="18" charset="0"/>
                <a:cs typeface="Segoe UI" panose="020B0502040204020203" pitchFamily="34" charset="0"/>
              </a:rPr>
              <a:t>ü</a:t>
            </a:r>
            <a:r>
              <a:rPr lang="tr-TR" altLang="tr-TR" b="1" u="sng"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a:t>
            </a:r>
            <a:r>
              <a:rPr lang="tr-TR" altLang="tr-TR" b="1" u="sng" dirty="0">
                <a:solidFill>
                  <a:srgbClr val="000000"/>
                </a:solidFill>
                <a:latin typeface="Calibri" panose="020F0502020204030204" pitchFamily="34" charset="0"/>
                <a:ea typeface="Times New Roman" panose="02020603050405020304" pitchFamily="18" charset="0"/>
                <a:cs typeface="Segoe UI" panose="020B0502040204020203" pitchFamily="34" charset="0"/>
              </a:rPr>
              <a:t>ç</a:t>
            </a:r>
            <a:r>
              <a:rPr lang="tr-TR" altLang="tr-TR" b="1" u="sng" dirty="0">
                <a:solidFill>
                  <a:srgbClr val="000000"/>
                </a:solidFill>
                <a:latin typeface="Segoe UI" panose="020B0502040204020203" pitchFamily="34" charset="0"/>
                <a:ea typeface="Times New Roman" panose="02020603050405020304" pitchFamily="18" charset="0"/>
                <a:cs typeface="Segoe UI" panose="020B0502040204020203" pitchFamily="34" charset="0"/>
              </a:rPr>
              <a:t>esi</a:t>
            </a:r>
            <a:endParaRPr lang="tr-TR" altLang="tr-TR" sz="4800" dirty="0">
              <a:latin typeface="Arial" panose="020B0604020202020204" pitchFamily="34" charset="0"/>
            </a:endParaRPr>
          </a:p>
        </p:txBody>
      </p:sp>
    </p:spTree>
    <p:extLst>
      <p:ext uri="{BB962C8B-B14F-4D97-AF65-F5344CB8AC3E}">
        <p14:creationId xmlns:p14="http://schemas.microsoft.com/office/powerpoint/2010/main" val="1841009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8642"/>
          </a:xfrm>
        </p:spPr>
        <p:txBody>
          <a:bodyPr>
            <a:noAutofit/>
          </a:bodyPr>
          <a:lstStyle/>
          <a:p>
            <a:pPr algn="ctr"/>
            <a:r>
              <a:rPr lang="tr-TR" sz="3200" b="1" u="sng" dirty="0"/>
              <a:t>Türkiye için Mali Yardım Programı (2002-2006) kapsamında Bakanlığımızca gerçekleştirilen projeler ve bütçeleri</a:t>
            </a:r>
            <a:r>
              <a:rPr lang="tr-TR" sz="3200" dirty="0"/>
              <a:t/>
            </a:r>
            <a:br>
              <a:rPr lang="tr-TR" sz="3200" dirty="0"/>
            </a:br>
            <a:endParaRPr lang="tr-TR" sz="32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592534445"/>
              </p:ext>
            </p:extLst>
          </p:nvPr>
        </p:nvGraphicFramePr>
        <p:xfrm>
          <a:off x="719560" y="1122743"/>
          <a:ext cx="10752880" cy="5467572"/>
        </p:xfrm>
        <a:graphic>
          <a:graphicData uri="http://schemas.openxmlformats.org/drawingml/2006/table">
            <a:tbl>
              <a:tblPr firstRow="1" firstCol="1" bandRow="1"/>
              <a:tblGrid>
                <a:gridCol w="875151">
                  <a:extLst>
                    <a:ext uri="{9D8B030D-6E8A-4147-A177-3AD203B41FA5}">
                      <a16:colId xmlns:a16="http://schemas.microsoft.com/office/drawing/2014/main" val="1634622580"/>
                    </a:ext>
                  </a:extLst>
                </a:gridCol>
                <a:gridCol w="4784870">
                  <a:extLst>
                    <a:ext uri="{9D8B030D-6E8A-4147-A177-3AD203B41FA5}">
                      <a16:colId xmlns:a16="http://schemas.microsoft.com/office/drawing/2014/main" val="2683730798"/>
                    </a:ext>
                  </a:extLst>
                </a:gridCol>
                <a:gridCol w="1005064">
                  <a:extLst>
                    <a:ext uri="{9D8B030D-6E8A-4147-A177-3AD203B41FA5}">
                      <a16:colId xmlns:a16="http://schemas.microsoft.com/office/drawing/2014/main" val="2661592041"/>
                    </a:ext>
                  </a:extLst>
                </a:gridCol>
                <a:gridCol w="1247141">
                  <a:extLst>
                    <a:ext uri="{9D8B030D-6E8A-4147-A177-3AD203B41FA5}">
                      <a16:colId xmlns:a16="http://schemas.microsoft.com/office/drawing/2014/main" val="1101167525"/>
                    </a:ext>
                  </a:extLst>
                </a:gridCol>
                <a:gridCol w="1247141">
                  <a:extLst>
                    <a:ext uri="{9D8B030D-6E8A-4147-A177-3AD203B41FA5}">
                      <a16:colId xmlns:a16="http://schemas.microsoft.com/office/drawing/2014/main" val="3709700569"/>
                    </a:ext>
                  </a:extLst>
                </a:gridCol>
                <a:gridCol w="1593513">
                  <a:extLst>
                    <a:ext uri="{9D8B030D-6E8A-4147-A177-3AD203B41FA5}">
                      <a16:colId xmlns:a16="http://schemas.microsoft.com/office/drawing/2014/main" val="417667431"/>
                    </a:ext>
                  </a:extLst>
                </a:gridCol>
              </a:tblGrid>
              <a:tr h="268381">
                <a:tc>
                  <a:txBody>
                    <a:bodyPr/>
                    <a:lstStyle/>
                    <a:p>
                      <a:pPr algn="ctr">
                        <a:lnSpc>
                          <a:spcPct val="107000"/>
                        </a:lnSpc>
                        <a:spcAft>
                          <a:spcPts val="0"/>
                        </a:spcAft>
                      </a:pPr>
                      <a:r>
                        <a:rPr lang="tr-TR"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Mali İşbirliği Yılı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Projenin Adı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Toplam Bütçe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 Katkısı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Türkiye Katkısı(€)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Durumu</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90673"/>
                  </a:ext>
                </a:extLst>
              </a:tr>
              <a:tr h="348697">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2002</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Türkiye'nin Veterinerlik Sektöründe Mevzuat uyumlaştırmasından sorumlu olan Türk Makamlarına Destek Projesi</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17.044.000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13.333.000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3.711.000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Tamamlandı</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8167014"/>
                  </a:ext>
                </a:extLst>
              </a:tr>
              <a:tr h="225773">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2002</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Türkiye'nin Bitki Sağlığı sektöründe AB Müktesebatıyla Uyumlaştırılmasına Destek Projesi</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5.313.000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4.235.000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1.078.000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Tamamlandı</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646042"/>
                  </a:ext>
                </a:extLst>
              </a:tr>
              <a:tr h="218025">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2003</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 Ürünleri Sektörü – AB Müktesebatına Yasal ve Kurumsal Uyum Projesi</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6.603.000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6.169.000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434.000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Tamamlandı</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197398"/>
                  </a:ext>
                </a:extLst>
              </a:tr>
              <a:tr h="334231">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Türkiye'de Gıda Güvenliği ve Kontrol Sistemi'nin Yeniden Yapılandırılması ve Güçlendirilmesi Projesi</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10.700.000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8.712.500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1.987.500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Tamamlandı</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8152267"/>
                  </a:ext>
                </a:extLst>
              </a:tr>
              <a:tr h="674549">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Sağlık Bakanlığı, Çevre ve Ormancılık Bakanlığı ve Tarım ve </a:t>
                      </a:r>
                      <a:r>
                        <a:rPr lang="tr-TR" sz="105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Köyişleri</a:t>
                      </a: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Bakanlığının Klinik Olmayan Sağlık ve Çevre Koruma için İyi </a:t>
                      </a:r>
                      <a:r>
                        <a:rPr lang="tr-TR" sz="105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Labaratuvar</a:t>
                      </a: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Uygulamaları alanında mevzuat uygulaması ve uyumlaştırılması konusunda güçlendirilmesi </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1.500.000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1.500.000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Tamamlandı</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395295"/>
                  </a:ext>
                </a:extLst>
              </a:tr>
              <a:tr h="334231">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Türkiye'de Organik Tarımın geliştirilmesi ve mevzuatının AB Mevzuatına uyumlaştırılması Projesi</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1.260.000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1.172.500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87.500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Tamamlandı</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297440"/>
                  </a:ext>
                </a:extLst>
              </a:tr>
              <a:tr h="287749">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 Ortak Tarım Politikasının Uygulanması için Hazırlık Projesi: 1. IACS ve LPIS Alt Projesi</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1.075.000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1.075.000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Tamamlandı</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493695"/>
                  </a:ext>
                </a:extLst>
              </a:tr>
              <a:tr h="334231">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 Ortak Tarım Politikasının Uygulanması için Hazırlık Projesi: 2. Kırsal Kalkınma Alt Projesi</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Tamamlandı</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562073"/>
                  </a:ext>
                </a:extLst>
              </a:tr>
              <a:tr h="218025">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Piyasa Gözetimi Laboratuvarlarının Desteklenmesi Projesi</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578.420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433.815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144.605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Tamamlandı</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755429"/>
                  </a:ext>
                </a:extLst>
              </a:tr>
              <a:tr h="225219">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Yeni Sınır Kontrol Noktalarının Kurulması Projesi</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13.250.000</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3.250.000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Tamamlandı</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965446"/>
                  </a:ext>
                </a:extLst>
              </a:tr>
              <a:tr h="225219">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Ulusal Gıda Referans Laboratuarının Kurulması Projesi</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6.399.000</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4.849.000</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1.550.000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Tamamlandı</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6266796"/>
                  </a:ext>
                </a:extLst>
              </a:tr>
              <a:tr h="225219">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Türkiye'de Kuduz Hastalığının Kontrolü Projesi</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11.884.500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9.103.750</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2.780.750</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Tamamlandı</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814720"/>
                  </a:ext>
                </a:extLst>
              </a:tr>
              <a:tr h="218025">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Kırsal Kalkınma Ajansı Kurulması Projesi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5.199.000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4.249.000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950.000</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Tamamlandı</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624353"/>
                  </a:ext>
                </a:extLst>
              </a:tr>
              <a:tr h="225219">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Türkiye'de Kuş Gribi Hastalığının Kontrolü Projesi</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10.400.000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8.350.000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2.050.000</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Tamamlandı</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123126"/>
                  </a:ext>
                </a:extLst>
              </a:tr>
              <a:tr h="206128">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Türkiye'de Şap Hastalığının Kontrolü Projesi</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65.437.800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49.078.350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16.359.450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Tamamlandı</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6249"/>
                  </a:ext>
                </a:extLst>
              </a:tr>
              <a:tr h="225219">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Pilot Türk Çiftlik Muhasebe Veri Ağının Kurulması Projesi (FADN)</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1.240.000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1.080.000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Tamamlandı</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649692"/>
                  </a:ext>
                </a:extLst>
              </a:tr>
              <a:tr h="206128">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Türkiye'de Tohumculuk Sektörünün Geliştirilmesi ve AB'ye Uyumu Projesi</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2.335.000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315.000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Tamamlandı</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733" marR="21733" marT="21733" marB="21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724728"/>
                  </a:ext>
                </a:extLst>
              </a:tr>
            </a:tbl>
          </a:graphicData>
        </a:graphic>
      </p:graphicFrame>
      <p:sp>
        <p:nvSpPr>
          <p:cNvPr id="6" name="Dikdörtgen 5"/>
          <p:cNvSpPr/>
          <p:nvPr/>
        </p:nvSpPr>
        <p:spPr>
          <a:xfrm>
            <a:off x="312515" y="6581001"/>
            <a:ext cx="9907930" cy="276999"/>
          </a:xfrm>
          <a:prstGeom prst="rect">
            <a:avLst/>
          </a:prstGeom>
        </p:spPr>
        <p:txBody>
          <a:bodyPr wrap="square">
            <a:spAutoFit/>
          </a:bodyPr>
          <a:lstStyle/>
          <a:p>
            <a:pPr lvl="0" algn="just" eaLnBrk="0" fontAlgn="t" hangingPunct="0">
              <a:spcBef>
                <a:spcPct val="0"/>
              </a:spcBef>
              <a:spcAft>
                <a:spcPct val="0"/>
              </a:spcAft>
            </a:pPr>
            <a:r>
              <a:rPr lang="tr-TR" altLang="tr-TR" sz="1200" b="1" dirty="0">
                <a:solidFill>
                  <a:srgbClr val="000000"/>
                </a:solidFill>
                <a:latin typeface="inherit"/>
                <a:ea typeface="Times New Roman" panose="02020603050405020304" pitchFamily="18" charset="0"/>
                <a:cs typeface="Segoe UI" panose="020B0502040204020203" pitchFamily="34" charset="0"/>
                <a:hlinkClick r:id="rId2"/>
              </a:rPr>
              <a:t>http://www.tarim.gov.tr/ABDGM/ipa/Menu/60/Ipa-Ii-Oncesinde-Yapilan-Projeler</a:t>
            </a:r>
            <a:endParaRPr lang="tr-TR" altLang="tr-TR" sz="1200" b="1" dirty="0">
              <a:solidFill>
                <a:srgbClr val="000000"/>
              </a:solidFill>
              <a:latin typeface="inherit"/>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397056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53447"/>
          </a:xfrm>
        </p:spPr>
        <p:txBody>
          <a:bodyPr>
            <a:normAutofit/>
          </a:bodyPr>
          <a:lstStyle/>
          <a:p>
            <a:pPr algn="ctr"/>
            <a:r>
              <a:rPr lang="tr-TR" sz="2400" b="1" u="sng" dirty="0"/>
              <a:t>Bakanlığımızın IPA I kapsamında (2007-2013) projeleri ve </a:t>
            </a:r>
            <a:r>
              <a:rPr lang="tr-TR" sz="2400" b="1" u="sng" dirty="0" smtClean="0"/>
              <a:t>bütçeleri</a:t>
            </a:r>
            <a:endParaRPr lang="tr-TR" sz="24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96240568"/>
              </p:ext>
            </p:extLst>
          </p:nvPr>
        </p:nvGraphicFramePr>
        <p:xfrm>
          <a:off x="838200" y="1018572"/>
          <a:ext cx="10515600" cy="5571704"/>
        </p:xfrm>
        <a:graphic>
          <a:graphicData uri="http://schemas.openxmlformats.org/drawingml/2006/table">
            <a:tbl>
              <a:tblPr firstRow="1" firstCol="1" bandRow="1">
                <a:tableStyleId>{5C22544A-7EE6-4342-B048-85BDC9FD1C3A}</a:tableStyleId>
              </a:tblPr>
              <a:tblGrid>
                <a:gridCol w="1281435">
                  <a:extLst>
                    <a:ext uri="{9D8B030D-6E8A-4147-A177-3AD203B41FA5}">
                      <a16:colId xmlns:a16="http://schemas.microsoft.com/office/drawing/2014/main" val="1250088518"/>
                    </a:ext>
                  </a:extLst>
                </a:gridCol>
                <a:gridCol w="3932680">
                  <a:extLst>
                    <a:ext uri="{9D8B030D-6E8A-4147-A177-3AD203B41FA5}">
                      <a16:colId xmlns:a16="http://schemas.microsoft.com/office/drawing/2014/main" val="82442678"/>
                    </a:ext>
                  </a:extLst>
                </a:gridCol>
                <a:gridCol w="1703224">
                  <a:extLst>
                    <a:ext uri="{9D8B030D-6E8A-4147-A177-3AD203B41FA5}">
                      <a16:colId xmlns:a16="http://schemas.microsoft.com/office/drawing/2014/main" val="2893637027"/>
                    </a:ext>
                  </a:extLst>
                </a:gridCol>
                <a:gridCol w="1703224">
                  <a:extLst>
                    <a:ext uri="{9D8B030D-6E8A-4147-A177-3AD203B41FA5}">
                      <a16:colId xmlns:a16="http://schemas.microsoft.com/office/drawing/2014/main" val="2935972132"/>
                    </a:ext>
                  </a:extLst>
                </a:gridCol>
                <a:gridCol w="1895037">
                  <a:extLst>
                    <a:ext uri="{9D8B030D-6E8A-4147-A177-3AD203B41FA5}">
                      <a16:colId xmlns:a16="http://schemas.microsoft.com/office/drawing/2014/main" val="3805476313"/>
                    </a:ext>
                  </a:extLst>
                </a:gridCol>
              </a:tblGrid>
              <a:tr h="237573">
                <a:tc>
                  <a:txBody>
                    <a:bodyPr/>
                    <a:lstStyle/>
                    <a:p>
                      <a:pPr algn="ctr">
                        <a:lnSpc>
                          <a:spcPct val="107000"/>
                        </a:lnSpc>
                        <a:spcAft>
                          <a:spcPts val="0"/>
                        </a:spcAft>
                      </a:pPr>
                      <a:r>
                        <a:rPr lang="tr-TR" sz="1050">
                          <a:effectLst/>
                        </a:rPr>
                        <a:t>Programlama Yılı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050">
                          <a:effectLst/>
                        </a:rPr>
                        <a:t>Proje Adı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050">
                          <a:effectLst/>
                        </a:rPr>
                        <a:t>Toplam Bütçesi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050">
                          <a:effectLst/>
                        </a:rPr>
                        <a:t>AB Katkısı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050">
                          <a:effectLst/>
                        </a:rPr>
                        <a:t>Mevcut Durum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extLst>
                  <a:ext uri="{0D108BD9-81ED-4DB2-BD59-A6C34878D82A}">
                    <a16:rowId xmlns:a16="http://schemas.microsoft.com/office/drawing/2014/main" val="1846854259"/>
                  </a:ext>
                </a:extLst>
              </a:tr>
              <a:tr h="298481">
                <a:tc>
                  <a:txBody>
                    <a:bodyPr/>
                    <a:lstStyle/>
                    <a:p>
                      <a:pPr algn="ctr">
                        <a:lnSpc>
                          <a:spcPct val="107000"/>
                        </a:lnSpc>
                        <a:spcAft>
                          <a:spcPts val="0"/>
                        </a:spcAft>
                      </a:pPr>
                      <a:r>
                        <a:rPr lang="tr-TR" sz="1400">
                          <a:effectLst/>
                        </a:rPr>
                        <a:t>2007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200">
                          <a:effectLst/>
                        </a:rPr>
                        <a:t>Bitki Pasaport Sistemi ve Operatörlerin Kaydı Projesi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1.140.000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1.105.000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Tamamlandı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extLst>
                  <a:ext uri="{0D108BD9-81ED-4DB2-BD59-A6C34878D82A}">
                    <a16:rowId xmlns:a16="http://schemas.microsoft.com/office/drawing/2014/main" val="164682608"/>
                  </a:ext>
                </a:extLst>
              </a:tr>
              <a:tr h="482056">
                <a:tc>
                  <a:txBody>
                    <a:bodyPr/>
                    <a:lstStyle/>
                    <a:p>
                      <a:pPr algn="ctr">
                        <a:lnSpc>
                          <a:spcPct val="107000"/>
                        </a:lnSpc>
                        <a:spcAft>
                          <a:spcPts val="0"/>
                        </a:spcAft>
                      </a:pPr>
                      <a:r>
                        <a:rPr lang="tr-TR" sz="1400">
                          <a:effectLst/>
                        </a:rPr>
                        <a:t>2007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200">
                          <a:effectLst/>
                        </a:rPr>
                        <a:t>Türk Balıkçılık Sisteminde Stok Değerlendirmenin Başlatılması Projesi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2.200.000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2.200.000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Tamamlandı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extLst>
                  <a:ext uri="{0D108BD9-81ED-4DB2-BD59-A6C34878D82A}">
                    <a16:rowId xmlns:a16="http://schemas.microsoft.com/office/drawing/2014/main" val="4073484703"/>
                  </a:ext>
                </a:extLst>
              </a:tr>
              <a:tr h="482056">
                <a:tc>
                  <a:txBody>
                    <a:bodyPr/>
                    <a:lstStyle/>
                    <a:p>
                      <a:pPr algn="ctr">
                        <a:lnSpc>
                          <a:spcPct val="107000"/>
                        </a:lnSpc>
                        <a:spcAft>
                          <a:spcPts val="0"/>
                        </a:spcAft>
                      </a:pPr>
                      <a:r>
                        <a:rPr lang="tr-TR" sz="1400">
                          <a:effectLst/>
                        </a:rPr>
                        <a:t>2007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200">
                          <a:effectLst/>
                        </a:rPr>
                        <a:t>Tarım ve Köyişleri Bakanlığı'nda İstatistikle ilgili Kurumsal Kapasitenin Arttırılması Projesi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1.150.150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1.100.150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Tamamlandı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extLst>
                  <a:ext uri="{0D108BD9-81ED-4DB2-BD59-A6C34878D82A}">
                    <a16:rowId xmlns:a16="http://schemas.microsoft.com/office/drawing/2014/main" val="1000282470"/>
                  </a:ext>
                </a:extLst>
              </a:tr>
              <a:tr h="488819">
                <a:tc>
                  <a:txBody>
                    <a:bodyPr/>
                    <a:lstStyle/>
                    <a:p>
                      <a:pPr algn="ctr">
                        <a:lnSpc>
                          <a:spcPct val="107000"/>
                        </a:lnSpc>
                        <a:spcAft>
                          <a:spcPts val="0"/>
                        </a:spcAft>
                      </a:pPr>
                      <a:r>
                        <a:rPr lang="tr-TR" sz="1400">
                          <a:effectLst/>
                        </a:rPr>
                        <a:t>2007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200">
                          <a:effectLst/>
                        </a:rPr>
                        <a:t>Türkiye'de Nitrat Direktifi'nin Uygulanması İçin Destek Projesi  - Çevre ve Orman Bakanlığı yürütücülüğünde</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6.765.000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5.823.750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Tamamlandı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extLst>
                  <a:ext uri="{0D108BD9-81ED-4DB2-BD59-A6C34878D82A}">
                    <a16:rowId xmlns:a16="http://schemas.microsoft.com/office/drawing/2014/main" val="1985413813"/>
                  </a:ext>
                </a:extLst>
              </a:tr>
              <a:tr h="482056">
                <a:tc>
                  <a:txBody>
                    <a:bodyPr/>
                    <a:lstStyle/>
                    <a:p>
                      <a:pPr algn="ctr">
                        <a:lnSpc>
                          <a:spcPct val="107000"/>
                        </a:lnSpc>
                        <a:spcAft>
                          <a:spcPts val="0"/>
                        </a:spcAft>
                      </a:pPr>
                      <a:r>
                        <a:rPr lang="tr-TR" sz="1400">
                          <a:effectLst/>
                        </a:rPr>
                        <a:t>2008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200">
                          <a:effectLst/>
                        </a:rPr>
                        <a:t>IPARD Kapsamındaki Çevre ve Kırsal Alan Tedbirlerinin Uygulanması için Hazırlık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1.140.000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1.055.000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Tamamlandı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extLst>
                  <a:ext uri="{0D108BD9-81ED-4DB2-BD59-A6C34878D82A}">
                    <a16:rowId xmlns:a16="http://schemas.microsoft.com/office/drawing/2014/main" val="2323895010"/>
                  </a:ext>
                </a:extLst>
              </a:tr>
              <a:tr h="362633">
                <a:tc>
                  <a:txBody>
                    <a:bodyPr/>
                    <a:lstStyle/>
                    <a:p>
                      <a:pPr algn="ctr">
                        <a:lnSpc>
                          <a:spcPct val="107000"/>
                        </a:lnSpc>
                        <a:spcAft>
                          <a:spcPts val="0"/>
                        </a:spcAft>
                      </a:pPr>
                      <a:r>
                        <a:rPr lang="tr-TR" sz="1400">
                          <a:effectLst/>
                        </a:rPr>
                        <a:t>2008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200">
                          <a:effectLst/>
                        </a:rPr>
                        <a:t>Koyun ve Keçilerin Küpelenmesi ve Aşılanması Projesi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44.600.000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34.530.000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Tamamlandı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extLst>
                  <a:ext uri="{0D108BD9-81ED-4DB2-BD59-A6C34878D82A}">
                    <a16:rowId xmlns:a16="http://schemas.microsoft.com/office/drawing/2014/main" val="3534132549"/>
                  </a:ext>
                </a:extLst>
              </a:tr>
              <a:tr h="482056">
                <a:tc>
                  <a:txBody>
                    <a:bodyPr/>
                    <a:lstStyle/>
                    <a:p>
                      <a:pPr algn="ctr">
                        <a:lnSpc>
                          <a:spcPct val="107000"/>
                        </a:lnSpc>
                        <a:spcAft>
                          <a:spcPts val="0"/>
                        </a:spcAft>
                      </a:pPr>
                      <a:r>
                        <a:rPr lang="tr-TR" sz="1400">
                          <a:effectLst/>
                        </a:rPr>
                        <a:t>2009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200">
                          <a:effectLst/>
                        </a:rPr>
                        <a:t>Pilot FADN Projesinin Uzatılması ve Sürdürülebilirliğinin Sağlanması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1.450.000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1.377.500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Tamamlandı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extLst>
                  <a:ext uri="{0D108BD9-81ED-4DB2-BD59-A6C34878D82A}">
                    <a16:rowId xmlns:a16="http://schemas.microsoft.com/office/drawing/2014/main" val="1831550080"/>
                  </a:ext>
                </a:extLst>
              </a:tr>
              <a:tr h="309743">
                <a:tc>
                  <a:txBody>
                    <a:bodyPr/>
                    <a:lstStyle/>
                    <a:p>
                      <a:pPr algn="ctr">
                        <a:lnSpc>
                          <a:spcPct val="107000"/>
                        </a:lnSpc>
                        <a:spcAft>
                          <a:spcPts val="0"/>
                        </a:spcAft>
                      </a:pPr>
                      <a:r>
                        <a:rPr lang="tr-TR" sz="1400">
                          <a:effectLst/>
                        </a:rPr>
                        <a:t>2010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200">
                          <a:effectLst/>
                        </a:rPr>
                        <a:t>Türkiye'de ŞAP Hastalığının Kontrolü ve Eradikasyonu-2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7.812.685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6.640.782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nSpc>
                          <a:spcPct val="107000"/>
                        </a:lnSpc>
                      </a:pPr>
                      <a:endParaRPr lang="tr-TR" sz="1400">
                        <a:effectLst/>
                        <a:latin typeface="Calibri" panose="020F0502020204030204" pitchFamily="34" charset="0"/>
                        <a:cs typeface="Times New Roman" panose="02020603050405020304" pitchFamily="18" charset="0"/>
                      </a:endParaRPr>
                    </a:p>
                  </a:txBody>
                  <a:tcPr marL="24715" marR="24715" marT="24715" marB="24715"/>
                </a:tc>
                <a:extLst>
                  <a:ext uri="{0D108BD9-81ED-4DB2-BD59-A6C34878D82A}">
                    <a16:rowId xmlns:a16="http://schemas.microsoft.com/office/drawing/2014/main" val="2201041478"/>
                  </a:ext>
                </a:extLst>
              </a:tr>
              <a:tr h="309743">
                <a:tc>
                  <a:txBody>
                    <a:bodyPr/>
                    <a:lstStyle/>
                    <a:p>
                      <a:pPr algn="ctr">
                        <a:lnSpc>
                          <a:spcPct val="107000"/>
                        </a:lnSpc>
                        <a:spcAft>
                          <a:spcPts val="0"/>
                        </a:spcAft>
                      </a:pPr>
                      <a:r>
                        <a:rPr lang="tr-TR" sz="1400">
                          <a:effectLst/>
                        </a:rPr>
                        <a:t>2010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200">
                          <a:effectLst/>
                        </a:rPr>
                        <a:t>Türkiye'de Yabani Hayattaki Kuduzlara Karşı Oral Aşılama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2.200.000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1.870.000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nSpc>
                          <a:spcPct val="107000"/>
                        </a:lnSpc>
                      </a:pPr>
                      <a:endParaRPr lang="tr-TR" sz="1400">
                        <a:effectLst/>
                        <a:latin typeface="Calibri" panose="020F0502020204030204" pitchFamily="34" charset="0"/>
                        <a:cs typeface="Times New Roman" panose="02020603050405020304" pitchFamily="18" charset="0"/>
                      </a:endParaRPr>
                    </a:p>
                  </a:txBody>
                  <a:tcPr marL="24715" marR="24715" marT="24715" marB="24715"/>
                </a:tc>
                <a:extLst>
                  <a:ext uri="{0D108BD9-81ED-4DB2-BD59-A6C34878D82A}">
                    <a16:rowId xmlns:a16="http://schemas.microsoft.com/office/drawing/2014/main" val="1217223651"/>
                  </a:ext>
                </a:extLst>
              </a:tr>
              <a:tr h="362633">
                <a:tc>
                  <a:txBody>
                    <a:bodyPr/>
                    <a:lstStyle/>
                    <a:p>
                      <a:pPr algn="ctr">
                        <a:lnSpc>
                          <a:spcPct val="107000"/>
                        </a:lnSpc>
                        <a:spcAft>
                          <a:spcPts val="0"/>
                        </a:spcAft>
                      </a:pPr>
                      <a:r>
                        <a:rPr lang="tr-TR" sz="1400">
                          <a:effectLst/>
                        </a:rPr>
                        <a:t>2010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200">
                          <a:effectLst/>
                        </a:rPr>
                        <a:t>Arazi Parsel Tanımlama Sisteminin (LPIS) Dijitalleştirilmesi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46.200.000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39.270.000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nSpc>
                          <a:spcPct val="107000"/>
                        </a:lnSpc>
                      </a:pPr>
                      <a:endParaRPr lang="tr-TR" sz="1400">
                        <a:effectLst/>
                        <a:latin typeface="Calibri" panose="020F0502020204030204" pitchFamily="34" charset="0"/>
                        <a:cs typeface="Times New Roman" panose="02020603050405020304" pitchFamily="18" charset="0"/>
                      </a:endParaRPr>
                    </a:p>
                  </a:txBody>
                  <a:tcPr marL="24715" marR="24715" marT="24715" marB="24715"/>
                </a:tc>
                <a:extLst>
                  <a:ext uri="{0D108BD9-81ED-4DB2-BD59-A6C34878D82A}">
                    <a16:rowId xmlns:a16="http://schemas.microsoft.com/office/drawing/2014/main" val="3856423412"/>
                  </a:ext>
                </a:extLst>
              </a:tr>
              <a:tr h="309743">
                <a:tc>
                  <a:txBody>
                    <a:bodyPr/>
                    <a:lstStyle/>
                    <a:p>
                      <a:pPr algn="ctr">
                        <a:lnSpc>
                          <a:spcPct val="107000"/>
                        </a:lnSpc>
                        <a:spcAft>
                          <a:spcPts val="0"/>
                        </a:spcAft>
                      </a:pPr>
                      <a:r>
                        <a:rPr lang="tr-TR" sz="1400">
                          <a:effectLst/>
                        </a:rPr>
                        <a:t>2011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200">
                          <a:effectLst/>
                        </a:rPr>
                        <a:t>IACS Prosedürleri Hakkında Personelin Eğitimi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1.500.000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1.350.000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nSpc>
                          <a:spcPct val="107000"/>
                        </a:lnSpc>
                      </a:pPr>
                      <a:endParaRPr lang="tr-TR" sz="1400">
                        <a:effectLst/>
                        <a:latin typeface="Calibri" panose="020F0502020204030204" pitchFamily="34" charset="0"/>
                        <a:cs typeface="Times New Roman" panose="02020603050405020304" pitchFamily="18" charset="0"/>
                      </a:endParaRPr>
                    </a:p>
                  </a:txBody>
                  <a:tcPr marL="24715" marR="24715" marT="24715" marB="24715"/>
                </a:tc>
                <a:extLst>
                  <a:ext uri="{0D108BD9-81ED-4DB2-BD59-A6C34878D82A}">
                    <a16:rowId xmlns:a16="http://schemas.microsoft.com/office/drawing/2014/main" val="4132092058"/>
                  </a:ext>
                </a:extLst>
              </a:tr>
              <a:tr h="482056">
                <a:tc>
                  <a:txBody>
                    <a:bodyPr/>
                    <a:lstStyle/>
                    <a:p>
                      <a:pPr algn="ctr">
                        <a:lnSpc>
                          <a:spcPct val="107000"/>
                        </a:lnSpc>
                        <a:spcAft>
                          <a:spcPts val="0"/>
                        </a:spcAft>
                      </a:pPr>
                      <a:r>
                        <a:rPr lang="tr-TR" sz="1400">
                          <a:effectLst/>
                        </a:rPr>
                        <a:t>2012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200">
                          <a:effectLst/>
                        </a:rPr>
                        <a:t>Koyun ve Keçilerin Elektronik Kimliklendirilmesi ve Kaydı Projesi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34.100.000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28.900.000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nSpc>
                          <a:spcPct val="107000"/>
                        </a:lnSpc>
                      </a:pPr>
                      <a:endParaRPr lang="tr-TR" sz="1400">
                        <a:effectLst/>
                        <a:latin typeface="Calibri" panose="020F0502020204030204" pitchFamily="34" charset="0"/>
                        <a:cs typeface="Times New Roman" panose="02020603050405020304" pitchFamily="18" charset="0"/>
                      </a:endParaRPr>
                    </a:p>
                  </a:txBody>
                  <a:tcPr marL="24715" marR="24715" marT="24715" marB="24715"/>
                </a:tc>
                <a:extLst>
                  <a:ext uri="{0D108BD9-81ED-4DB2-BD59-A6C34878D82A}">
                    <a16:rowId xmlns:a16="http://schemas.microsoft.com/office/drawing/2014/main" val="408082538"/>
                  </a:ext>
                </a:extLst>
              </a:tr>
              <a:tr h="482056">
                <a:tc>
                  <a:txBody>
                    <a:bodyPr/>
                    <a:lstStyle/>
                    <a:p>
                      <a:pPr algn="ctr">
                        <a:lnSpc>
                          <a:spcPct val="107000"/>
                        </a:lnSpc>
                        <a:spcAft>
                          <a:spcPts val="0"/>
                        </a:spcAft>
                      </a:pPr>
                      <a:r>
                        <a:rPr lang="tr-TR" sz="1400">
                          <a:effectLst/>
                        </a:rPr>
                        <a:t>2013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200">
                          <a:effectLst/>
                        </a:rPr>
                        <a:t>Tarım ve Kırsal Kalkınma, Gıda ve Yem Güvenilirliği ve Balıkçılık Sektör Fişi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15.468.000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gn="ctr">
                        <a:lnSpc>
                          <a:spcPct val="107000"/>
                        </a:lnSpc>
                        <a:spcAft>
                          <a:spcPts val="0"/>
                        </a:spcAft>
                      </a:pPr>
                      <a:r>
                        <a:rPr lang="tr-TR" sz="1400">
                          <a:effectLst/>
                        </a:rPr>
                        <a:t>12.525.000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4715" marR="24715" marT="24715" marB="24715"/>
                </a:tc>
                <a:tc>
                  <a:txBody>
                    <a:bodyPr/>
                    <a:lstStyle/>
                    <a:p>
                      <a:pPr>
                        <a:lnSpc>
                          <a:spcPct val="107000"/>
                        </a:lnSpc>
                      </a:pPr>
                      <a:endParaRPr lang="tr-TR" sz="1400" dirty="0">
                        <a:effectLst/>
                        <a:latin typeface="Calibri" panose="020F0502020204030204" pitchFamily="34" charset="0"/>
                        <a:cs typeface="Times New Roman" panose="02020603050405020304" pitchFamily="18" charset="0"/>
                      </a:endParaRPr>
                    </a:p>
                  </a:txBody>
                  <a:tcPr marL="24715" marR="24715" marT="24715" marB="24715"/>
                </a:tc>
                <a:extLst>
                  <a:ext uri="{0D108BD9-81ED-4DB2-BD59-A6C34878D82A}">
                    <a16:rowId xmlns:a16="http://schemas.microsoft.com/office/drawing/2014/main" val="3089261815"/>
                  </a:ext>
                </a:extLst>
              </a:tr>
            </a:tbl>
          </a:graphicData>
        </a:graphic>
      </p:graphicFrame>
      <p:sp>
        <p:nvSpPr>
          <p:cNvPr id="5" name="Dikdörtgen 4"/>
          <p:cNvSpPr/>
          <p:nvPr/>
        </p:nvSpPr>
        <p:spPr>
          <a:xfrm>
            <a:off x="266216" y="6590276"/>
            <a:ext cx="9907930" cy="276999"/>
          </a:xfrm>
          <a:prstGeom prst="rect">
            <a:avLst/>
          </a:prstGeom>
        </p:spPr>
        <p:txBody>
          <a:bodyPr wrap="square">
            <a:spAutoFit/>
          </a:bodyPr>
          <a:lstStyle/>
          <a:p>
            <a:pPr lvl="0" algn="just" eaLnBrk="0" fontAlgn="t" hangingPunct="0">
              <a:spcBef>
                <a:spcPct val="0"/>
              </a:spcBef>
              <a:spcAft>
                <a:spcPct val="0"/>
              </a:spcAft>
            </a:pPr>
            <a:r>
              <a:rPr lang="tr-TR" altLang="tr-TR" sz="1200" b="1" dirty="0">
                <a:solidFill>
                  <a:srgbClr val="000000"/>
                </a:solidFill>
                <a:latin typeface="inherit"/>
                <a:ea typeface="Times New Roman" panose="02020603050405020304" pitchFamily="18" charset="0"/>
                <a:cs typeface="Segoe UI" panose="020B0502040204020203" pitchFamily="34" charset="0"/>
                <a:hlinkClick r:id="rId2"/>
              </a:rPr>
              <a:t>http://www.tarim.gov.tr/ABDGM/ipa/Menu/60/Ipa-Ii-Oncesinde-Yapilan-Projeler</a:t>
            </a:r>
            <a:endParaRPr lang="tr-TR" altLang="tr-TR" sz="1200" b="1" dirty="0">
              <a:solidFill>
                <a:srgbClr val="000000"/>
              </a:solidFill>
              <a:latin typeface="inherit"/>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4110852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770240"/>
            <a:ext cx="10515600" cy="595574"/>
          </a:xfrm>
        </p:spPr>
        <p:txBody>
          <a:bodyPr>
            <a:normAutofit fontScale="90000"/>
          </a:bodyPr>
          <a:lstStyle/>
          <a:p>
            <a:pPr algn="ctr"/>
            <a:r>
              <a:rPr lang="tr-TR" b="1" dirty="0"/>
              <a:t>Katılım Öncesi Yardım </a:t>
            </a:r>
            <a:r>
              <a:rPr lang="tr-TR" b="1" dirty="0" smtClean="0"/>
              <a:t>Aracı</a:t>
            </a:r>
            <a:endParaRPr lang="tr-TR" dirty="0"/>
          </a:p>
        </p:txBody>
      </p:sp>
      <p:sp>
        <p:nvSpPr>
          <p:cNvPr id="3" name="İçerik Yer Tutucusu 2"/>
          <p:cNvSpPr>
            <a:spLocks noGrp="1"/>
          </p:cNvSpPr>
          <p:nvPr>
            <p:ph idx="1"/>
          </p:nvPr>
        </p:nvSpPr>
        <p:spPr>
          <a:xfrm>
            <a:off x="838200" y="2404359"/>
            <a:ext cx="10515600" cy="2838972"/>
          </a:xfrm>
        </p:spPr>
        <p:txBody>
          <a:bodyPr>
            <a:normAutofit/>
          </a:bodyPr>
          <a:lstStyle/>
          <a:p>
            <a:pPr marL="0" indent="0" algn="ctr">
              <a:buNone/>
            </a:pPr>
            <a:r>
              <a:rPr lang="tr-TR" sz="2400" dirty="0" smtClean="0"/>
              <a:t>​</a:t>
            </a:r>
            <a:r>
              <a:rPr lang="tr-TR" sz="2400" dirty="0"/>
              <a:t>Avrupa Birliği (AB), aday ülkelere uyum sürecinde ortaya çıkacak teknik ve finansal zorlukların üstesinden </a:t>
            </a:r>
            <a:r>
              <a:rPr lang="tr-TR" sz="2400" dirty="0" smtClean="0"/>
              <a:t>gelebilmeleri </a:t>
            </a:r>
            <a:r>
              <a:rPr lang="tr-TR" sz="2400" dirty="0"/>
              <a:t>için çeşitli destek araçları ve programları ile yardımda bulunmaktadır. Bu yardımlardan Bakanlığımız özellikle veterinerlik, bitki sağlığı, su ürünleri, gıda güvenilirliği, organik tarım, kırsal kalkınma, istatistik, arazi parsel tanımlama sistemi gibi konularda gerçekleştirdiği projelerle yararlanmıştır. Bakanlığımızın 2002-2014 döneminde mali işbirliği kapsamında yararlandığı kaynağa ilişkin veriler Tablo 1'de gösterilmiştir.</a:t>
            </a:r>
          </a:p>
          <a:p>
            <a:pPr marL="0" indent="0" algn="ctr">
              <a:buNone/>
            </a:pPr>
            <a:endParaRPr lang="tr-TR" sz="2400" dirty="0"/>
          </a:p>
        </p:txBody>
      </p:sp>
      <p:sp>
        <p:nvSpPr>
          <p:cNvPr id="4" name="Dikdörtgen 3"/>
          <p:cNvSpPr/>
          <p:nvPr/>
        </p:nvSpPr>
        <p:spPr>
          <a:xfrm>
            <a:off x="200629" y="6281876"/>
            <a:ext cx="9383210" cy="361637"/>
          </a:xfrm>
          <a:prstGeom prst="rect">
            <a:avLst/>
          </a:prstGeom>
        </p:spPr>
        <p:txBody>
          <a:bodyPr wrap="square">
            <a:spAutoFit/>
          </a:bodyPr>
          <a:lstStyle/>
          <a:p>
            <a:pPr algn="just" fontAlgn="t">
              <a:lnSpc>
                <a:spcPts val="2100"/>
              </a:lnSpc>
              <a:spcAft>
                <a:spcPts val="0"/>
              </a:spcAft>
            </a:pPr>
            <a:r>
              <a:rPr lang="tr-TR" sz="1600" u="sng" dirty="0">
                <a:solidFill>
                  <a:srgbClr val="0563C1"/>
                </a:solidFill>
                <a:latin typeface="Segoe UI" panose="020B0502040204020203" pitchFamily="34" charset="0"/>
                <a:ea typeface="Times New Roman" panose="02020603050405020304" pitchFamily="18" charset="0"/>
                <a:cs typeface="Times New Roman" panose="02020603050405020304" pitchFamily="18" charset="0"/>
                <a:hlinkClick r:id="rId2"/>
              </a:rPr>
              <a:t>http://www.tarim.gov.tr/ABDGM/ipa/Menu/65/Katilim-Oncesi-Yardim-Araci</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645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1758592581"/>
              </p:ext>
            </p:extLst>
          </p:nvPr>
        </p:nvGraphicFramePr>
        <p:xfrm>
          <a:off x="838199" y="1850540"/>
          <a:ext cx="10515601" cy="4356776"/>
        </p:xfrm>
        <a:graphic>
          <a:graphicData uri="http://schemas.openxmlformats.org/drawingml/2006/table">
            <a:tbl>
              <a:tblPr firstRow="1" firstCol="1" bandRow="1"/>
              <a:tblGrid>
                <a:gridCol w="1358769">
                  <a:extLst>
                    <a:ext uri="{9D8B030D-6E8A-4147-A177-3AD203B41FA5}">
                      <a16:colId xmlns:a16="http://schemas.microsoft.com/office/drawing/2014/main" val="1700663529"/>
                    </a:ext>
                  </a:extLst>
                </a:gridCol>
                <a:gridCol w="1298236">
                  <a:extLst>
                    <a:ext uri="{9D8B030D-6E8A-4147-A177-3AD203B41FA5}">
                      <a16:colId xmlns:a16="http://schemas.microsoft.com/office/drawing/2014/main" val="4079293362"/>
                    </a:ext>
                  </a:extLst>
                </a:gridCol>
                <a:gridCol w="1899251">
                  <a:extLst>
                    <a:ext uri="{9D8B030D-6E8A-4147-A177-3AD203B41FA5}">
                      <a16:colId xmlns:a16="http://schemas.microsoft.com/office/drawing/2014/main" val="3272795496"/>
                    </a:ext>
                  </a:extLst>
                </a:gridCol>
                <a:gridCol w="982595">
                  <a:extLst>
                    <a:ext uri="{9D8B030D-6E8A-4147-A177-3AD203B41FA5}">
                      <a16:colId xmlns:a16="http://schemas.microsoft.com/office/drawing/2014/main" val="1282143931"/>
                    </a:ext>
                  </a:extLst>
                </a:gridCol>
                <a:gridCol w="1711163">
                  <a:extLst>
                    <a:ext uri="{9D8B030D-6E8A-4147-A177-3AD203B41FA5}">
                      <a16:colId xmlns:a16="http://schemas.microsoft.com/office/drawing/2014/main" val="19847731"/>
                    </a:ext>
                  </a:extLst>
                </a:gridCol>
                <a:gridCol w="1554424">
                  <a:extLst>
                    <a:ext uri="{9D8B030D-6E8A-4147-A177-3AD203B41FA5}">
                      <a16:colId xmlns:a16="http://schemas.microsoft.com/office/drawing/2014/main" val="4233338335"/>
                    </a:ext>
                  </a:extLst>
                </a:gridCol>
                <a:gridCol w="1711163">
                  <a:extLst>
                    <a:ext uri="{9D8B030D-6E8A-4147-A177-3AD203B41FA5}">
                      <a16:colId xmlns:a16="http://schemas.microsoft.com/office/drawing/2014/main" val="3207613622"/>
                    </a:ext>
                  </a:extLst>
                </a:gridCol>
              </a:tblGrid>
              <a:tr h="214583">
                <a:tc>
                  <a:txBody>
                    <a:bodyPr/>
                    <a:lstStyle/>
                    <a:p>
                      <a:pPr algn="ctr">
                        <a:lnSpc>
                          <a:spcPct val="107000"/>
                        </a:lnSpc>
                        <a:spcAft>
                          <a:spcPts val="0"/>
                        </a:spcAft>
                      </a:pPr>
                      <a:r>
                        <a:rPr lang="tr-TR" sz="12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AB Projeleri</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Bütçe  (€)</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8437083"/>
                  </a:ext>
                </a:extLst>
              </a:tr>
              <a:tr h="214583">
                <a:tc>
                  <a:txBody>
                    <a:bodyPr/>
                    <a:lstStyle/>
                    <a:p>
                      <a:pPr algn="ctr">
                        <a:lnSpc>
                          <a:spcPct val="107000"/>
                        </a:lnSpc>
                        <a:spcAft>
                          <a:spcPts val="0"/>
                        </a:spcAft>
                      </a:pPr>
                      <a:r>
                        <a:rPr lang="tr-TR" sz="12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TÜRÜ</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DÖNEMİ</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DURUMU</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SAYISI</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AB KATKISI</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TR KATKISI</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TOPLAM</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5102729"/>
                  </a:ext>
                </a:extLst>
              </a:tr>
              <a:tr h="338131">
                <a:tc>
                  <a:txBody>
                    <a:bodyPr/>
                    <a:lstStyle/>
                    <a:p>
                      <a:pPr algn="ctr">
                        <a:lnSpc>
                          <a:spcPct val="107000"/>
                        </a:lnSpc>
                        <a:spcAft>
                          <a:spcPts val="0"/>
                        </a:spcAft>
                      </a:pPr>
                      <a:r>
                        <a:rPr lang="tr-TR" sz="12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MEDA programı</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2002</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Tamamlandı</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10.123.000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4.016.000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14.139.000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2066624"/>
                  </a:ext>
                </a:extLst>
              </a:tr>
              <a:tr h="346407">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Türkiye için Mali Yardım</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2002-2006</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Tamamlandı</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17</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126.360.915</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34.857.805</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161.218.720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7117318"/>
                  </a:ext>
                </a:extLst>
              </a:tr>
              <a:tr h="338131">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r>
                      <a:b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b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IPA I</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r>
                      <a:b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b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2007-2013</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Tamamlandı</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7</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47.191.400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11.253.750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58.445.150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699018"/>
                  </a:ext>
                </a:extLst>
              </a:tr>
              <a:tr h="214583">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Devam eden</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11</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90.555.782</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16.724.903</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107.280.685</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7199530"/>
                  </a:ext>
                </a:extLst>
              </a:tr>
              <a:tr h="214583">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Toplam</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18</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137.747.182</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27.978.653</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165.725.835</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2308077"/>
                  </a:ext>
                </a:extLst>
              </a:tr>
              <a:tr h="214583">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IPA II</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2014</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Programlama</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3</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2.990.376</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996.792</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3.987.168</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6658532"/>
                  </a:ext>
                </a:extLst>
              </a:tr>
              <a:tr h="338131">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r>
                      <a:b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b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SEI/ESEI</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r>
                      <a:b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b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2006-2014</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Tamamlandı</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13</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2.079.899</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147.772</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2.227.758</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8495763"/>
                  </a:ext>
                </a:extLst>
              </a:tr>
              <a:tr h="214583">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Devam eden</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8.336.332</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3.659.700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11.416.032</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4954598"/>
                  </a:ext>
                </a:extLst>
              </a:tr>
              <a:tr h="214583">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Toplam</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23</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10.416.231</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3.807.472</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13.643.790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3824716"/>
                  </a:ext>
                </a:extLst>
              </a:tr>
              <a:tr h="338131">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r>
                      <a:b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b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TOPLAM</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r>
                      <a:b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b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2002-2014</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Tamamlanan</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38</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185.755.214</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50.275.327</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236.030.628</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273390"/>
                  </a:ext>
                </a:extLst>
              </a:tr>
              <a:tr h="214583">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Devam eden</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24</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101.882.490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21.381.395</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122.683.885</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1897300"/>
                  </a:ext>
                </a:extLst>
              </a:tr>
              <a:tr h="214583">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Genel Toplam</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62</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287.637.704</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71.656.722</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12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358.714.513</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601" marR="26601" marT="26601" marB="2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2874695"/>
                  </a:ext>
                </a:extLst>
              </a:tr>
            </a:tbl>
          </a:graphicData>
        </a:graphic>
      </p:graphicFrame>
      <p:sp>
        <p:nvSpPr>
          <p:cNvPr id="6" name="Dikdörtgen 5"/>
          <p:cNvSpPr/>
          <p:nvPr/>
        </p:nvSpPr>
        <p:spPr>
          <a:xfrm>
            <a:off x="838198" y="950294"/>
            <a:ext cx="10713335" cy="630942"/>
          </a:xfrm>
          <a:prstGeom prst="rect">
            <a:avLst/>
          </a:prstGeom>
        </p:spPr>
        <p:txBody>
          <a:bodyPr wrap="square">
            <a:spAutoFit/>
          </a:bodyPr>
          <a:lstStyle/>
          <a:p>
            <a:pPr algn="just">
              <a:lnSpc>
                <a:spcPts val="2100"/>
              </a:lnSpc>
              <a:spcAft>
                <a:spcPts val="0"/>
              </a:spcAft>
            </a:pPr>
            <a:r>
              <a:rPr lang="tr-TR" dirty="0">
                <a:solidFill>
                  <a:srgbClr val="000000"/>
                </a:solidFill>
                <a:latin typeface="segoe ui" panose="020B0502040204020203" pitchFamily="34" charset="0"/>
                <a:ea typeface="Times New Roman" panose="02020603050405020304" pitchFamily="18" charset="0"/>
              </a:rPr>
              <a:t>Tablo 1: TR-AB Mali İşbirliği kapsamında Bakanlığımızın gerçekleştirdiği ve devam etmekte olan projelerin sayısı ve bütçeleri *</a:t>
            </a:r>
            <a:endParaRPr lang="tr-TR" sz="3600" dirty="0">
              <a:effectLst/>
              <a:latin typeface="Times New Roman" panose="02020603050405020304" pitchFamily="18" charset="0"/>
              <a:ea typeface="Times New Roman" panose="02020603050405020304" pitchFamily="18" charset="0"/>
            </a:endParaRPr>
          </a:p>
        </p:txBody>
      </p:sp>
      <p:sp>
        <p:nvSpPr>
          <p:cNvPr id="7" name="Dikdörtgen 6"/>
          <p:cNvSpPr/>
          <p:nvPr/>
        </p:nvSpPr>
        <p:spPr>
          <a:xfrm>
            <a:off x="1378290" y="6079370"/>
            <a:ext cx="4247060" cy="336182"/>
          </a:xfrm>
          <a:prstGeom prst="rect">
            <a:avLst/>
          </a:prstGeom>
        </p:spPr>
        <p:txBody>
          <a:bodyPr wrap="none">
            <a:spAutoFit/>
          </a:bodyPr>
          <a:lstStyle/>
          <a:p>
            <a:pPr algn="just">
              <a:lnSpc>
                <a:spcPts val="2100"/>
              </a:lnSpc>
              <a:spcAft>
                <a:spcPts val="0"/>
              </a:spcAft>
            </a:pPr>
            <a:r>
              <a:rPr lang="tr-TR" sz="1400" dirty="0">
                <a:solidFill>
                  <a:srgbClr val="000000"/>
                </a:solidFill>
                <a:latin typeface="segoe ui" panose="020B0502040204020203" pitchFamily="34" charset="0"/>
                <a:ea typeface="Times New Roman" panose="02020603050405020304" pitchFamily="18" charset="0"/>
              </a:rPr>
              <a:t>*Proje bütçeleri proje fişlerinde yer alan değerlerdir.</a:t>
            </a:r>
            <a:endParaRPr lang="tr-TR" sz="2800" dirty="0">
              <a:effectLst/>
              <a:latin typeface="Times New Roman" panose="02020603050405020304" pitchFamily="18" charset="0"/>
              <a:ea typeface="Times New Roman" panose="02020603050405020304" pitchFamily="18" charset="0"/>
            </a:endParaRPr>
          </a:p>
        </p:txBody>
      </p:sp>
      <p:sp>
        <p:nvSpPr>
          <p:cNvPr id="8" name="Dikdörtgen 7"/>
          <p:cNvSpPr/>
          <p:nvPr/>
        </p:nvSpPr>
        <p:spPr>
          <a:xfrm>
            <a:off x="200629" y="6281876"/>
            <a:ext cx="9383210" cy="361637"/>
          </a:xfrm>
          <a:prstGeom prst="rect">
            <a:avLst/>
          </a:prstGeom>
        </p:spPr>
        <p:txBody>
          <a:bodyPr wrap="square">
            <a:spAutoFit/>
          </a:bodyPr>
          <a:lstStyle/>
          <a:p>
            <a:pPr algn="just" fontAlgn="t">
              <a:lnSpc>
                <a:spcPts val="2100"/>
              </a:lnSpc>
              <a:spcAft>
                <a:spcPts val="0"/>
              </a:spcAft>
            </a:pPr>
            <a:r>
              <a:rPr lang="tr-TR" sz="1600" u="sng" dirty="0">
                <a:solidFill>
                  <a:srgbClr val="0563C1"/>
                </a:solidFill>
                <a:latin typeface="Segoe UI" panose="020B0502040204020203" pitchFamily="34" charset="0"/>
                <a:ea typeface="Times New Roman" panose="02020603050405020304" pitchFamily="18" charset="0"/>
                <a:cs typeface="Times New Roman" panose="02020603050405020304" pitchFamily="18" charset="0"/>
                <a:hlinkClick r:id="rId2"/>
              </a:rPr>
              <a:t>http://www.tarim.gov.tr/ABDGM/ipa/Menu/65/Katilim-Oncesi-Yardim-Araci</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758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7177" y="934374"/>
            <a:ext cx="10515600" cy="4351338"/>
          </a:xfrm>
        </p:spPr>
        <p:txBody>
          <a:bodyPr>
            <a:normAutofit fontScale="85000" lnSpcReduction="20000"/>
          </a:bodyPr>
          <a:lstStyle/>
          <a:p>
            <a:pPr marL="0" indent="0">
              <a:buNone/>
            </a:pPr>
            <a:r>
              <a:rPr lang="tr-TR" b="1" dirty="0"/>
              <a:t>IPA II DÖNEMİ (2014-2020)</a:t>
            </a:r>
            <a:endParaRPr lang="tr-TR" dirty="0"/>
          </a:p>
          <a:p>
            <a:pPr marL="0" indent="0">
              <a:buNone/>
            </a:pPr>
            <a:r>
              <a:rPr lang="tr-TR" dirty="0"/>
              <a:t>AB'nin aday ve potansiyel aday ülkeler için oluşturduğu Katılım Öncesi Yardım Aracı (IPA)'</a:t>
            </a:r>
            <a:r>
              <a:rPr lang="tr-TR" dirty="0" err="1"/>
              <a:t>nın</a:t>
            </a:r>
            <a:r>
              <a:rPr lang="tr-TR" dirty="0"/>
              <a:t> 2007-2013 yıllarını kapsayan ilk döneminin bitmesinin ardından, </a:t>
            </a:r>
            <a:r>
              <a:rPr lang="tr-TR" dirty="0" err="1"/>
              <a:t>IPA'nın</a:t>
            </a:r>
            <a:r>
              <a:rPr lang="tr-TR" dirty="0"/>
              <a:t> 2014-2020 yıllarını kapsayan ikinci dönemi 2014 yılında başlamıştır. IPA II döneminin hukuksal çerçevesini belirleyen AB tüzükleri yürürlüğe girmiştir. Bunlar;</a:t>
            </a:r>
          </a:p>
          <a:p>
            <a:pPr marL="0" lvl="0" indent="0">
              <a:buNone/>
            </a:pPr>
            <a:r>
              <a:rPr lang="tr-TR" dirty="0"/>
              <a:t>IPA II dahil olmak üzere, toplam altı farklı yardım aracı için ortak kuralların düzenlendiği Avrupa Parlamentosu ve Konseyi'nin AB'nin dış yardımlarının finansmanına ilişkin genel kural ve prosedürlerin belirlendiği 11 Mart 2014 tarih ve 236/2014 sayılı Tüzük,</a:t>
            </a:r>
          </a:p>
          <a:p>
            <a:pPr marL="0" lvl="0" indent="0">
              <a:buNone/>
            </a:pPr>
            <a:r>
              <a:rPr lang="tr-TR" dirty="0"/>
              <a:t>Avrupa Parlamentosu ve Konseyi'nin 2014-2020 dönemi Katılım Öncesi Yardım Aracını (IPA II) oluşturan 11 Mart 2014 tarih ve 231/2014 sayılı Tüzük,</a:t>
            </a:r>
          </a:p>
          <a:p>
            <a:pPr marL="0" indent="0">
              <a:buNone/>
            </a:pPr>
            <a:r>
              <a:rPr lang="tr-TR" dirty="0"/>
              <a:t>Komisyon'un 231/2014 sayılı Tüzüğe bağlı uygulama hükümlerinin belirlendiği 02 Mayıs 2014 tarih ve 447/2014 sayılı Uygulama Tüzüğü'dür.</a:t>
            </a:r>
          </a:p>
        </p:txBody>
      </p:sp>
      <p:sp>
        <p:nvSpPr>
          <p:cNvPr id="4" name="Dikdörtgen 3"/>
          <p:cNvSpPr/>
          <p:nvPr/>
        </p:nvSpPr>
        <p:spPr>
          <a:xfrm>
            <a:off x="200629" y="6281876"/>
            <a:ext cx="9383210" cy="361637"/>
          </a:xfrm>
          <a:prstGeom prst="rect">
            <a:avLst/>
          </a:prstGeom>
        </p:spPr>
        <p:txBody>
          <a:bodyPr wrap="square">
            <a:spAutoFit/>
          </a:bodyPr>
          <a:lstStyle/>
          <a:p>
            <a:pPr algn="just" fontAlgn="t">
              <a:lnSpc>
                <a:spcPts val="2100"/>
              </a:lnSpc>
              <a:spcAft>
                <a:spcPts val="0"/>
              </a:spcAft>
            </a:pPr>
            <a:r>
              <a:rPr lang="tr-TR" sz="1600" u="sng" dirty="0">
                <a:solidFill>
                  <a:srgbClr val="0563C1"/>
                </a:solidFill>
                <a:latin typeface="Segoe UI" panose="020B0502040204020203" pitchFamily="34" charset="0"/>
                <a:ea typeface="Times New Roman" panose="02020603050405020304" pitchFamily="18" charset="0"/>
                <a:cs typeface="Times New Roman" panose="02020603050405020304" pitchFamily="18" charset="0"/>
                <a:hlinkClick r:id="rId2"/>
              </a:rPr>
              <a:t>http://www.tarim.gov.tr/ABDGM/ipa/Menu/65/Katilim-Oncesi-Yardim-Araci</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467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261641"/>
            <a:ext cx="10515600" cy="4915322"/>
          </a:xfrm>
        </p:spPr>
        <p:txBody>
          <a:bodyPr>
            <a:normAutofit/>
          </a:bodyPr>
          <a:lstStyle/>
          <a:p>
            <a:pPr lvl="0"/>
            <a:r>
              <a:rPr lang="tr-TR" dirty="0"/>
              <a:t> 236/2014 sayılı Tüzükte, IPA </a:t>
            </a:r>
            <a:r>
              <a:rPr lang="tr-TR" dirty="0" err="1"/>
              <a:t>II'nin</a:t>
            </a:r>
            <a:r>
              <a:rPr lang="tr-TR" dirty="0"/>
              <a:t> amacı, yararlanıcı ülkelerin AB üyelik perspektifi çerçevesinde, AB kural, standart, politika ve uygulamalarına uyum sağlaması için politik, kurumsal, yasal, idari, sosyal ve ekonomik reformlarının desteklenmesi ve söz konusu yararlanıcı ülkelerde istikrar, güvenlik ve refaha katkı sağlamak olarak belirtilmektedir. </a:t>
            </a:r>
            <a:br>
              <a:rPr lang="tr-TR" dirty="0"/>
            </a:br>
            <a:endParaRPr lang="tr-TR" dirty="0"/>
          </a:p>
          <a:p>
            <a:r>
              <a:rPr lang="tr-TR" dirty="0"/>
              <a:t>231/2014 sayılı Tüzükte, IPA II döneminde tüm politika alanlarında Komisyona gereken desteği sağlamak üzere IPA II Komitesi kurulacağı belirtilmektedir. IPA II programlamasında temel olarak Ülke Strateji Belgelerinin ve bu belgelerdeki </a:t>
            </a:r>
            <a:r>
              <a:rPr lang="tr-TR" dirty="0" err="1"/>
              <a:t>önceliklendirmenin</a:t>
            </a:r>
            <a:r>
              <a:rPr lang="tr-TR" dirty="0"/>
              <a:t> esas alınacağı belirtilmektedir. </a:t>
            </a:r>
          </a:p>
        </p:txBody>
      </p:sp>
      <p:sp>
        <p:nvSpPr>
          <p:cNvPr id="4" name="Dikdörtgen 3"/>
          <p:cNvSpPr/>
          <p:nvPr/>
        </p:nvSpPr>
        <p:spPr>
          <a:xfrm>
            <a:off x="200629" y="6281876"/>
            <a:ext cx="9383210" cy="361637"/>
          </a:xfrm>
          <a:prstGeom prst="rect">
            <a:avLst/>
          </a:prstGeom>
        </p:spPr>
        <p:txBody>
          <a:bodyPr wrap="square">
            <a:spAutoFit/>
          </a:bodyPr>
          <a:lstStyle/>
          <a:p>
            <a:pPr algn="just" fontAlgn="t">
              <a:lnSpc>
                <a:spcPts val="2100"/>
              </a:lnSpc>
              <a:spcAft>
                <a:spcPts val="0"/>
              </a:spcAft>
            </a:pPr>
            <a:r>
              <a:rPr lang="tr-TR" sz="1600" u="sng" dirty="0">
                <a:solidFill>
                  <a:srgbClr val="0563C1"/>
                </a:solidFill>
                <a:latin typeface="Segoe UI" panose="020B0502040204020203" pitchFamily="34" charset="0"/>
                <a:ea typeface="Times New Roman" panose="02020603050405020304" pitchFamily="18" charset="0"/>
                <a:cs typeface="Times New Roman" panose="02020603050405020304" pitchFamily="18" charset="0"/>
                <a:hlinkClick r:id="rId2"/>
              </a:rPr>
              <a:t>http://www.tarim.gov.tr/ABDGM/ipa/Menu/65/Katilim-Oncesi-Yardim-Araci</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1910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25975"/>
            <a:ext cx="10515600" cy="5250988"/>
          </a:xfrm>
        </p:spPr>
        <p:txBody>
          <a:bodyPr>
            <a:normAutofit fontScale="85000" lnSpcReduction="20000"/>
          </a:bodyPr>
          <a:lstStyle/>
          <a:p>
            <a:pPr marL="0" indent="0">
              <a:buNone/>
            </a:pPr>
            <a:r>
              <a:rPr lang="tr-TR" dirty="0"/>
              <a:t>IPA II döneminde uygulama metodunun doğrudan (</a:t>
            </a:r>
            <a:r>
              <a:rPr lang="tr-TR" dirty="0" err="1"/>
              <a:t>direct</a:t>
            </a:r>
            <a:r>
              <a:rPr lang="tr-TR" dirty="0"/>
              <a:t>), dolaylı (</a:t>
            </a:r>
            <a:r>
              <a:rPr lang="tr-TR" dirty="0" err="1"/>
              <a:t>indirect</a:t>
            </a:r>
            <a:r>
              <a:rPr lang="tr-TR" dirty="0"/>
              <a:t>/ IPA I döneminde uygulanan DIS ve EDIS yöntemlerinin aynısı) ve ortak (</a:t>
            </a:r>
            <a:r>
              <a:rPr lang="tr-TR" dirty="0" err="1"/>
              <a:t>shared</a:t>
            </a:r>
            <a:r>
              <a:rPr lang="tr-TR" dirty="0"/>
              <a:t>) yönetim şeklinde olacağı belirtilmektedir. </a:t>
            </a:r>
            <a:br>
              <a:rPr lang="tr-TR" dirty="0"/>
            </a:br>
            <a:r>
              <a:rPr lang="tr-TR" dirty="0"/>
              <a:t/>
            </a:r>
            <a:br>
              <a:rPr lang="tr-TR" dirty="0"/>
            </a:br>
            <a:r>
              <a:rPr lang="tr-TR" dirty="0"/>
              <a:t>447/2014 sayılı Uygulama Tüzüğünde, IPA I döneminin yararlanıcı ülkelerde oluşturulan yönetim otoriteleri (NIPAC, NAO, </a:t>
            </a:r>
            <a:r>
              <a:rPr lang="tr-TR" dirty="0" err="1"/>
              <a:t>operating</a:t>
            </a:r>
            <a:r>
              <a:rPr lang="tr-TR" dirty="0"/>
              <a:t> </a:t>
            </a:r>
            <a:r>
              <a:rPr lang="tr-TR" dirty="0" err="1"/>
              <a:t>structures</a:t>
            </a:r>
            <a:r>
              <a:rPr lang="tr-TR" dirty="0"/>
              <a:t>), IPA II döneminde de yönetim, kontrol, destek, süpervizörlük, izleme, değerlendirme, raporlama ve iç denetim görevlerine devam edecektir. Ayrıca, dolaylı yardımlardan yararlanan ülkelerin değerlendirme faaliyetlerini içeren değerlendirme planı sunmaları beklenmektedir.</a:t>
            </a:r>
            <a:br>
              <a:rPr lang="tr-TR" dirty="0"/>
            </a:br>
            <a:r>
              <a:rPr lang="tr-TR" dirty="0"/>
              <a:t> </a:t>
            </a:r>
          </a:p>
          <a:p>
            <a:pPr marL="0" indent="0">
              <a:buNone/>
            </a:pPr>
            <a:r>
              <a:rPr lang="tr-TR" dirty="0" smtClean="0"/>
              <a:t>IPA </a:t>
            </a:r>
            <a:r>
              <a:rPr lang="tr-TR" dirty="0"/>
              <a:t>I döneminde geçerli olan bileşen yapısı terk edilmiş olup politika alanları ve tematik öncelikler oluşturulmuştur. Bu kapsamda Bakanlığımızın IPA II döneminde iki farklı politika alanında çalışmalar yürütmesi öngörülmektedir; bunlar</a:t>
            </a:r>
          </a:p>
          <a:p>
            <a:pPr lvl="0"/>
            <a:r>
              <a:rPr lang="tr-TR" dirty="0"/>
              <a:t>Birliğe üyeliğe yönelik reform hazırlıkları ve bununla ilgili kurumsal kapasite geliştirme politika alanı;</a:t>
            </a:r>
          </a:p>
          <a:p>
            <a:pPr lvl="0"/>
            <a:r>
              <a:rPr lang="tr-TR" dirty="0"/>
              <a:t>Tarım ve kırsal kalkınma politika alanı.</a:t>
            </a:r>
          </a:p>
          <a:p>
            <a:pPr marL="0" indent="0">
              <a:buNone/>
            </a:pPr>
            <a:endParaRPr lang="tr-TR" dirty="0"/>
          </a:p>
        </p:txBody>
      </p:sp>
      <p:sp>
        <p:nvSpPr>
          <p:cNvPr id="4" name="Dikdörtgen 3"/>
          <p:cNvSpPr/>
          <p:nvPr/>
        </p:nvSpPr>
        <p:spPr>
          <a:xfrm>
            <a:off x="200629" y="6281876"/>
            <a:ext cx="9383210" cy="361637"/>
          </a:xfrm>
          <a:prstGeom prst="rect">
            <a:avLst/>
          </a:prstGeom>
        </p:spPr>
        <p:txBody>
          <a:bodyPr wrap="square">
            <a:spAutoFit/>
          </a:bodyPr>
          <a:lstStyle/>
          <a:p>
            <a:pPr algn="just" fontAlgn="t">
              <a:lnSpc>
                <a:spcPts val="2100"/>
              </a:lnSpc>
              <a:spcAft>
                <a:spcPts val="0"/>
              </a:spcAft>
            </a:pPr>
            <a:r>
              <a:rPr lang="tr-TR" sz="1600" u="sng" dirty="0">
                <a:solidFill>
                  <a:srgbClr val="0563C1"/>
                </a:solidFill>
                <a:latin typeface="Segoe UI" panose="020B0502040204020203" pitchFamily="34" charset="0"/>
                <a:ea typeface="Times New Roman" panose="02020603050405020304" pitchFamily="18" charset="0"/>
                <a:cs typeface="Times New Roman" panose="02020603050405020304" pitchFamily="18" charset="0"/>
                <a:hlinkClick r:id="rId2"/>
              </a:rPr>
              <a:t>http://www.tarim.gov.tr/ABDGM/ipa/Menu/65/Katilim-Oncesi-Yardim-Araci</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0670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4028" y="1015397"/>
            <a:ext cx="10515600" cy="4351338"/>
          </a:xfrm>
        </p:spPr>
        <p:txBody>
          <a:bodyPr/>
          <a:lstStyle/>
          <a:p>
            <a:pPr marL="0" indent="0">
              <a:buNone/>
            </a:pPr>
            <a:r>
              <a:rPr lang="tr-TR" dirty="0"/>
              <a:t>Tematik önceliklerden ise Bakanlığımızı doğrudan ilgilendiren iki başlık bulunmaktadır;</a:t>
            </a:r>
          </a:p>
          <a:p>
            <a:pPr lvl="0"/>
            <a:r>
              <a:rPr lang="tr-TR" dirty="0"/>
              <a:t>Gıda arzının güvenliği ve güvenilirliğine katkı sağlanması ve kırsal alanların canlı tutularak çeşitli ve uygulanabilir tarım sistemlerinin sürdürülmesine katkı sağlanması;</a:t>
            </a:r>
          </a:p>
          <a:p>
            <a:pPr lvl="0"/>
            <a:r>
              <a:rPr lang="tr-TR" dirty="0"/>
              <a:t>Tarımsal gıda sektörünün rekabet baskısı ve piyasa faktörleri ile mücadele etme yeteneğinin arttırılması ve ekonomik, sosyal ve çevresel hedefleri gözeten dengeli bir bölgesel kırsal alan kalkınması amacı takip edilirken, Birlik kural ve standartlarına tedrici olarak uyum gösterme.</a:t>
            </a:r>
          </a:p>
          <a:p>
            <a:pPr marL="0" indent="0">
              <a:buNone/>
            </a:pPr>
            <a:endParaRPr lang="tr-TR" dirty="0"/>
          </a:p>
        </p:txBody>
      </p:sp>
      <p:sp>
        <p:nvSpPr>
          <p:cNvPr id="4" name="Dikdörtgen 3"/>
          <p:cNvSpPr/>
          <p:nvPr/>
        </p:nvSpPr>
        <p:spPr>
          <a:xfrm>
            <a:off x="200629" y="6281876"/>
            <a:ext cx="9383210" cy="361637"/>
          </a:xfrm>
          <a:prstGeom prst="rect">
            <a:avLst/>
          </a:prstGeom>
        </p:spPr>
        <p:txBody>
          <a:bodyPr wrap="square">
            <a:spAutoFit/>
          </a:bodyPr>
          <a:lstStyle/>
          <a:p>
            <a:pPr algn="just" fontAlgn="t">
              <a:lnSpc>
                <a:spcPts val="2100"/>
              </a:lnSpc>
              <a:spcAft>
                <a:spcPts val="0"/>
              </a:spcAft>
            </a:pPr>
            <a:r>
              <a:rPr lang="tr-TR" sz="1600" u="sng" dirty="0">
                <a:solidFill>
                  <a:srgbClr val="0563C1"/>
                </a:solidFill>
                <a:latin typeface="Segoe UI" panose="020B0502040204020203" pitchFamily="34" charset="0"/>
                <a:ea typeface="Times New Roman" panose="02020603050405020304" pitchFamily="18" charset="0"/>
                <a:cs typeface="Times New Roman" panose="02020603050405020304" pitchFamily="18" charset="0"/>
                <a:hlinkClick r:id="rId2"/>
              </a:rPr>
              <a:t>http://www.tarim.gov.tr/ABDGM/ipa/Menu/65/Katilim-Oncesi-Yardim-Araci</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2907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4027" y="506111"/>
            <a:ext cx="10515600" cy="1785676"/>
          </a:xfrm>
        </p:spPr>
        <p:txBody>
          <a:bodyPr/>
          <a:lstStyle/>
          <a:p>
            <a:pPr marL="0" indent="0" algn="just">
              <a:buNone/>
            </a:pPr>
            <a:r>
              <a:rPr lang="tr-TR" sz="2000" dirty="0" smtClean="0"/>
              <a:t>IPA </a:t>
            </a:r>
            <a:r>
              <a:rPr lang="tr-TR" sz="2000" dirty="0"/>
              <a:t>II kapsamında 2014-2020 arası ülkelerin </a:t>
            </a:r>
            <a:r>
              <a:rPr lang="tr-TR" sz="2000" dirty="0" err="1"/>
              <a:t>İndikatif</a:t>
            </a:r>
            <a:r>
              <a:rPr lang="tr-TR" sz="2000" dirty="0"/>
              <a:t> Ülke Strateji Belgelerinde ve </a:t>
            </a:r>
            <a:r>
              <a:rPr lang="tr-TR" sz="2000" dirty="0" err="1"/>
              <a:t>İndikatif</a:t>
            </a:r>
            <a:r>
              <a:rPr lang="tr-TR" sz="2000" dirty="0"/>
              <a:t> Çok Ülkeli Strateji Belgesinde yer alan toplam IPA fonu 11.150,1 Milyon </a:t>
            </a:r>
            <a:r>
              <a:rPr lang="tr-TR" sz="2000" dirty="0" err="1"/>
              <a:t>Avro'dur</a:t>
            </a:r>
            <a:r>
              <a:rPr lang="tr-TR" sz="2000" dirty="0"/>
              <a:t>. IPA II (2014-2020) fonlarının ülkelere dağılımı ve tarıma ayrılan fonlar Tablo 2'de gösterilmiştir. Tablo 2 incelendiğinde IPA II fonlarından en büyük payı yaklaşık 4,5 milyar Avro ile ülkemizin aldığı görülmektedir.</a:t>
            </a:r>
          </a:p>
          <a:p>
            <a:pPr marL="0" indent="0">
              <a:buNone/>
            </a:pPr>
            <a:r>
              <a:rPr lang="tr-TR" sz="2000" dirty="0" smtClean="0"/>
              <a:t>Tablo </a:t>
            </a:r>
            <a:r>
              <a:rPr lang="tr-TR" sz="2000" dirty="0"/>
              <a:t>2: IPA II (2014-2020) fonlarının ülkelere dağılımı ve tarıma ayrılan fon miktarları</a:t>
            </a:r>
          </a:p>
          <a:p>
            <a:pPr marL="0" indent="0">
              <a:buNone/>
            </a:pP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770015243"/>
              </p:ext>
            </p:extLst>
          </p:nvPr>
        </p:nvGraphicFramePr>
        <p:xfrm>
          <a:off x="734027" y="2291785"/>
          <a:ext cx="10515600" cy="4072653"/>
        </p:xfrm>
        <a:graphic>
          <a:graphicData uri="http://schemas.openxmlformats.org/drawingml/2006/table">
            <a:tbl>
              <a:tblPr firstRow="1" firstCol="1" bandRow="1">
                <a:tableStyleId>{5C22544A-7EE6-4342-B048-85BDC9FD1C3A}</a:tableStyleId>
              </a:tblPr>
              <a:tblGrid>
                <a:gridCol w="2656045">
                  <a:extLst>
                    <a:ext uri="{9D8B030D-6E8A-4147-A177-3AD203B41FA5}">
                      <a16:colId xmlns:a16="http://schemas.microsoft.com/office/drawing/2014/main" val="3231582319"/>
                    </a:ext>
                  </a:extLst>
                </a:gridCol>
                <a:gridCol w="2628900">
                  <a:extLst>
                    <a:ext uri="{9D8B030D-6E8A-4147-A177-3AD203B41FA5}">
                      <a16:colId xmlns:a16="http://schemas.microsoft.com/office/drawing/2014/main" val="4181953347"/>
                    </a:ext>
                  </a:extLst>
                </a:gridCol>
                <a:gridCol w="2971346">
                  <a:extLst>
                    <a:ext uri="{9D8B030D-6E8A-4147-A177-3AD203B41FA5}">
                      <a16:colId xmlns:a16="http://schemas.microsoft.com/office/drawing/2014/main" val="2203150708"/>
                    </a:ext>
                  </a:extLst>
                </a:gridCol>
                <a:gridCol w="2259309">
                  <a:extLst>
                    <a:ext uri="{9D8B030D-6E8A-4147-A177-3AD203B41FA5}">
                      <a16:colId xmlns:a16="http://schemas.microsoft.com/office/drawing/2014/main" val="796843832"/>
                    </a:ext>
                  </a:extLst>
                </a:gridCol>
              </a:tblGrid>
              <a:tr h="1047069">
                <a:tc>
                  <a:txBody>
                    <a:bodyPr/>
                    <a:lstStyle/>
                    <a:p>
                      <a:pPr algn="ctr">
                        <a:lnSpc>
                          <a:spcPct val="107000"/>
                        </a:lnSpc>
                        <a:spcAft>
                          <a:spcPts val="0"/>
                        </a:spcAft>
                      </a:pPr>
                      <a:r>
                        <a:rPr lang="tr-TR" sz="1800">
                          <a:effectLst/>
                        </a:rPr>
                        <a:t>Ülkeler</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ts val="2100"/>
                        </a:lnSpc>
                        <a:spcAft>
                          <a:spcPts val="0"/>
                        </a:spcAft>
                      </a:pPr>
                      <a:r>
                        <a:rPr lang="tr-TR" sz="1800" dirty="0">
                          <a:effectLst/>
                        </a:rPr>
                        <a:t>Tarım ve kırsal Kalkınmaya ayrılan IPA Fonu</a:t>
                      </a:r>
                      <a:endParaRPr lang="tr-TR" sz="2400" dirty="0">
                        <a:effectLst/>
                      </a:endParaRPr>
                    </a:p>
                    <a:p>
                      <a:pPr algn="ctr">
                        <a:lnSpc>
                          <a:spcPts val="2100"/>
                        </a:lnSpc>
                        <a:spcAft>
                          <a:spcPts val="0"/>
                        </a:spcAft>
                      </a:pPr>
                      <a:r>
                        <a:rPr lang="tr-TR" sz="1800" dirty="0">
                          <a:effectLst/>
                        </a:rPr>
                        <a:t>(Milyon Avro)</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dirty="0">
                          <a:effectLst/>
                        </a:rPr>
                        <a:t>Toplam IPA Fonu içerisinde Tarım v e Kırsal Kalkınmaya ayrılan pay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ts val="2100"/>
                        </a:lnSpc>
                        <a:spcAft>
                          <a:spcPts val="0"/>
                        </a:spcAft>
                      </a:pPr>
                      <a:r>
                        <a:rPr lang="tr-TR" sz="1800">
                          <a:effectLst/>
                        </a:rPr>
                        <a:t>Toplam IPA Fonu</a:t>
                      </a:r>
                      <a:endParaRPr lang="tr-TR" sz="2400">
                        <a:effectLst/>
                      </a:endParaRPr>
                    </a:p>
                    <a:p>
                      <a:pPr algn="ctr">
                        <a:lnSpc>
                          <a:spcPts val="2100"/>
                        </a:lnSpc>
                        <a:spcAft>
                          <a:spcPts val="0"/>
                        </a:spcAft>
                      </a:pPr>
                      <a:r>
                        <a:rPr lang="tr-TR" sz="1800">
                          <a:effectLst/>
                        </a:rPr>
                        <a:t>(Milyon Avro)</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25711" marR="25711" marT="25711" marB="25711" anchor="ctr"/>
                </a:tc>
                <a:extLst>
                  <a:ext uri="{0D108BD9-81ED-4DB2-BD59-A6C34878D82A}">
                    <a16:rowId xmlns:a16="http://schemas.microsoft.com/office/drawing/2014/main" val="2572062729"/>
                  </a:ext>
                </a:extLst>
              </a:tr>
              <a:tr h="378198">
                <a:tc>
                  <a:txBody>
                    <a:bodyPr/>
                    <a:lstStyle/>
                    <a:p>
                      <a:pPr algn="ctr">
                        <a:lnSpc>
                          <a:spcPct val="107000"/>
                        </a:lnSpc>
                        <a:spcAft>
                          <a:spcPts val="0"/>
                        </a:spcAft>
                      </a:pPr>
                      <a:r>
                        <a:rPr lang="tr-TR" sz="1800">
                          <a:effectLst/>
                        </a:rPr>
                        <a:t>Arnavutluk</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92,0</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14,2</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649,4</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extLst>
                  <a:ext uri="{0D108BD9-81ED-4DB2-BD59-A6C34878D82A}">
                    <a16:rowId xmlns:a16="http://schemas.microsoft.com/office/drawing/2014/main" val="3737287820"/>
                  </a:ext>
                </a:extLst>
              </a:tr>
              <a:tr h="378198">
                <a:tc>
                  <a:txBody>
                    <a:bodyPr/>
                    <a:lstStyle/>
                    <a:p>
                      <a:pPr algn="ctr">
                        <a:lnSpc>
                          <a:spcPct val="107000"/>
                        </a:lnSpc>
                        <a:spcAft>
                          <a:spcPts val="0"/>
                        </a:spcAft>
                      </a:pPr>
                      <a:r>
                        <a:rPr lang="tr-TR" sz="1800">
                          <a:effectLst/>
                        </a:rPr>
                        <a:t>Makedonya</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106,3</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16,0</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664,2</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extLst>
                  <a:ext uri="{0D108BD9-81ED-4DB2-BD59-A6C34878D82A}">
                    <a16:rowId xmlns:a16="http://schemas.microsoft.com/office/drawing/2014/main" val="572333528"/>
                  </a:ext>
                </a:extLst>
              </a:tr>
              <a:tr h="378198">
                <a:tc>
                  <a:txBody>
                    <a:bodyPr/>
                    <a:lstStyle/>
                    <a:p>
                      <a:pPr algn="ctr">
                        <a:lnSpc>
                          <a:spcPct val="107000"/>
                        </a:lnSpc>
                        <a:spcAft>
                          <a:spcPts val="0"/>
                        </a:spcAft>
                      </a:pPr>
                      <a:r>
                        <a:rPr lang="tr-TR" sz="1800">
                          <a:effectLst/>
                        </a:rPr>
                        <a:t>Kosova</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79,7</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12,3</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645,5</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extLst>
                  <a:ext uri="{0D108BD9-81ED-4DB2-BD59-A6C34878D82A}">
                    <a16:rowId xmlns:a16="http://schemas.microsoft.com/office/drawing/2014/main" val="3236039250"/>
                  </a:ext>
                </a:extLst>
              </a:tr>
              <a:tr h="378198">
                <a:tc>
                  <a:txBody>
                    <a:bodyPr/>
                    <a:lstStyle/>
                    <a:p>
                      <a:pPr algn="ctr">
                        <a:lnSpc>
                          <a:spcPct val="107000"/>
                        </a:lnSpc>
                        <a:spcAft>
                          <a:spcPts val="0"/>
                        </a:spcAft>
                      </a:pPr>
                      <a:r>
                        <a:rPr lang="tr-TR" sz="1800">
                          <a:effectLst/>
                        </a:rPr>
                        <a:t>Karadağ</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52,4</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19,4</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270,5</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extLst>
                  <a:ext uri="{0D108BD9-81ED-4DB2-BD59-A6C34878D82A}">
                    <a16:rowId xmlns:a16="http://schemas.microsoft.com/office/drawing/2014/main" val="2286386787"/>
                  </a:ext>
                </a:extLst>
              </a:tr>
              <a:tr h="378198">
                <a:tc>
                  <a:txBody>
                    <a:bodyPr/>
                    <a:lstStyle/>
                    <a:p>
                      <a:pPr algn="ctr">
                        <a:lnSpc>
                          <a:spcPct val="107000"/>
                        </a:lnSpc>
                        <a:spcAft>
                          <a:spcPts val="0"/>
                        </a:spcAft>
                      </a:pPr>
                      <a:r>
                        <a:rPr lang="tr-TR" sz="1800">
                          <a:effectLst/>
                        </a:rPr>
                        <a:t>Sırbistan</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210,0</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13,9</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1.508,0</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extLst>
                  <a:ext uri="{0D108BD9-81ED-4DB2-BD59-A6C34878D82A}">
                    <a16:rowId xmlns:a16="http://schemas.microsoft.com/office/drawing/2014/main" val="1243498122"/>
                  </a:ext>
                </a:extLst>
              </a:tr>
              <a:tr h="378198">
                <a:tc>
                  <a:txBody>
                    <a:bodyPr/>
                    <a:lstStyle/>
                    <a:p>
                      <a:pPr algn="ctr">
                        <a:lnSpc>
                          <a:spcPct val="107000"/>
                        </a:lnSpc>
                        <a:spcAft>
                          <a:spcPts val="0"/>
                        </a:spcAft>
                      </a:pPr>
                      <a:r>
                        <a:rPr lang="tr-TR" sz="1800">
                          <a:effectLst/>
                        </a:rPr>
                        <a:t>Çok Ülkeli Programlar</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2.958,6</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extLst>
                  <a:ext uri="{0D108BD9-81ED-4DB2-BD59-A6C34878D82A}">
                    <a16:rowId xmlns:a16="http://schemas.microsoft.com/office/drawing/2014/main" val="1172859129"/>
                  </a:ext>
                </a:extLst>
              </a:tr>
              <a:tr h="378198">
                <a:tc>
                  <a:txBody>
                    <a:bodyPr/>
                    <a:lstStyle/>
                    <a:p>
                      <a:pPr algn="ctr">
                        <a:lnSpc>
                          <a:spcPct val="107000"/>
                        </a:lnSpc>
                        <a:spcAft>
                          <a:spcPts val="0"/>
                        </a:spcAft>
                      </a:pPr>
                      <a:r>
                        <a:rPr lang="tr-TR" sz="1800">
                          <a:effectLst/>
                        </a:rPr>
                        <a:t>Türkiye</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912,2</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20,5</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4.453,9</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extLst>
                  <a:ext uri="{0D108BD9-81ED-4DB2-BD59-A6C34878D82A}">
                    <a16:rowId xmlns:a16="http://schemas.microsoft.com/office/drawing/2014/main" val="3529238028"/>
                  </a:ext>
                </a:extLst>
              </a:tr>
              <a:tr h="378198">
                <a:tc>
                  <a:txBody>
                    <a:bodyPr/>
                    <a:lstStyle/>
                    <a:p>
                      <a:pPr algn="ctr">
                        <a:lnSpc>
                          <a:spcPct val="107000"/>
                        </a:lnSpc>
                        <a:spcAft>
                          <a:spcPts val="0"/>
                        </a:spcAft>
                      </a:pPr>
                      <a:r>
                        <a:rPr lang="tr-TR" sz="1800">
                          <a:effectLst/>
                        </a:rPr>
                        <a:t>Toplam</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dirty="0">
                          <a:effectLst/>
                        </a:rPr>
                        <a:t>1.452,6</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a:effectLst/>
                        </a:rPr>
                        <a:t>14,2</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tc>
                  <a:txBody>
                    <a:bodyPr/>
                    <a:lstStyle/>
                    <a:p>
                      <a:pPr algn="ctr">
                        <a:lnSpc>
                          <a:spcPct val="107000"/>
                        </a:lnSpc>
                        <a:spcAft>
                          <a:spcPts val="0"/>
                        </a:spcAft>
                      </a:pPr>
                      <a:r>
                        <a:rPr lang="tr-TR" sz="1800" dirty="0">
                          <a:effectLst/>
                        </a:rPr>
                        <a:t>11.150,1</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5711" marR="25711" marT="25711" marB="25711" anchor="ctr"/>
                </a:tc>
                <a:extLst>
                  <a:ext uri="{0D108BD9-81ED-4DB2-BD59-A6C34878D82A}">
                    <a16:rowId xmlns:a16="http://schemas.microsoft.com/office/drawing/2014/main" val="4265154704"/>
                  </a:ext>
                </a:extLst>
              </a:tr>
            </a:tbl>
          </a:graphicData>
        </a:graphic>
      </p:graphicFrame>
      <p:sp>
        <p:nvSpPr>
          <p:cNvPr id="5" name="Dikdörtgen 4"/>
          <p:cNvSpPr/>
          <p:nvPr/>
        </p:nvSpPr>
        <p:spPr>
          <a:xfrm>
            <a:off x="200629" y="6281876"/>
            <a:ext cx="9383210" cy="361637"/>
          </a:xfrm>
          <a:prstGeom prst="rect">
            <a:avLst/>
          </a:prstGeom>
        </p:spPr>
        <p:txBody>
          <a:bodyPr wrap="square">
            <a:spAutoFit/>
          </a:bodyPr>
          <a:lstStyle/>
          <a:p>
            <a:pPr algn="just" fontAlgn="t">
              <a:lnSpc>
                <a:spcPts val="2100"/>
              </a:lnSpc>
              <a:spcAft>
                <a:spcPts val="0"/>
              </a:spcAft>
            </a:pPr>
            <a:r>
              <a:rPr lang="tr-TR" sz="1600" u="sng" dirty="0">
                <a:solidFill>
                  <a:srgbClr val="0563C1"/>
                </a:solidFill>
                <a:latin typeface="Segoe UI" panose="020B0502040204020203" pitchFamily="34" charset="0"/>
                <a:ea typeface="Times New Roman" panose="02020603050405020304" pitchFamily="18" charset="0"/>
                <a:cs typeface="Times New Roman" panose="02020603050405020304" pitchFamily="18" charset="0"/>
                <a:hlinkClick r:id="rId2"/>
              </a:rPr>
              <a:t>http://www.tarim.gov.tr/ABDGM/ipa/Menu/65/Katilim-Oncesi-Yardim-Araci</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045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0309" y="1064871"/>
            <a:ext cx="10705617" cy="4776426"/>
          </a:xfrm>
        </p:spPr>
        <p:txBody>
          <a:bodyPr>
            <a:normAutofit fontScale="62500" lnSpcReduction="20000"/>
          </a:bodyPr>
          <a:lstStyle/>
          <a:p>
            <a:pPr marL="0" indent="0" algn="just">
              <a:buNone/>
            </a:pPr>
            <a:r>
              <a:rPr lang="tr-TR" b="1" dirty="0"/>
              <a:t>IPA II (2014-2020)</a:t>
            </a:r>
            <a:endParaRPr lang="tr-TR" dirty="0"/>
          </a:p>
          <a:p>
            <a:pPr algn="just"/>
            <a:endParaRPr lang="tr-TR" dirty="0"/>
          </a:p>
          <a:p>
            <a:pPr algn="just"/>
            <a:r>
              <a:rPr lang="tr-TR" sz="2900" dirty="0">
                <a:latin typeface="Times New Roman" panose="02020603050405020304" pitchFamily="18" charset="0"/>
                <a:cs typeface="Times New Roman" panose="02020603050405020304" pitchFamily="18" charset="0"/>
              </a:rPr>
              <a:t>Avrupa Birliği'nin aday ve potansiyel aday ülkelere AB üyelik sürecinde yapısal reformlar için sağladığı Katılım Öncesi Yardım Aracı (IPA)'</a:t>
            </a:r>
            <a:r>
              <a:rPr lang="tr-TR" sz="2900" dirty="0" err="1">
                <a:latin typeface="Times New Roman" panose="02020603050405020304" pitchFamily="18" charset="0"/>
                <a:cs typeface="Times New Roman" panose="02020603050405020304" pitchFamily="18" charset="0"/>
              </a:rPr>
              <a:t>nın</a:t>
            </a:r>
            <a:r>
              <a:rPr lang="tr-TR" sz="2900" dirty="0">
                <a:latin typeface="Times New Roman" panose="02020603050405020304" pitchFamily="18" charset="0"/>
                <a:cs typeface="Times New Roman" panose="02020603050405020304" pitchFamily="18" charset="0"/>
              </a:rPr>
              <a:t> 2007-2013 yıllarını kapsayan döneminin bitmesinin ardından 2014-2020 bütçe dönemi ile eş zamanlı yürüyecek IPA II dönemi 2014 yılında başlamıştır. IPA II döneminin hukuksal çerçevesini belirleyen yeni AB tüzükleri yürürlüğe girmiştir. Bunlar;</a:t>
            </a:r>
          </a:p>
          <a:p>
            <a:pPr algn="just"/>
            <a:r>
              <a:rPr lang="tr-TR" sz="2900" dirty="0">
                <a:latin typeface="Times New Roman" panose="02020603050405020304" pitchFamily="18" charset="0"/>
                <a:cs typeface="Times New Roman" panose="02020603050405020304" pitchFamily="18" charset="0"/>
              </a:rPr>
              <a:t>IPA II dahil olmak üzere, toplam altı farklı yardım aracı için ortak kuralların düzenlendiği Avrupa Parlamentosu ve Konseyi'nin AB'nin dış yardımlarının finansmanına ilişkin genel kural ve prosedürlerin belirlendiği 11 Mart 2014 tarih ve 236/2014 sayılı Tüzük,</a:t>
            </a:r>
          </a:p>
          <a:p>
            <a:pPr algn="just"/>
            <a:r>
              <a:rPr lang="tr-TR" sz="2900" dirty="0">
                <a:latin typeface="Times New Roman" panose="02020603050405020304" pitchFamily="18" charset="0"/>
                <a:cs typeface="Times New Roman" panose="02020603050405020304" pitchFamily="18" charset="0"/>
              </a:rPr>
              <a:t>Avrupa Parlamentosu ve Konseyi'nin 2014-2020 dönemi Katılım Öncesi Yardım Aracını (IPA II) oluşturan 11 Mart 2014 tarih ve 231/2014 sayılı Tüzük,</a:t>
            </a:r>
          </a:p>
          <a:p>
            <a:pPr algn="just"/>
            <a:r>
              <a:rPr lang="tr-TR" sz="2900" dirty="0">
                <a:latin typeface="Times New Roman" panose="02020603050405020304" pitchFamily="18" charset="0"/>
                <a:cs typeface="Times New Roman" panose="02020603050405020304" pitchFamily="18" charset="0"/>
              </a:rPr>
              <a:t>Komisyon'un 231/2014 sayılı Tüzüğe bağlı uygulama hükümlerinin belirlendiği 02 Mayıs 2014 tarih ve 447/2014 sayılı Uygulama Tüzüğü'dür.</a:t>
            </a:r>
            <a:br>
              <a:rPr lang="tr-TR" sz="2900" dirty="0">
                <a:latin typeface="Times New Roman" panose="02020603050405020304" pitchFamily="18" charset="0"/>
                <a:cs typeface="Times New Roman" panose="02020603050405020304" pitchFamily="18" charset="0"/>
              </a:rPr>
            </a:br>
            <a:r>
              <a:rPr lang="tr-TR" sz="2900" dirty="0">
                <a:latin typeface="Times New Roman" panose="02020603050405020304" pitchFamily="18" charset="0"/>
                <a:cs typeface="Times New Roman" panose="02020603050405020304" pitchFamily="18" charset="0"/>
              </a:rPr>
              <a:t/>
            </a:r>
            <a:br>
              <a:rPr lang="tr-TR" sz="2900" dirty="0">
                <a:latin typeface="Times New Roman" panose="02020603050405020304" pitchFamily="18" charset="0"/>
                <a:cs typeface="Times New Roman" panose="02020603050405020304" pitchFamily="18" charset="0"/>
              </a:rPr>
            </a:br>
            <a:r>
              <a:rPr lang="tr-TR" sz="2900" dirty="0">
                <a:latin typeface="Times New Roman" panose="02020603050405020304" pitchFamily="18" charset="0"/>
                <a:cs typeface="Times New Roman" panose="02020603050405020304" pitchFamily="18" charset="0"/>
              </a:rPr>
              <a:t> </a:t>
            </a:r>
            <a:br>
              <a:rPr lang="tr-TR" sz="2900" dirty="0">
                <a:latin typeface="Times New Roman" panose="02020603050405020304" pitchFamily="18" charset="0"/>
                <a:cs typeface="Times New Roman" panose="02020603050405020304" pitchFamily="18" charset="0"/>
              </a:rPr>
            </a:br>
            <a:r>
              <a:rPr lang="tr-TR" sz="2900" dirty="0">
                <a:latin typeface="Times New Roman" panose="02020603050405020304" pitchFamily="18" charset="0"/>
                <a:cs typeface="Times New Roman" panose="02020603050405020304" pitchFamily="18" charset="0"/>
              </a:rPr>
              <a:t/>
            </a:r>
            <a:br>
              <a:rPr lang="tr-TR" sz="2900" dirty="0">
                <a:latin typeface="Times New Roman" panose="02020603050405020304" pitchFamily="18" charset="0"/>
                <a:cs typeface="Times New Roman" panose="02020603050405020304" pitchFamily="18" charset="0"/>
              </a:rPr>
            </a:br>
            <a:r>
              <a:rPr lang="tr-TR" sz="2900" dirty="0">
                <a:latin typeface="Times New Roman" panose="02020603050405020304" pitchFamily="18" charset="0"/>
                <a:cs typeface="Times New Roman" panose="02020603050405020304" pitchFamily="18" charset="0"/>
              </a:rPr>
              <a:t>IPA II kapsamında 2014-2020 arası ülkelerin </a:t>
            </a:r>
            <a:r>
              <a:rPr lang="tr-TR" sz="2900" dirty="0" err="1">
                <a:latin typeface="Times New Roman" panose="02020603050405020304" pitchFamily="18" charset="0"/>
                <a:cs typeface="Times New Roman" panose="02020603050405020304" pitchFamily="18" charset="0"/>
              </a:rPr>
              <a:t>İndikatif</a:t>
            </a:r>
            <a:r>
              <a:rPr lang="tr-TR" sz="2900" dirty="0">
                <a:latin typeface="Times New Roman" panose="02020603050405020304" pitchFamily="18" charset="0"/>
                <a:cs typeface="Times New Roman" panose="02020603050405020304" pitchFamily="18" charset="0"/>
              </a:rPr>
              <a:t> Ülke Strateji Belgelerinde ve </a:t>
            </a:r>
            <a:r>
              <a:rPr lang="tr-TR" sz="2900" dirty="0" err="1">
                <a:latin typeface="Times New Roman" panose="02020603050405020304" pitchFamily="18" charset="0"/>
                <a:cs typeface="Times New Roman" panose="02020603050405020304" pitchFamily="18" charset="0"/>
              </a:rPr>
              <a:t>İndikatif</a:t>
            </a:r>
            <a:r>
              <a:rPr lang="tr-TR" sz="2900" dirty="0">
                <a:latin typeface="Times New Roman" panose="02020603050405020304" pitchFamily="18" charset="0"/>
                <a:cs typeface="Times New Roman" panose="02020603050405020304" pitchFamily="18" charset="0"/>
              </a:rPr>
              <a:t> Çok Ülkeli Strateji Belgesinde yer alan toplam IPA fonu 11.150,1 Milyon Avrodur. IPA II (2014-2020) fonlarının ülkelere dağılımı ve tarıma ayrılan fonlar Tablo 1'de gösterilmiştir. Tablo 1 incelendiğinde IPA II fonlarından en büyük payı yaklaşık 4,5 milyar Avro ile ülkemizin aldığı görülmektedir. </a:t>
            </a:r>
          </a:p>
          <a:p>
            <a:pPr marL="0" indent="0" algn="just">
              <a:buNone/>
            </a:pPr>
            <a:endParaRPr lang="tr-TR" sz="2900" dirty="0">
              <a:latin typeface="Times New Roman" panose="02020603050405020304" pitchFamily="18" charset="0"/>
              <a:cs typeface="Times New Roman" panose="02020603050405020304" pitchFamily="18" charset="0"/>
            </a:endParaRPr>
          </a:p>
        </p:txBody>
      </p:sp>
      <p:sp>
        <p:nvSpPr>
          <p:cNvPr id="5" name="Dikdörtgen 4"/>
          <p:cNvSpPr/>
          <p:nvPr/>
        </p:nvSpPr>
        <p:spPr>
          <a:xfrm>
            <a:off x="2122024" y="6176963"/>
            <a:ext cx="8445661" cy="369332"/>
          </a:xfrm>
          <a:prstGeom prst="rect">
            <a:avLst/>
          </a:prstGeom>
        </p:spPr>
        <p:txBody>
          <a:bodyPr wrap="square">
            <a:spAutoFit/>
          </a:bodyPr>
          <a:lstStyle/>
          <a:p>
            <a:r>
              <a:rPr lang="tr-TR" dirty="0" smtClean="0"/>
              <a:t>http://www.tarim.gov.tr/Konular/Avrupa-Birligi-ve-Dis-Iliskiler/Avrupa-Birligi</a:t>
            </a:r>
            <a:endParaRPr lang="tr-TR" dirty="0"/>
          </a:p>
        </p:txBody>
      </p:sp>
    </p:spTree>
    <p:extLst>
      <p:ext uri="{BB962C8B-B14F-4D97-AF65-F5344CB8AC3E}">
        <p14:creationId xmlns:p14="http://schemas.microsoft.com/office/powerpoint/2010/main" val="3735135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174" y="158871"/>
            <a:ext cx="5901385"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Metin kutusu 4"/>
          <p:cNvSpPr txBox="1"/>
          <p:nvPr/>
        </p:nvSpPr>
        <p:spPr>
          <a:xfrm>
            <a:off x="261281" y="3970117"/>
            <a:ext cx="5683169" cy="369332"/>
          </a:xfrm>
          <a:prstGeom prst="rect">
            <a:avLst/>
          </a:prstGeom>
          <a:noFill/>
        </p:spPr>
        <p:txBody>
          <a:bodyPr wrap="square" rtlCol="0">
            <a:spAutoFit/>
          </a:bodyPr>
          <a:lstStyle/>
          <a:p>
            <a:pPr algn="ctr"/>
            <a:r>
              <a:rPr lang="tr-TR" b="1" i="1" dirty="0" smtClean="0"/>
              <a:t>AB BÜTÇESİNDEKİ ANA POLİTİKA ALANLARININ DEĞİŞİMİ</a:t>
            </a:r>
            <a:endParaRPr lang="tr-TR" b="1" i="1" dirty="0"/>
          </a:p>
        </p:txBody>
      </p:sp>
      <p:sp>
        <p:nvSpPr>
          <p:cNvPr id="6" name="Rectangle 1"/>
          <p:cNvSpPr>
            <a:spLocks noChangeArrowheads="1"/>
          </p:cNvSpPr>
          <p:nvPr/>
        </p:nvSpPr>
        <p:spPr bwMode="auto">
          <a:xfrm>
            <a:off x="6979533" y="158871"/>
            <a:ext cx="4085864"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tr-TR" altLang="tr-TR" dirty="0" smtClean="0">
                <a:solidFill>
                  <a:srgbClr val="212121"/>
                </a:solidFill>
                <a:latin typeface="Times New Roman" panose="02020603050405020304" pitchFamily="18" charset="0"/>
                <a:cs typeface="Times New Roman" panose="02020603050405020304" pitchFamily="18" charset="0"/>
              </a:rPr>
              <a:t>* </a:t>
            </a:r>
            <a:r>
              <a:rPr kumimoji="0" lang="tr-TR" altLang="tr-T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1960'lı yıllardan günümüze kadar ilk büyük ortak politika olan tarım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AB bütçesi aşamalı olarak ve Avrupa Birliği'nin kuruluşuna paralel olarak değişti</a:t>
            </a:r>
            <a:r>
              <a:rPr kumimoji="0" lang="tr-TR" altLang="tr-T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
        <p:nvSpPr>
          <p:cNvPr id="7" name="Rectangle 2"/>
          <p:cNvSpPr>
            <a:spLocks noChangeArrowheads="1"/>
          </p:cNvSpPr>
          <p:nvPr/>
        </p:nvSpPr>
        <p:spPr bwMode="auto">
          <a:xfrm>
            <a:off x="6447098" y="1361615"/>
            <a:ext cx="5150734" cy="22159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1980 ve 1990'larda, Üye Devletler ve Avrupa Parlamentosu Birliğin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kurucu antlaşmalarındaki değişiklikler yoluyla</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AB yeterliklerinin kapsamını genişletti.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Yeni tek pazarın desteklenmesi gereğini fark ederek,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Yapısal Fonlar kapsamında ekonomik,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sosyal ve bölgesel bütünleşmeyi desteklemek için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mevcut kaynakları artırdılar.</a:t>
            </a:r>
            <a:r>
              <a:rPr kumimoji="0" lang="tr-TR" altLang="tr-TR"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tr-TR" altLang="tr-T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4"/>
          <p:cNvSpPr>
            <a:spLocks noChangeArrowheads="1"/>
          </p:cNvSpPr>
          <p:nvPr/>
        </p:nvSpPr>
        <p:spPr bwMode="auto">
          <a:xfrm>
            <a:off x="6634716" y="3672354"/>
            <a:ext cx="4775497"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Buna paralel olarak AB, ulaşım, alan, sağlık, eğitim ve kültür,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tüketici koruması, çevre, araştırma,</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adalet işbirliği ve dış politika alanlarındaki rolünü geliştirdi</a:t>
            </a:r>
            <a:r>
              <a:rPr kumimoji="0" lang="tr-TR" altLang="tr-T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
        <p:nvSpPr>
          <p:cNvPr id="10" name="Rectangle 5"/>
          <p:cNvSpPr>
            <a:spLocks noChangeArrowheads="1"/>
          </p:cNvSpPr>
          <p:nvPr/>
        </p:nvSpPr>
        <p:spPr bwMode="auto">
          <a:xfrm>
            <a:off x="1762443" y="4941480"/>
            <a:ext cx="6719083"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Zamanla, AB bütçesinin kompozisyonu gelişti.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Tarım ve uyum harcamalarının payı zamanla azalırken,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toplamda% 70'in üzerinde kalmaktadır.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Harcamalar, araştırma, trans-Avrupa ağı ve harici eylem gibi alanlara ve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doğrudan Avrupa düzeyinde yönetilen programlara yoğunlaşmıştır.</a:t>
            </a:r>
            <a:r>
              <a:rPr kumimoji="0" lang="tr-TR" altLang="tr-T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
        <p:nvSpPr>
          <p:cNvPr id="8" name="Metin kutusu 7"/>
          <p:cNvSpPr txBox="1"/>
          <p:nvPr/>
        </p:nvSpPr>
        <p:spPr>
          <a:xfrm>
            <a:off x="287196" y="6484044"/>
            <a:ext cx="10567686" cy="430887"/>
          </a:xfrm>
          <a:prstGeom prst="rect">
            <a:avLst/>
          </a:prstGeom>
          <a:noFill/>
        </p:spPr>
        <p:txBody>
          <a:bodyPr wrap="square" rtlCol="0">
            <a:spAutoFit/>
          </a:bodyPr>
          <a:lstStyle/>
          <a:p>
            <a:r>
              <a:rPr lang="en-US" sz="1100" dirty="0" smtClean="0"/>
              <a:t> </a:t>
            </a:r>
            <a:r>
              <a:rPr lang="en-US" sz="1100" dirty="0"/>
              <a:t>REFLECTION PAPER ON THE </a:t>
            </a:r>
            <a:r>
              <a:rPr lang="en-US" sz="1100" b="1" dirty="0"/>
              <a:t>FUTURE OF EU </a:t>
            </a:r>
            <a:r>
              <a:rPr lang="en-US" sz="1100" b="1" dirty="0" smtClean="0"/>
              <a:t>FINANCES</a:t>
            </a:r>
            <a:r>
              <a:rPr lang="tr-TR" sz="1100" b="1" dirty="0" smtClean="0"/>
              <a:t>,</a:t>
            </a:r>
            <a:r>
              <a:rPr lang="tr-TR" sz="1100" dirty="0" err="1" smtClean="0"/>
              <a:t>European</a:t>
            </a:r>
            <a:r>
              <a:rPr lang="tr-TR" sz="1100" dirty="0" smtClean="0"/>
              <a:t> </a:t>
            </a:r>
            <a:r>
              <a:rPr lang="tr-TR" sz="1100" dirty="0" err="1" smtClean="0"/>
              <a:t>Commission</a:t>
            </a:r>
            <a:r>
              <a:rPr lang="tr-TR" sz="1100" dirty="0" smtClean="0"/>
              <a:t>,</a:t>
            </a:r>
            <a:r>
              <a:rPr lang="en-US" sz="1100" dirty="0" smtClean="0"/>
              <a:t>COM(2017</a:t>
            </a:r>
            <a:r>
              <a:rPr lang="en-US" sz="1100" dirty="0"/>
              <a:t>) 358 of 28 June 2017 </a:t>
            </a:r>
            <a:endParaRPr lang="tr-TR" sz="1100" dirty="0" smtClean="0"/>
          </a:p>
          <a:p>
            <a:r>
              <a:rPr lang="tr-TR" sz="1100" dirty="0"/>
              <a:t>https://ec.europa.eu/commission/sites/beta-political/files/reflection-paper-eu-finances_en.pdf</a:t>
            </a:r>
          </a:p>
        </p:txBody>
      </p:sp>
    </p:spTree>
    <p:extLst>
      <p:ext uri="{BB962C8B-B14F-4D97-AF65-F5344CB8AC3E}">
        <p14:creationId xmlns:p14="http://schemas.microsoft.com/office/powerpoint/2010/main" val="1932004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0390" y="251468"/>
            <a:ext cx="11343190" cy="1287965"/>
          </a:xfrm>
        </p:spPr>
        <p:txBody>
          <a:bodyPr>
            <a:normAutofit/>
          </a:bodyPr>
          <a:lstStyle/>
          <a:p>
            <a:pPr marL="0" indent="0" algn="ctr">
              <a:buNone/>
            </a:pPr>
            <a:r>
              <a:rPr lang="tr-TR" sz="1800" dirty="0" smtClean="0">
                <a:latin typeface="Times New Roman" panose="02020603050405020304" pitchFamily="18" charset="0"/>
                <a:cs typeface="Times New Roman" panose="02020603050405020304" pitchFamily="18" charset="0"/>
              </a:rPr>
              <a:t>AB </a:t>
            </a:r>
            <a:r>
              <a:rPr lang="tr-TR" sz="1800" dirty="0">
                <a:latin typeface="Times New Roman" panose="02020603050405020304" pitchFamily="18" charset="0"/>
                <a:cs typeface="Times New Roman" panose="02020603050405020304" pitchFamily="18" charset="0"/>
              </a:rPr>
              <a:t>bütçesi AB'deki toplam kamu harcamalarının küçük bir kısmını korumuş ve AB gelirinin% 1'inden azını ve sadece </a:t>
            </a:r>
            <a:r>
              <a:rPr lang="tr-TR" sz="1800" dirty="0" smtClean="0">
                <a:latin typeface="Times New Roman" panose="02020603050405020304" pitchFamily="18" charset="0"/>
                <a:cs typeface="Times New Roman" panose="02020603050405020304" pitchFamily="18" charset="0"/>
              </a:rPr>
              <a:t>AB </a:t>
            </a:r>
            <a:r>
              <a:rPr lang="tr-TR" sz="1800" dirty="0">
                <a:latin typeface="Times New Roman" panose="02020603050405020304" pitchFamily="18" charset="0"/>
                <a:cs typeface="Times New Roman" panose="02020603050405020304" pitchFamily="18" charset="0"/>
              </a:rPr>
              <a:t>kamu harcamalarının yaklaşık% 2'sini oluşturmuştur. Bu paylaşım zamanla </a:t>
            </a:r>
            <a:r>
              <a:rPr lang="tr-TR" sz="1800" dirty="0" smtClean="0">
                <a:latin typeface="Times New Roman" panose="02020603050405020304" pitchFamily="18" charset="0"/>
                <a:cs typeface="Times New Roman" panose="02020603050405020304" pitchFamily="18" charset="0"/>
              </a:rPr>
              <a:t>azaldığı belirtilmektedir.</a:t>
            </a:r>
          </a:p>
          <a:p>
            <a:pPr marL="0" indent="0" algn="ctr">
              <a:buNone/>
            </a:pPr>
            <a:r>
              <a:rPr lang="tr-TR" sz="1800" dirty="0">
                <a:latin typeface="Times New Roman" panose="02020603050405020304" pitchFamily="18" charset="0"/>
                <a:cs typeface="Times New Roman" panose="02020603050405020304" pitchFamily="18" charset="0"/>
              </a:rPr>
              <a:t>Bu düşüş, AB bütçesinin daha etkili olması, etkisinin en fazla olduğu alanlara odaklanması ve kusursuz kurallar ve prosedürlerin sonuç vermemesi için artan bir baskı oluşturdu.</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803" y="1539433"/>
            <a:ext cx="10208871" cy="5176438"/>
          </a:xfrm>
          <a:prstGeom prst="rect">
            <a:avLst/>
          </a:prstGeom>
        </p:spPr>
      </p:pic>
      <p:sp>
        <p:nvSpPr>
          <p:cNvPr id="7" name="Metin kutusu 6"/>
          <p:cNvSpPr txBox="1"/>
          <p:nvPr/>
        </p:nvSpPr>
        <p:spPr>
          <a:xfrm>
            <a:off x="1250066" y="1632030"/>
            <a:ext cx="363445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600" b="1" dirty="0" smtClean="0">
                <a:latin typeface="Times New Roman" panose="02020603050405020304" pitchFamily="18" charset="0"/>
                <a:cs typeface="Times New Roman" panose="02020603050405020304" pitchFamily="18" charset="0"/>
              </a:rPr>
              <a:t>AB </a:t>
            </a:r>
            <a:r>
              <a:rPr lang="tr-TR" sz="1600" b="1" dirty="0">
                <a:latin typeface="Times New Roman" panose="02020603050405020304" pitchFamily="18" charset="0"/>
                <a:cs typeface="Times New Roman" panose="02020603050405020304" pitchFamily="18" charset="0"/>
              </a:rPr>
              <a:t>bütçesinden finanse edilen alanlar </a:t>
            </a:r>
            <a:endParaRPr lang="tr-TR" sz="1600" b="1" dirty="0" smtClean="0">
              <a:latin typeface="Times New Roman" panose="02020603050405020304" pitchFamily="18" charset="0"/>
              <a:cs typeface="Times New Roman" panose="02020603050405020304" pitchFamily="18" charset="0"/>
            </a:endParaRPr>
          </a:p>
          <a:p>
            <a:pPr algn="ctr"/>
            <a:r>
              <a:rPr lang="tr-TR" sz="1400" dirty="0" smtClean="0">
                <a:latin typeface="Times New Roman" panose="02020603050405020304" pitchFamily="18" charset="0"/>
                <a:cs typeface="Times New Roman" panose="02020603050405020304" pitchFamily="18" charset="0"/>
              </a:rPr>
              <a:t>2014-2020 Yıllık </a:t>
            </a:r>
            <a:r>
              <a:rPr lang="tr-TR" sz="1400" dirty="0">
                <a:latin typeface="Times New Roman" panose="02020603050405020304" pitchFamily="18" charset="0"/>
                <a:cs typeface="Times New Roman" panose="02020603050405020304" pitchFamily="18" charset="0"/>
              </a:rPr>
              <a:t>mali çerçeve </a:t>
            </a:r>
            <a:r>
              <a:rPr lang="tr-TR" sz="1400" dirty="0" smtClean="0">
                <a:latin typeface="Times New Roman" panose="02020603050405020304" pitchFamily="18" charset="0"/>
                <a:cs typeface="Times New Roman" panose="02020603050405020304" pitchFamily="18" charset="0"/>
              </a:rPr>
              <a:t>(Milyar </a:t>
            </a:r>
            <a:r>
              <a:rPr lang="tr-TR" sz="1400" dirty="0">
                <a:latin typeface="Times New Roman" panose="02020603050405020304" pitchFamily="18" charset="0"/>
                <a:cs typeface="Times New Roman" panose="02020603050405020304" pitchFamily="18" charset="0"/>
              </a:rPr>
              <a:t>€ ve </a:t>
            </a:r>
            <a:r>
              <a:rPr lang="tr-TR" sz="1400" dirty="0" smtClean="0">
                <a:latin typeface="Times New Roman" panose="02020603050405020304" pitchFamily="18" charset="0"/>
                <a:cs typeface="Times New Roman" panose="02020603050405020304" pitchFamily="18" charset="0"/>
              </a:rPr>
              <a:t>%) cari </a:t>
            </a:r>
            <a:r>
              <a:rPr lang="tr-TR" sz="1400" dirty="0">
                <a:latin typeface="Times New Roman" panose="02020603050405020304" pitchFamily="18" charset="0"/>
                <a:cs typeface="Times New Roman" panose="02020603050405020304" pitchFamily="18" charset="0"/>
              </a:rPr>
              <a:t>fiyatlarla</a:t>
            </a:r>
          </a:p>
        </p:txBody>
      </p:sp>
      <p:sp>
        <p:nvSpPr>
          <p:cNvPr id="9" name="Metin kutusu 8"/>
          <p:cNvSpPr txBox="1"/>
          <p:nvPr/>
        </p:nvSpPr>
        <p:spPr>
          <a:xfrm>
            <a:off x="1762244" y="3010906"/>
            <a:ext cx="2297576" cy="1869743"/>
          </a:xfrm>
          <a:prstGeom prst="rect">
            <a:avLst/>
          </a:prstGeom>
          <a:solidFill>
            <a:schemeClr val="bg1"/>
          </a:solidFill>
        </p:spPr>
        <p:txBody>
          <a:bodyPr wrap="square" rtlCol="0">
            <a:spAutoFit/>
          </a:bodyPr>
          <a:lstStyle/>
          <a:p>
            <a:r>
              <a:rPr lang="tr-TR" sz="1050" dirty="0"/>
              <a:t>Araştırma ve yenilik</a:t>
            </a:r>
          </a:p>
          <a:p>
            <a:r>
              <a:rPr lang="tr-TR" sz="1050" dirty="0"/>
              <a:t>bilgi ve iletişim teknolojisi</a:t>
            </a:r>
          </a:p>
          <a:p>
            <a:r>
              <a:rPr lang="tr-TR" sz="1050" dirty="0"/>
              <a:t>Küçük ve Orta Ölçekli İşletmeler</a:t>
            </a:r>
          </a:p>
          <a:p>
            <a:r>
              <a:rPr lang="tr-TR" sz="1050" dirty="0"/>
              <a:t>Düşük karbon ekonomisi</a:t>
            </a:r>
          </a:p>
          <a:p>
            <a:r>
              <a:rPr lang="tr-TR" sz="1050" dirty="0"/>
              <a:t>İklim değişikliği ve risk</a:t>
            </a:r>
          </a:p>
          <a:p>
            <a:r>
              <a:rPr lang="tr-TR" sz="1050" dirty="0"/>
              <a:t>Çevre ve kaynak verimliliği</a:t>
            </a:r>
          </a:p>
          <a:p>
            <a:r>
              <a:rPr lang="tr-TR" sz="1050" dirty="0"/>
              <a:t>Nakliye ve enerji</a:t>
            </a:r>
          </a:p>
          <a:p>
            <a:r>
              <a:rPr lang="tr-TR" sz="1050" dirty="0"/>
              <a:t>İş</a:t>
            </a:r>
          </a:p>
          <a:p>
            <a:r>
              <a:rPr lang="tr-TR" sz="1050" dirty="0"/>
              <a:t>Sosyal içerme</a:t>
            </a:r>
          </a:p>
          <a:p>
            <a:r>
              <a:rPr lang="tr-TR" sz="1050" dirty="0"/>
              <a:t>Mesleki Eğitim</a:t>
            </a:r>
          </a:p>
          <a:p>
            <a:r>
              <a:rPr lang="tr-TR" sz="1050" dirty="0"/>
              <a:t>Diğer</a:t>
            </a:r>
          </a:p>
        </p:txBody>
      </p:sp>
      <p:sp>
        <p:nvSpPr>
          <p:cNvPr id="14" name="Dikdörtgen 13"/>
          <p:cNvSpPr/>
          <p:nvPr/>
        </p:nvSpPr>
        <p:spPr>
          <a:xfrm>
            <a:off x="7141581" y="1906634"/>
            <a:ext cx="2569578" cy="1061829"/>
          </a:xfrm>
          <a:prstGeom prst="rect">
            <a:avLst/>
          </a:prstGeom>
          <a:solidFill>
            <a:schemeClr val="bg1"/>
          </a:solidFill>
        </p:spPr>
        <p:txBody>
          <a:bodyPr wrap="square">
            <a:spAutoFit/>
          </a:bodyPr>
          <a:lstStyle/>
          <a:p>
            <a:r>
              <a:rPr lang="tr-TR" sz="900" dirty="0">
                <a:latin typeface="Times New Roman" panose="02020603050405020304" pitchFamily="18" charset="0"/>
                <a:cs typeface="Times New Roman" panose="02020603050405020304" pitchFamily="18" charset="0"/>
              </a:rPr>
              <a:t>Eğitim</a:t>
            </a:r>
          </a:p>
          <a:p>
            <a:r>
              <a:rPr lang="tr-TR" sz="900" dirty="0">
                <a:latin typeface="Times New Roman" panose="02020603050405020304" pitchFamily="18" charset="0"/>
                <a:cs typeface="Times New Roman" panose="02020603050405020304" pitchFamily="18" charset="0"/>
              </a:rPr>
              <a:t>Enerji</a:t>
            </a:r>
          </a:p>
          <a:p>
            <a:r>
              <a:rPr lang="tr-TR" sz="900" dirty="0">
                <a:latin typeface="Times New Roman" panose="02020603050405020304" pitchFamily="18" charset="0"/>
                <a:cs typeface="Times New Roman" panose="02020603050405020304" pitchFamily="18" charset="0"/>
              </a:rPr>
              <a:t>Sanayi ve küçük ve orta ölçekli işletmeler</a:t>
            </a:r>
          </a:p>
          <a:p>
            <a:r>
              <a:rPr lang="tr-TR" sz="900" dirty="0">
                <a:latin typeface="Times New Roman" panose="02020603050405020304" pitchFamily="18" charset="0"/>
                <a:cs typeface="Times New Roman" panose="02020603050405020304" pitchFamily="18" charset="0"/>
              </a:rPr>
              <a:t>Ağlar ve </a:t>
            </a:r>
            <a:r>
              <a:rPr lang="tr-TR" sz="900" dirty="0" smtClean="0">
                <a:latin typeface="Times New Roman" panose="02020603050405020304" pitchFamily="18" charset="0"/>
                <a:cs typeface="Times New Roman" panose="02020603050405020304" pitchFamily="18" charset="0"/>
              </a:rPr>
              <a:t>teknoloji</a:t>
            </a:r>
          </a:p>
          <a:p>
            <a:r>
              <a:rPr lang="tr-TR" sz="900" dirty="0" smtClean="0">
                <a:latin typeface="Times New Roman" panose="02020603050405020304" pitchFamily="18" charset="0"/>
                <a:cs typeface="Times New Roman" panose="02020603050405020304" pitchFamily="18" charset="0"/>
              </a:rPr>
              <a:t>Araştırma ve yenilik</a:t>
            </a:r>
          </a:p>
          <a:p>
            <a:r>
              <a:rPr lang="tr-TR" sz="900" dirty="0" smtClean="0">
                <a:latin typeface="Times New Roman" panose="02020603050405020304" pitchFamily="18" charset="0"/>
                <a:cs typeface="Times New Roman" panose="02020603050405020304" pitchFamily="18" charset="0"/>
              </a:rPr>
              <a:t>taşıma</a:t>
            </a:r>
            <a:endParaRPr lang="tr-TR" sz="900" dirty="0">
              <a:latin typeface="Times New Roman" panose="02020603050405020304" pitchFamily="18" charset="0"/>
              <a:cs typeface="Times New Roman" panose="02020603050405020304" pitchFamily="18" charset="0"/>
            </a:endParaRPr>
          </a:p>
          <a:p>
            <a:r>
              <a:rPr lang="tr-TR" sz="900" dirty="0">
                <a:latin typeface="Times New Roman" panose="02020603050405020304" pitchFamily="18" charset="0"/>
                <a:cs typeface="Times New Roman" panose="02020603050405020304" pitchFamily="18" charset="0"/>
              </a:rPr>
              <a:t>Diğer</a:t>
            </a:r>
          </a:p>
        </p:txBody>
      </p:sp>
      <p:sp>
        <p:nvSpPr>
          <p:cNvPr id="11" name="Metin kutusu 10"/>
          <p:cNvSpPr txBox="1"/>
          <p:nvPr/>
        </p:nvSpPr>
        <p:spPr>
          <a:xfrm>
            <a:off x="6956385" y="1447232"/>
            <a:ext cx="307886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400" b="1" dirty="0"/>
              <a:t>Büyüme ve istihdam için rekabet gücü</a:t>
            </a:r>
          </a:p>
          <a:p>
            <a:pPr algn="ctr"/>
            <a:r>
              <a:rPr lang="tr-TR" sz="1400" dirty="0"/>
              <a:t>€ 142.1</a:t>
            </a:r>
          </a:p>
        </p:txBody>
      </p:sp>
      <p:sp>
        <p:nvSpPr>
          <p:cNvPr id="15" name="Metin kutusu 14"/>
          <p:cNvSpPr txBox="1"/>
          <p:nvPr/>
        </p:nvSpPr>
        <p:spPr>
          <a:xfrm>
            <a:off x="7917084" y="2884034"/>
            <a:ext cx="1400535"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tr-TR" sz="1400" b="1" dirty="0" smtClean="0"/>
              <a:t>Yönetim</a:t>
            </a:r>
            <a:endParaRPr lang="tr-TR" sz="1400" b="1" dirty="0"/>
          </a:p>
          <a:p>
            <a:pPr algn="ctr"/>
            <a:r>
              <a:rPr lang="tr-TR" sz="1400" dirty="0"/>
              <a:t>€ </a:t>
            </a:r>
            <a:r>
              <a:rPr lang="tr-TR" sz="1400" dirty="0" smtClean="0"/>
              <a:t>69.6</a:t>
            </a:r>
            <a:endParaRPr lang="tr-TR" sz="1400" dirty="0"/>
          </a:p>
        </p:txBody>
      </p:sp>
      <p:sp>
        <p:nvSpPr>
          <p:cNvPr id="16" name="Metin kutusu 15"/>
          <p:cNvSpPr txBox="1"/>
          <p:nvPr/>
        </p:nvSpPr>
        <p:spPr>
          <a:xfrm>
            <a:off x="8102278" y="3509861"/>
            <a:ext cx="1400535"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1400" b="1" dirty="0" smtClean="0"/>
              <a:t>Küresel Avrupa</a:t>
            </a:r>
            <a:endParaRPr lang="tr-TR" sz="1400" b="1" dirty="0"/>
          </a:p>
          <a:p>
            <a:pPr algn="ctr"/>
            <a:r>
              <a:rPr lang="tr-TR" sz="1400" dirty="0"/>
              <a:t>€ </a:t>
            </a:r>
            <a:r>
              <a:rPr lang="tr-TR" sz="1400" dirty="0" smtClean="0"/>
              <a:t>66.3</a:t>
            </a:r>
            <a:endParaRPr lang="tr-TR" sz="1400" dirty="0"/>
          </a:p>
        </p:txBody>
      </p:sp>
      <p:sp>
        <p:nvSpPr>
          <p:cNvPr id="17" name="Dikdörtgen 16"/>
          <p:cNvSpPr/>
          <p:nvPr/>
        </p:nvSpPr>
        <p:spPr>
          <a:xfrm>
            <a:off x="8283133" y="4066843"/>
            <a:ext cx="2877755" cy="769441"/>
          </a:xfrm>
          <a:prstGeom prst="rect">
            <a:avLst/>
          </a:prstGeom>
          <a:solidFill>
            <a:schemeClr val="bg1"/>
          </a:solidFill>
        </p:spPr>
        <p:txBody>
          <a:bodyPr wrap="square">
            <a:spAutoFit/>
          </a:bodyPr>
          <a:lstStyle/>
          <a:p>
            <a:r>
              <a:rPr lang="tr-TR" sz="1100" dirty="0"/>
              <a:t>Kalkınma ve uluslararası işbirliği İnsani yardım</a:t>
            </a:r>
          </a:p>
          <a:p>
            <a:r>
              <a:rPr lang="tr-TR" sz="1100" dirty="0"/>
              <a:t>Mahalle ve Genişleme</a:t>
            </a:r>
          </a:p>
          <a:p>
            <a:r>
              <a:rPr lang="tr-TR" sz="1100" dirty="0"/>
              <a:t>Dış politika araçları</a:t>
            </a:r>
          </a:p>
          <a:p>
            <a:r>
              <a:rPr lang="tr-TR" sz="1100" dirty="0"/>
              <a:t>Diğer</a:t>
            </a:r>
          </a:p>
        </p:txBody>
      </p:sp>
      <p:sp>
        <p:nvSpPr>
          <p:cNvPr id="18" name="Metin kutusu 17"/>
          <p:cNvSpPr txBox="1"/>
          <p:nvPr/>
        </p:nvSpPr>
        <p:spPr>
          <a:xfrm>
            <a:off x="8009680" y="4862089"/>
            <a:ext cx="1990846" cy="492443"/>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1400" b="1" dirty="0"/>
              <a:t>Güvenlik ve vatandaşlık</a:t>
            </a:r>
          </a:p>
          <a:p>
            <a:pPr algn="ctr"/>
            <a:r>
              <a:rPr lang="tr-TR" sz="1200" dirty="0"/>
              <a:t>€ 17.7</a:t>
            </a:r>
          </a:p>
        </p:txBody>
      </p:sp>
      <p:sp>
        <p:nvSpPr>
          <p:cNvPr id="8" name="Metin kutusu 7"/>
          <p:cNvSpPr txBox="1"/>
          <p:nvPr/>
        </p:nvSpPr>
        <p:spPr>
          <a:xfrm>
            <a:off x="1643605" y="2401471"/>
            <a:ext cx="3240911"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1600" dirty="0" smtClean="0">
                <a:latin typeface="Times New Roman" panose="02020603050405020304" pitchFamily="18" charset="0"/>
                <a:cs typeface="Times New Roman" panose="02020603050405020304" pitchFamily="18" charset="0"/>
              </a:rPr>
              <a:t>Ekonomik, sosyal ve bölgesel uyum</a:t>
            </a:r>
          </a:p>
          <a:p>
            <a:pPr algn="ctr"/>
            <a:r>
              <a:rPr lang="tr-TR" sz="1600" dirty="0" smtClean="0">
                <a:latin typeface="Times New Roman" panose="02020603050405020304" pitchFamily="18" charset="0"/>
                <a:cs typeface="Times New Roman" panose="02020603050405020304" pitchFamily="18" charset="0"/>
              </a:rPr>
              <a:t>371.4 €</a:t>
            </a:r>
            <a:endParaRPr lang="tr-TR" sz="1600" dirty="0">
              <a:latin typeface="Times New Roman" panose="02020603050405020304" pitchFamily="18" charset="0"/>
              <a:cs typeface="Times New Roman" panose="02020603050405020304" pitchFamily="18" charset="0"/>
            </a:endParaRPr>
          </a:p>
        </p:txBody>
      </p:sp>
      <p:sp>
        <p:nvSpPr>
          <p:cNvPr id="19" name="Dikdörtgen 18"/>
          <p:cNvSpPr/>
          <p:nvPr/>
        </p:nvSpPr>
        <p:spPr>
          <a:xfrm>
            <a:off x="8194877" y="5376544"/>
            <a:ext cx="2118167" cy="1015663"/>
          </a:xfrm>
          <a:prstGeom prst="rect">
            <a:avLst/>
          </a:prstGeom>
          <a:solidFill>
            <a:schemeClr val="bg1"/>
          </a:solidFill>
        </p:spPr>
        <p:txBody>
          <a:bodyPr wrap="square">
            <a:spAutoFit/>
          </a:bodyPr>
          <a:lstStyle/>
          <a:p>
            <a:r>
              <a:rPr lang="tr-TR" sz="1200" dirty="0"/>
              <a:t>Göç ve ev işleri</a:t>
            </a:r>
          </a:p>
          <a:p>
            <a:r>
              <a:rPr lang="tr-TR" sz="1200" dirty="0"/>
              <a:t>Sağlık ve gıda güvenliği</a:t>
            </a:r>
          </a:p>
          <a:p>
            <a:r>
              <a:rPr lang="tr-TR" sz="1200" dirty="0"/>
              <a:t>Kültür</a:t>
            </a:r>
          </a:p>
          <a:p>
            <a:r>
              <a:rPr lang="tr-TR" sz="1200" dirty="0"/>
              <a:t>Adalet</a:t>
            </a:r>
          </a:p>
          <a:p>
            <a:r>
              <a:rPr lang="tr-TR" sz="1200" dirty="0"/>
              <a:t>Diğer</a:t>
            </a:r>
          </a:p>
        </p:txBody>
      </p:sp>
      <p:sp>
        <p:nvSpPr>
          <p:cNvPr id="20" name="Metin kutusu 19"/>
          <p:cNvSpPr txBox="1"/>
          <p:nvPr/>
        </p:nvSpPr>
        <p:spPr>
          <a:xfrm>
            <a:off x="4000499" y="5108310"/>
            <a:ext cx="3141081" cy="461665"/>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1200" b="1" dirty="0"/>
              <a:t>Sürdürülebilir büyüme: doğal kaynaklar</a:t>
            </a:r>
          </a:p>
          <a:p>
            <a:pPr algn="ctr"/>
            <a:r>
              <a:rPr lang="tr-TR" sz="1200" dirty="0"/>
              <a:t>€ 420</a:t>
            </a:r>
          </a:p>
        </p:txBody>
      </p:sp>
      <p:sp>
        <p:nvSpPr>
          <p:cNvPr id="21" name="Dikdörtgen 20"/>
          <p:cNvSpPr/>
          <p:nvPr/>
        </p:nvSpPr>
        <p:spPr>
          <a:xfrm>
            <a:off x="4204501" y="5587341"/>
            <a:ext cx="2427792" cy="830997"/>
          </a:xfrm>
          <a:prstGeom prst="rect">
            <a:avLst/>
          </a:prstGeom>
          <a:solidFill>
            <a:schemeClr val="bg1"/>
          </a:solidFill>
        </p:spPr>
        <p:txBody>
          <a:bodyPr wrap="square">
            <a:spAutoFit/>
          </a:bodyPr>
          <a:lstStyle/>
          <a:p>
            <a:r>
              <a:rPr lang="tr-TR" sz="1200" dirty="0"/>
              <a:t>Tarım</a:t>
            </a:r>
          </a:p>
          <a:p>
            <a:r>
              <a:rPr lang="tr-TR" sz="1200" dirty="0"/>
              <a:t>Kırsal gelişim</a:t>
            </a:r>
          </a:p>
          <a:p>
            <a:r>
              <a:rPr lang="tr-TR" sz="1200" dirty="0"/>
              <a:t>Balıkçılık</a:t>
            </a:r>
          </a:p>
          <a:p>
            <a:r>
              <a:rPr lang="tr-TR" sz="1200" dirty="0"/>
              <a:t>Çevre ve diğer</a:t>
            </a:r>
          </a:p>
        </p:txBody>
      </p:sp>
      <p:sp>
        <p:nvSpPr>
          <p:cNvPr id="22" name="Metin kutusu 21"/>
          <p:cNvSpPr txBox="1"/>
          <p:nvPr/>
        </p:nvSpPr>
        <p:spPr>
          <a:xfrm>
            <a:off x="287196" y="6484044"/>
            <a:ext cx="10567686" cy="430887"/>
          </a:xfrm>
          <a:prstGeom prst="rect">
            <a:avLst/>
          </a:prstGeom>
          <a:noFill/>
        </p:spPr>
        <p:txBody>
          <a:bodyPr wrap="square" rtlCol="0">
            <a:spAutoFit/>
          </a:bodyPr>
          <a:lstStyle/>
          <a:p>
            <a:r>
              <a:rPr lang="en-US" sz="1100" dirty="0" smtClean="0"/>
              <a:t> </a:t>
            </a:r>
            <a:r>
              <a:rPr lang="en-US" sz="1100" dirty="0"/>
              <a:t>REFLECTION PAPER ON THE </a:t>
            </a:r>
            <a:r>
              <a:rPr lang="en-US" sz="1100" b="1" dirty="0"/>
              <a:t>FUTURE OF EU </a:t>
            </a:r>
            <a:r>
              <a:rPr lang="en-US" sz="1100" b="1" dirty="0" smtClean="0"/>
              <a:t>FINANCES</a:t>
            </a:r>
            <a:r>
              <a:rPr lang="tr-TR" sz="1100" b="1" dirty="0" smtClean="0"/>
              <a:t>,</a:t>
            </a:r>
            <a:r>
              <a:rPr lang="tr-TR" sz="1100" dirty="0" err="1" smtClean="0"/>
              <a:t>European</a:t>
            </a:r>
            <a:r>
              <a:rPr lang="tr-TR" sz="1100" dirty="0" smtClean="0"/>
              <a:t> </a:t>
            </a:r>
            <a:r>
              <a:rPr lang="tr-TR" sz="1100" dirty="0" err="1" smtClean="0"/>
              <a:t>Commission</a:t>
            </a:r>
            <a:r>
              <a:rPr lang="tr-TR" sz="1100" dirty="0" smtClean="0"/>
              <a:t>,</a:t>
            </a:r>
            <a:r>
              <a:rPr lang="en-US" sz="1100" dirty="0" smtClean="0"/>
              <a:t>COM(2017</a:t>
            </a:r>
            <a:r>
              <a:rPr lang="en-US" sz="1100" dirty="0"/>
              <a:t>) 358 of 28 June 2017 </a:t>
            </a:r>
            <a:endParaRPr lang="tr-TR" sz="1100" dirty="0" smtClean="0"/>
          </a:p>
          <a:p>
            <a:r>
              <a:rPr lang="tr-TR" sz="1100" dirty="0"/>
              <a:t>https://ec.europa.eu/commission/sites/beta-political/files/reflection-paper-eu-finances_en.pdf</a:t>
            </a:r>
          </a:p>
        </p:txBody>
      </p:sp>
    </p:spTree>
    <p:extLst>
      <p:ext uri="{BB962C8B-B14F-4D97-AF65-F5344CB8AC3E}">
        <p14:creationId xmlns:p14="http://schemas.microsoft.com/office/powerpoint/2010/main" val="3132063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6824241" cy="884941"/>
          </a:xfrm>
        </p:spPr>
        <p:txBody>
          <a:bodyPr/>
          <a:lstStyle/>
          <a:p>
            <a:r>
              <a:rPr lang="tr-TR" b="1" dirty="0"/>
              <a:t>Sürdürülebilir </a:t>
            </a:r>
            <a:r>
              <a:rPr lang="tr-TR" b="1" dirty="0" smtClean="0"/>
              <a:t>tarım</a:t>
            </a:r>
            <a:endParaRPr lang="tr-TR" dirty="0"/>
          </a:p>
        </p:txBody>
      </p:sp>
      <p:sp>
        <p:nvSpPr>
          <p:cNvPr id="3" name="İçerik Yer Tutucusu 2"/>
          <p:cNvSpPr>
            <a:spLocks noGrp="1"/>
          </p:cNvSpPr>
          <p:nvPr>
            <p:ph idx="1"/>
          </p:nvPr>
        </p:nvSpPr>
        <p:spPr>
          <a:xfrm>
            <a:off x="757177" y="1466809"/>
            <a:ext cx="10944828" cy="4351338"/>
          </a:xfrm>
        </p:spPr>
        <p:txBody>
          <a:bodyPr>
            <a:normAutofit/>
          </a:bodyPr>
          <a:lstStyle/>
          <a:p>
            <a:pPr marL="0" indent="0" algn="ctr">
              <a:buNone/>
            </a:pPr>
            <a:r>
              <a:rPr lang="tr-TR" dirty="0" smtClean="0"/>
              <a:t>Çiftçiler</a:t>
            </a:r>
            <a:r>
              <a:rPr lang="tr-TR" dirty="0"/>
              <a:t>, hayvancılık ve refah, çevre koruma ve gıda güvenliği gereksinimlerine saygı göstererek, 500 milyondan fazla Avrupalı ​​için uygun fiyatlarla sürdürülebilir bir şekilde üretilen istikrarlı ve kaliteli bir gıda tedarik etmektedir</a:t>
            </a:r>
            <a:r>
              <a:rPr lang="tr-TR" dirty="0" smtClean="0"/>
              <a:t>.</a:t>
            </a:r>
          </a:p>
          <a:p>
            <a:pPr marL="0" indent="0" algn="ctr">
              <a:buNone/>
            </a:pPr>
            <a:r>
              <a:rPr lang="tr-TR" dirty="0"/>
              <a:t>Tarımsal ve kırsal toplulukların ekonomik, sosyal ve çevresel sürdürülebilirliğinin sağlanması, ortak tarım politikasının </a:t>
            </a:r>
            <a:r>
              <a:rPr lang="tr-TR" dirty="0" smtClean="0"/>
              <a:t>(OTP) </a:t>
            </a:r>
            <a:r>
              <a:rPr lang="tr-TR" dirty="0"/>
              <a:t>temel hedefidir. 2014-2020 için mevcut çerçeve içinde </a:t>
            </a:r>
            <a:r>
              <a:rPr lang="tr-TR" dirty="0" smtClean="0"/>
              <a:t>OTP, </a:t>
            </a:r>
            <a:r>
              <a:rPr lang="tr-TR" dirty="0"/>
              <a:t>piyasa önlemlerini finanse etmek ve çiftçilere ve kırsal kalkınma programlarına doğrudan ödemeleri finanse etmek ve sürdürülebilir tarım ve sağlıklı kırsal ekonomileri teşvik etmek için yaklaşık 400 milyar avro harekete geçecek.</a:t>
            </a:r>
          </a:p>
        </p:txBody>
      </p:sp>
      <p:sp>
        <p:nvSpPr>
          <p:cNvPr id="5" name="Metin kutusu 4"/>
          <p:cNvSpPr txBox="1"/>
          <p:nvPr/>
        </p:nvSpPr>
        <p:spPr>
          <a:xfrm>
            <a:off x="287196" y="6484044"/>
            <a:ext cx="10567686" cy="430887"/>
          </a:xfrm>
          <a:prstGeom prst="rect">
            <a:avLst/>
          </a:prstGeom>
          <a:noFill/>
        </p:spPr>
        <p:txBody>
          <a:bodyPr wrap="square" rtlCol="0">
            <a:spAutoFit/>
          </a:bodyPr>
          <a:lstStyle/>
          <a:p>
            <a:r>
              <a:rPr lang="en-US" sz="1100" dirty="0" smtClean="0"/>
              <a:t> </a:t>
            </a:r>
            <a:r>
              <a:rPr lang="en-US" sz="1100" dirty="0"/>
              <a:t>REFLECTION PAPER ON THE </a:t>
            </a:r>
            <a:r>
              <a:rPr lang="en-US" sz="1100" b="1" dirty="0"/>
              <a:t>FUTURE OF EU </a:t>
            </a:r>
            <a:r>
              <a:rPr lang="en-US" sz="1100" b="1" dirty="0" smtClean="0"/>
              <a:t>FINANCES</a:t>
            </a:r>
            <a:r>
              <a:rPr lang="tr-TR" sz="1100" b="1" dirty="0" smtClean="0"/>
              <a:t>,</a:t>
            </a:r>
            <a:r>
              <a:rPr lang="tr-TR" sz="1100" dirty="0" err="1" smtClean="0"/>
              <a:t>European</a:t>
            </a:r>
            <a:r>
              <a:rPr lang="tr-TR" sz="1100" dirty="0" smtClean="0"/>
              <a:t> </a:t>
            </a:r>
            <a:r>
              <a:rPr lang="tr-TR" sz="1100" dirty="0" err="1" smtClean="0"/>
              <a:t>Commission</a:t>
            </a:r>
            <a:r>
              <a:rPr lang="tr-TR" sz="1100" dirty="0" smtClean="0"/>
              <a:t>,</a:t>
            </a:r>
            <a:r>
              <a:rPr lang="en-US" sz="1100" dirty="0" smtClean="0"/>
              <a:t>COM(2017</a:t>
            </a:r>
            <a:r>
              <a:rPr lang="en-US" sz="1100" dirty="0"/>
              <a:t>) 358 of 28 June 2017 </a:t>
            </a:r>
            <a:endParaRPr lang="tr-TR" sz="1100" dirty="0" smtClean="0"/>
          </a:p>
          <a:p>
            <a:r>
              <a:rPr lang="tr-TR" sz="1100" dirty="0"/>
              <a:t>https://ec.europa.eu/commission/sites/beta-political/files/reflection-paper-eu-finances_en.pdf</a:t>
            </a:r>
          </a:p>
        </p:txBody>
      </p:sp>
    </p:spTree>
    <p:extLst>
      <p:ext uri="{BB962C8B-B14F-4D97-AF65-F5344CB8AC3E}">
        <p14:creationId xmlns:p14="http://schemas.microsoft.com/office/powerpoint/2010/main" val="2305253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7178" y="598708"/>
            <a:ext cx="10515600" cy="3001018"/>
          </a:xfrm>
        </p:spPr>
        <p:txBody>
          <a:bodyPr/>
          <a:lstStyle/>
          <a:p>
            <a:pPr marL="0" indent="0" algn="ctr">
              <a:buNone/>
            </a:pPr>
            <a:r>
              <a:rPr lang="tr-TR" dirty="0"/>
              <a:t>Bu tutarın doğrudan </a:t>
            </a:r>
            <a:r>
              <a:rPr lang="tr-TR" dirty="0" smtClean="0"/>
              <a:t>ödemelerin </a:t>
            </a:r>
            <a:r>
              <a:rPr lang="tr-TR" dirty="0"/>
              <a:t>yaklaşık% 70'ini temsil etmektedir. Bu gelir desteği, diğer ekonomik sektörler için tarımsal gelir ile karşılaştırılabilir gelir arasındaki boşluğu kısmen dolduruyor. Bu politikanın en son reformu, genç çiftçilerin ve küçük çiftliklerin, belirli sektörlerin veya bölgelerin güçlük çeken bölgelerinin ve çevrenin özel ihtiyaçlarını karşılamayı hedefleyen doğrudan ödemeler sisteminde büyük değişiklikler başlattı.</a:t>
            </a:r>
          </a:p>
        </p:txBody>
      </p:sp>
      <p:sp>
        <p:nvSpPr>
          <p:cNvPr id="4" name="Dikdörtgen 3"/>
          <p:cNvSpPr/>
          <p:nvPr/>
        </p:nvSpPr>
        <p:spPr>
          <a:xfrm>
            <a:off x="757178" y="3456249"/>
            <a:ext cx="10515600" cy="3046988"/>
          </a:xfrm>
          <a:prstGeom prst="rect">
            <a:avLst/>
          </a:prstGeom>
        </p:spPr>
        <p:txBody>
          <a:bodyPr wrap="square">
            <a:spAutoFit/>
          </a:bodyPr>
          <a:lstStyle/>
          <a:p>
            <a:pPr algn="ctr"/>
            <a:r>
              <a:rPr lang="tr-TR" sz="2400" dirty="0"/>
              <a:t>Bu politika sayesinde, Avrupa vatandaşları güvenli, uygun fiyatlı ve kaliteli yiyeceklere erişebilmektedir. </a:t>
            </a:r>
            <a:r>
              <a:rPr lang="tr-TR" sz="2400" dirty="0" err="1" smtClean="0"/>
              <a:t>OTP’nin</a:t>
            </a:r>
            <a:r>
              <a:rPr lang="tr-TR" sz="2400" dirty="0" smtClean="0"/>
              <a:t> </a:t>
            </a:r>
            <a:r>
              <a:rPr lang="tr-TR" sz="2400" dirty="0"/>
              <a:t>ardışık reformları, Avrupa çiftlik sektörünü küresel düzeyde rekabetçi hale getirdi, dünya pazar fiyatlarına yakın çalıştı ve güçlü ve gelişen ihracat performansı gösterdi. Yine de, tarım sektörünün gelişmesinde büyük farklılıklar var. Bazı kırsal alanlarda, tarım dışı tarım için güvenilir alternatif bir istihdam kaynağı ve gelir kaynağı bulunmamaktadır. Bununla birlikte, bazı çiftçiler artık turizm ve boş zaman etkinlikleri, rüzgar enerjisi, biyogaz ve güneş enerjisi gibi tarım dışı gelirlerin diğer biçimlerine </a:t>
            </a:r>
            <a:r>
              <a:rPr lang="tr-TR" sz="2400" dirty="0" smtClean="0"/>
              <a:t>erişebiliyorlar.</a:t>
            </a:r>
            <a:endParaRPr lang="tr-TR" sz="2400" dirty="0"/>
          </a:p>
        </p:txBody>
      </p:sp>
      <p:sp>
        <p:nvSpPr>
          <p:cNvPr id="5" name="Metin kutusu 4"/>
          <p:cNvSpPr txBox="1"/>
          <p:nvPr/>
        </p:nvSpPr>
        <p:spPr>
          <a:xfrm>
            <a:off x="287196" y="6484044"/>
            <a:ext cx="10567686" cy="430887"/>
          </a:xfrm>
          <a:prstGeom prst="rect">
            <a:avLst/>
          </a:prstGeom>
          <a:noFill/>
        </p:spPr>
        <p:txBody>
          <a:bodyPr wrap="square" rtlCol="0">
            <a:spAutoFit/>
          </a:bodyPr>
          <a:lstStyle/>
          <a:p>
            <a:r>
              <a:rPr lang="en-US" sz="1100" dirty="0" smtClean="0"/>
              <a:t> </a:t>
            </a:r>
            <a:r>
              <a:rPr lang="en-US" sz="1100" dirty="0"/>
              <a:t>REFLECTION PAPER ON THE </a:t>
            </a:r>
            <a:r>
              <a:rPr lang="en-US" sz="1100" b="1" dirty="0"/>
              <a:t>FUTURE OF EU </a:t>
            </a:r>
            <a:r>
              <a:rPr lang="en-US" sz="1100" b="1" dirty="0" smtClean="0"/>
              <a:t>FINANCES</a:t>
            </a:r>
            <a:r>
              <a:rPr lang="tr-TR" sz="1100" b="1" dirty="0" smtClean="0"/>
              <a:t>,</a:t>
            </a:r>
            <a:r>
              <a:rPr lang="tr-TR" sz="1100" dirty="0" err="1" smtClean="0"/>
              <a:t>European</a:t>
            </a:r>
            <a:r>
              <a:rPr lang="tr-TR" sz="1100" dirty="0" smtClean="0"/>
              <a:t> </a:t>
            </a:r>
            <a:r>
              <a:rPr lang="tr-TR" sz="1100" dirty="0" err="1" smtClean="0"/>
              <a:t>Commission</a:t>
            </a:r>
            <a:r>
              <a:rPr lang="tr-TR" sz="1100" dirty="0" smtClean="0"/>
              <a:t>,</a:t>
            </a:r>
            <a:r>
              <a:rPr lang="en-US" sz="1100" dirty="0" smtClean="0"/>
              <a:t>COM(2017</a:t>
            </a:r>
            <a:r>
              <a:rPr lang="en-US" sz="1100" dirty="0"/>
              <a:t>) 358 of 28 June 2017 </a:t>
            </a:r>
            <a:endParaRPr lang="tr-TR" sz="1100" dirty="0" smtClean="0"/>
          </a:p>
          <a:p>
            <a:r>
              <a:rPr lang="tr-TR" sz="1100" dirty="0"/>
              <a:t>https://ec.europa.eu/commission/sites/beta-political/files/reflection-paper-eu-finances_en.pdf</a:t>
            </a:r>
          </a:p>
        </p:txBody>
      </p:sp>
    </p:spTree>
    <p:extLst>
      <p:ext uri="{BB962C8B-B14F-4D97-AF65-F5344CB8AC3E}">
        <p14:creationId xmlns:p14="http://schemas.microsoft.com/office/powerpoint/2010/main" val="2297769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0877" y="706056"/>
            <a:ext cx="10759633" cy="5065793"/>
          </a:xfrm>
        </p:spPr>
        <p:txBody>
          <a:bodyPr>
            <a:normAutofit/>
          </a:bodyPr>
          <a:lstStyle/>
          <a:p>
            <a:pPr marL="0" indent="0" algn="ctr">
              <a:buNone/>
            </a:pPr>
            <a:r>
              <a:rPr lang="tr-TR" dirty="0"/>
              <a:t>Tarım, AB yüzeyinin neredeyse yarısını kaplamaktadır. Bu, çiftçileri doğal kaynakları (su, hava, toprak ve biyolojik çeşitlilik) korumak, iklim değişikliği eylemlerini gerçekleştirmek ve değerli peyzajları şekillendirmek için anahtar kılar. </a:t>
            </a:r>
            <a:endParaRPr lang="tr-TR" dirty="0" smtClean="0"/>
          </a:p>
          <a:p>
            <a:pPr marL="0" indent="0" algn="ctr">
              <a:buNone/>
            </a:pPr>
            <a:r>
              <a:rPr lang="tr-TR" dirty="0" smtClean="0"/>
              <a:t>OTP, </a:t>
            </a:r>
            <a:r>
              <a:rPr lang="tr-TR" dirty="0"/>
              <a:t>tarımın ve ormancılığın küresel olarak basan çevre ve iklim sorunlarını çözmeye katkıda bulunmasını ve vatandaşların beklediği kamu mallarını temin etmesini sağlamak için gerekli kuralları ve teşvikleri koyar. </a:t>
            </a:r>
            <a:endParaRPr lang="tr-TR" dirty="0" smtClean="0"/>
          </a:p>
          <a:p>
            <a:pPr marL="0" indent="0" algn="ctr">
              <a:buNone/>
            </a:pPr>
            <a:r>
              <a:rPr lang="tr-TR" dirty="0" smtClean="0"/>
              <a:t>Bu </a:t>
            </a:r>
            <a:r>
              <a:rPr lang="tr-TR" dirty="0"/>
              <a:t>temel araçlar arasında, çiftçilerin yönetim politikalarını ve uygulamalarını benimsemeleri ve uyarlamaları ve su yapılarını, toprağı, </a:t>
            </a:r>
            <a:r>
              <a:rPr lang="tr-TR" dirty="0" err="1"/>
              <a:t>biyoçeşitliliği</a:t>
            </a:r>
            <a:r>
              <a:rPr lang="tr-TR" dirty="0"/>
              <a:t> ve peyzaj kolaylıklarını arttıran ve koruyan, ayrıca hafifletici ve uyarlayıcı eylemlerde bulunmaları için </a:t>
            </a:r>
            <a:r>
              <a:rPr lang="tr-TR" dirty="0" err="1" smtClean="0"/>
              <a:t>OTP’nin</a:t>
            </a:r>
            <a:r>
              <a:rPr lang="tr-TR" dirty="0" smtClean="0"/>
              <a:t> </a:t>
            </a:r>
            <a:r>
              <a:rPr lang="tr-TR" dirty="0"/>
              <a:t>tarım-çevre-iklim önlemleri vardır iklim değişikliğine. </a:t>
            </a:r>
          </a:p>
        </p:txBody>
      </p:sp>
      <p:sp>
        <p:nvSpPr>
          <p:cNvPr id="4" name="Metin kutusu 3"/>
          <p:cNvSpPr txBox="1"/>
          <p:nvPr/>
        </p:nvSpPr>
        <p:spPr>
          <a:xfrm>
            <a:off x="287196" y="6484044"/>
            <a:ext cx="10567686" cy="430887"/>
          </a:xfrm>
          <a:prstGeom prst="rect">
            <a:avLst/>
          </a:prstGeom>
          <a:noFill/>
        </p:spPr>
        <p:txBody>
          <a:bodyPr wrap="square" rtlCol="0">
            <a:spAutoFit/>
          </a:bodyPr>
          <a:lstStyle/>
          <a:p>
            <a:r>
              <a:rPr lang="en-US" sz="1100" dirty="0" smtClean="0"/>
              <a:t> </a:t>
            </a:r>
            <a:r>
              <a:rPr lang="en-US" sz="1100" dirty="0"/>
              <a:t>REFLECTION PAPER ON THE </a:t>
            </a:r>
            <a:r>
              <a:rPr lang="en-US" sz="1100" b="1" dirty="0"/>
              <a:t>FUTURE OF EU </a:t>
            </a:r>
            <a:r>
              <a:rPr lang="en-US" sz="1100" b="1" dirty="0" smtClean="0"/>
              <a:t>FINANCES</a:t>
            </a:r>
            <a:r>
              <a:rPr lang="tr-TR" sz="1100" b="1" dirty="0" smtClean="0"/>
              <a:t>,</a:t>
            </a:r>
            <a:r>
              <a:rPr lang="tr-TR" sz="1100" dirty="0" err="1" smtClean="0"/>
              <a:t>European</a:t>
            </a:r>
            <a:r>
              <a:rPr lang="tr-TR" sz="1100" dirty="0" smtClean="0"/>
              <a:t> </a:t>
            </a:r>
            <a:r>
              <a:rPr lang="tr-TR" sz="1100" dirty="0" err="1" smtClean="0"/>
              <a:t>Commission</a:t>
            </a:r>
            <a:r>
              <a:rPr lang="tr-TR" sz="1100" dirty="0" smtClean="0"/>
              <a:t>,</a:t>
            </a:r>
            <a:r>
              <a:rPr lang="en-US" sz="1100" dirty="0" smtClean="0"/>
              <a:t>COM(2017</a:t>
            </a:r>
            <a:r>
              <a:rPr lang="en-US" sz="1100" dirty="0"/>
              <a:t>) 358 of 28 June 2017 </a:t>
            </a:r>
            <a:endParaRPr lang="tr-TR" sz="1100" dirty="0" smtClean="0"/>
          </a:p>
          <a:p>
            <a:r>
              <a:rPr lang="tr-TR" sz="1100" dirty="0"/>
              <a:t>https://ec.europa.eu/commission/sites/beta-political/files/reflection-paper-eu-finances_en.pdf</a:t>
            </a:r>
          </a:p>
        </p:txBody>
      </p:sp>
    </p:spTree>
    <p:extLst>
      <p:ext uri="{BB962C8B-B14F-4D97-AF65-F5344CB8AC3E}">
        <p14:creationId xmlns:p14="http://schemas.microsoft.com/office/powerpoint/2010/main" val="3858972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259" y="1721171"/>
            <a:ext cx="5954242" cy="4077746"/>
          </a:xfrm>
          <a:prstGeom prst="rect">
            <a:avLst/>
          </a:prstGeom>
        </p:spPr>
      </p:pic>
      <p:sp>
        <p:nvSpPr>
          <p:cNvPr id="6" name="Dikdörtgen 5"/>
          <p:cNvSpPr/>
          <p:nvPr/>
        </p:nvSpPr>
        <p:spPr>
          <a:xfrm>
            <a:off x="287196" y="2379608"/>
            <a:ext cx="3840112" cy="3970318"/>
          </a:xfrm>
          <a:prstGeom prst="rect">
            <a:avLst/>
          </a:prstGeom>
        </p:spPr>
        <p:txBody>
          <a:bodyPr wrap="square">
            <a:spAutoFit/>
          </a:bodyPr>
          <a:lstStyle/>
          <a:p>
            <a:pPr algn="ctr"/>
            <a:r>
              <a:rPr lang="tr-TR" dirty="0" smtClean="0"/>
              <a:t>OTP </a:t>
            </a:r>
            <a:r>
              <a:rPr lang="tr-TR" dirty="0"/>
              <a:t>ödemelerinin çoğunluğu AB bütçesiyle tamamen finanse edilmektedir ve bu nedenle yararlanıcılar ile Birlik arasında doğrudan bağlantı sağlamaktadır. Bu politika, Avrupa'nın en marjinal bölgelerinde bile çiftçilere ve vatandaşlara </a:t>
            </a:r>
            <a:r>
              <a:rPr lang="tr-TR" dirty="0" smtClean="0"/>
              <a:t>ulaşıyor, ekonomik </a:t>
            </a:r>
            <a:r>
              <a:rPr lang="tr-TR" dirty="0"/>
              <a:t>ve sosyal kalkınma için önemli </a:t>
            </a:r>
            <a:r>
              <a:rPr lang="tr-TR" dirty="0" smtClean="0"/>
              <a:t>etkiler </a:t>
            </a:r>
            <a:r>
              <a:rPr lang="tr-TR" dirty="0"/>
              <a:t>yaratıyor. </a:t>
            </a:r>
            <a:r>
              <a:rPr lang="tr-TR" dirty="0" smtClean="0"/>
              <a:t>OTP </a:t>
            </a:r>
            <a:r>
              <a:rPr lang="tr-TR" dirty="0" err="1" smtClean="0"/>
              <a:t>nin</a:t>
            </a:r>
            <a:r>
              <a:rPr lang="tr-TR" dirty="0" smtClean="0"/>
              <a:t> </a:t>
            </a:r>
            <a:r>
              <a:rPr lang="tr-TR" dirty="0"/>
              <a:t>ikinci sütununda finanse edilen kırsal kalkınma tedbirleri dışında, bu, ulusal eş-finansman olmaksızın Üye Devletlerle birlikte yönetilen tek politika alanıdır.</a:t>
            </a:r>
          </a:p>
        </p:txBody>
      </p:sp>
      <p:sp>
        <p:nvSpPr>
          <p:cNvPr id="3" name="İçerik Yer Tutucusu 2"/>
          <p:cNvSpPr>
            <a:spLocks noGrp="1"/>
          </p:cNvSpPr>
          <p:nvPr>
            <p:ph idx="1"/>
          </p:nvPr>
        </p:nvSpPr>
        <p:spPr>
          <a:xfrm>
            <a:off x="791901" y="610284"/>
            <a:ext cx="10515600" cy="1635206"/>
          </a:xfrm>
        </p:spPr>
        <p:txBody>
          <a:bodyPr>
            <a:normAutofit/>
          </a:bodyPr>
          <a:lstStyle/>
          <a:p>
            <a:pPr marL="0" indent="0" algn="ctr">
              <a:buNone/>
            </a:pPr>
            <a:r>
              <a:rPr lang="tr-TR" sz="2000" dirty="0"/>
              <a:t>Doğrudan ödemeler hâlâ tarihsel yetkiler tarafından belirlenir ve daha zengin Üye Ülkelerdeki büyük çiftliklerde ve arazi sahipleri üzerinde yoğunlaşır. Ortalama olarak, faydalanıcıların% 20'si ödemelerin yaklaşık% 80'ini almaktadır. Bununla birlikte, bu genel resim, Üye Devlet'ten Üye Devlete olan büyük farklılıkları maskeler. Örneğin, Romanya'daki çiftçilerin% 92'si, Malta'daki% 97'si küçük çiftliklerde çalışırken, Almanya'da çiftliklerin% 9'dan azı küçüktür.</a:t>
            </a:r>
          </a:p>
        </p:txBody>
      </p:sp>
      <p:sp>
        <p:nvSpPr>
          <p:cNvPr id="8" name="Dikdörtgen 7"/>
          <p:cNvSpPr/>
          <p:nvPr/>
        </p:nvSpPr>
        <p:spPr>
          <a:xfrm>
            <a:off x="7226462" y="4480313"/>
            <a:ext cx="2855088"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sz="1600" dirty="0" smtClean="0"/>
              <a:t>5 </a:t>
            </a:r>
            <a:r>
              <a:rPr lang="tr-TR" sz="1600" dirty="0"/>
              <a:t>000 € 'dan fazla alan </a:t>
            </a:r>
            <a:r>
              <a:rPr lang="tr-TR" sz="1600" dirty="0" smtClean="0"/>
              <a:t>çiftlikler</a:t>
            </a:r>
          </a:p>
          <a:p>
            <a:r>
              <a:rPr lang="tr-TR" sz="1600" dirty="0"/>
              <a:t>5 000 € 'dan </a:t>
            </a:r>
            <a:r>
              <a:rPr lang="tr-TR" sz="1600" dirty="0" smtClean="0"/>
              <a:t>az </a:t>
            </a:r>
            <a:r>
              <a:rPr lang="tr-TR" sz="1600" dirty="0"/>
              <a:t>alan </a:t>
            </a:r>
            <a:r>
              <a:rPr lang="tr-TR" sz="1600" dirty="0" smtClean="0"/>
              <a:t>çiftlikler</a:t>
            </a:r>
            <a:endParaRPr lang="tr-TR" sz="1600" dirty="0"/>
          </a:p>
        </p:txBody>
      </p:sp>
      <p:sp>
        <p:nvSpPr>
          <p:cNvPr id="9" name="Metin kutusu 8"/>
          <p:cNvSpPr txBox="1"/>
          <p:nvPr/>
        </p:nvSpPr>
        <p:spPr>
          <a:xfrm>
            <a:off x="287196" y="6484044"/>
            <a:ext cx="10567686" cy="430887"/>
          </a:xfrm>
          <a:prstGeom prst="rect">
            <a:avLst/>
          </a:prstGeom>
          <a:noFill/>
        </p:spPr>
        <p:txBody>
          <a:bodyPr wrap="square" rtlCol="0">
            <a:spAutoFit/>
          </a:bodyPr>
          <a:lstStyle/>
          <a:p>
            <a:r>
              <a:rPr lang="en-US" sz="1100" dirty="0" smtClean="0"/>
              <a:t> </a:t>
            </a:r>
            <a:r>
              <a:rPr lang="en-US" sz="1100" dirty="0"/>
              <a:t>REFLECTION PAPER ON THE </a:t>
            </a:r>
            <a:r>
              <a:rPr lang="en-US" sz="1100" b="1" dirty="0"/>
              <a:t>FUTURE OF EU </a:t>
            </a:r>
            <a:r>
              <a:rPr lang="en-US" sz="1100" b="1" dirty="0" smtClean="0"/>
              <a:t>FINANCES</a:t>
            </a:r>
            <a:r>
              <a:rPr lang="tr-TR" sz="1100" b="1" dirty="0" smtClean="0"/>
              <a:t>,</a:t>
            </a:r>
            <a:r>
              <a:rPr lang="tr-TR" sz="1100" dirty="0" err="1" smtClean="0"/>
              <a:t>European</a:t>
            </a:r>
            <a:r>
              <a:rPr lang="tr-TR" sz="1100" dirty="0" smtClean="0"/>
              <a:t> </a:t>
            </a:r>
            <a:r>
              <a:rPr lang="tr-TR" sz="1100" dirty="0" err="1" smtClean="0"/>
              <a:t>Commission</a:t>
            </a:r>
            <a:r>
              <a:rPr lang="tr-TR" sz="1100" dirty="0" smtClean="0"/>
              <a:t>,</a:t>
            </a:r>
            <a:r>
              <a:rPr lang="en-US" sz="1100" dirty="0" smtClean="0"/>
              <a:t>COM(2017</a:t>
            </a:r>
            <a:r>
              <a:rPr lang="en-US" sz="1100" dirty="0"/>
              <a:t>) 358 of 28 June 2017 </a:t>
            </a:r>
            <a:endParaRPr lang="tr-TR" sz="1100" dirty="0" smtClean="0"/>
          </a:p>
          <a:p>
            <a:r>
              <a:rPr lang="tr-TR" sz="1100" dirty="0"/>
              <a:t>https://ec.europa.eu/commission/sites/beta-political/files/reflection-paper-eu-finances_en.pdf</a:t>
            </a:r>
          </a:p>
        </p:txBody>
      </p:sp>
    </p:spTree>
    <p:extLst>
      <p:ext uri="{BB962C8B-B14F-4D97-AF65-F5344CB8AC3E}">
        <p14:creationId xmlns:p14="http://schemas.microsoft.com/office/powerpoint/2010/main" val="638560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10515600" cy="1149069"/>
          </a:xfrm>
        </p:spPr>
        <p:txBody>
          <a:bodyPr/>
          <a:lstStyle/>
          <a:p>
            <a:pPr marL="0" indent="0">
              <a:buNone/>
            </a:pPr>
            <a:r>
              <a:rPr lang="tr-TR" b="1" dirty="0"/>
              <a:t>Tablo 1:</a:t>
            </a:r>
            <a:r>
              <a:rPr lang="tr-TR" dirty="0"/>
              <a:t> IPA II (2014-2020) fonlarının ülkelere dağılımı ve tarıma ayrılan fon miktarları</a:t>
            </a:r>
          </a:p>
        </p:txBody>
      </p:sp>
      <p:pic>
        <p:nvPicPr>
          <p:cNvPr id="4" name="Resim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266415" y="3316134"/>
            <a:ext cx="7659169" cy="2772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Dikdörtgen 4"/>
          <p:cNvSpPr/>
          <p:nvPr/>
        </p:nvSpPr>
        <p:spPr>
          <a:xfrm>
            <a:off x="2122024" y="6176963"/>
            <a:ext cx="8445661" cy="369332"/>
          </a:xfrm>
          <a:prstGeom prst="rect">
            <a:avLst/>
          </a:prstGeom>
        </p:spPr>
        <p:txBody>
          <a:bodyPr wrap="square">
            <a:spAutoFit/>
          </a:bodyPr>
          <a:lstStyle/>
          <a:p>
            <a:r>
              <a:rPr lang="tr-TR" dirty="0" smtClean="0"/>
              <a:t>http://www.tarim.gov.tr/Konular/Avrupa-Birligi-ve-Dis-Iliskiler/Avrupa-Birligi</a:t>
            </a:r>
            <a:endParaRPr lang="tr-TR" dirty="0"/>
          </a:p>
        </p:txBody>
      </p:sp>
    </p:spTree>
    <p:extLst>
      <p:ext uri="{BB962C8B-B14F-4D97-AF65-F5344CB8AC3E}">
        <p14:creationId xmlns:p14="http://schemas.microsoft.com/office/powerpoint/2010/main" val="222167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7258" y="853352"/>
            <a:ext cx="10515600" cy="4351338"/>
          </a:xfrm>
        </p:spPr>
        <p:txBody>
          <a:bodyPr>
            <a:normAutofit fontScale="77500" lnSpcReduction="20000"/>
          </a:bodyPr>
          <a:lstStyle/>
          <a:p>
            <a:pPr marL="0" indent="0">
              <a:buNone/>
            </a:pPr>
            <a:r>
              <a:rPr lang="tr-TR" dirty="0"/>
              <a:t>IPA I (2007-2013) beş bileşenden oluşmaktadır:</a:t>
            </a:r>
          </a:p>
          <a:p>
            <a:r>
              <a:rPr lang="tr-TR" dirty="0"/>
              <a:t>Geçiş Dönemi Desteği ve Kurumsal Yapılanma,</a:t>
            </a:r>
          </a:p>
          <a:p>
            <a:r>
              <a:rPr lang="tr-TR" dirty="0"/>
              <a:t>Sınır Ötesi İşbirliği,</a:t>
            </a:r>
          </a:p>
          <a:p>
            <a:r>
              <a:rPr lang="tr-TR" dirty="0"/>
              <a:t>Bölgesel Kalkınma,</a:t>
            </a:r>
          </a:p>
          <a:p>
            <a:r>
              <a:rPr lang="tr-TR" dirty="0"/>
              <a:t>İnsan Kaynaklarının Geliştirilmesi</a:t>
            </a:r>
          </a:p>
          <a:p>
            <a:r>
              <a:rPr lang="tr-TR" dirty="0"/>
              <a:t>Kırsal Kalkınma (IPARD)</a:t>
            </a:r>
          </a:p>
          <a:p>
            <a:pPr marL="0" indent="0">
              <a:buNone/>
            </a:pPr>
            <a:r>
              <a:rPr lang="tr-TR" dirty="0"/>
              <a:t> </a:t>
            </a:r>
          </a:p>
          <a:p>
            <a:pPr marL="0" indent="0">
              <a:buNone/>
            </a:pPr>
            <a:r>
              <a:rPr lang="tr-TR" dirty="0"/>
              <a:t>Geçiş Dönemi Desteği ve Kurumsal Yapılanma bileşeninden kamu kurum ve kuruluşları faydalanabilmekte olup, Bakanlığımız bu bileşenden AB müktesebatının aktarılması ve uygulanması hedefine yönelik birçok proje ile yararlanmıştır (Tablo 3).</a:t>
            </a:r>
          </a:p>
          <a:p>
            <a:pPr marL="0" indent="0">
              <a:buNone/>
            </a:pPr>
            <a:r>
              <a:rPr lang="tr-TR" dirty="0"/>
              <a:t> </a:t>
            </a:r>
          </a:p>
          <a:p>
            <a:pPr marL="0" indent="0">
              <a:buNone/>
            </a:pPr>
            <a:r>
              <a:rPr lang="tr-TR" dirty="0"/>
              <a:t>Bakanlığımız </a:t>
            </a:r>
            <a:r>
              <a:rPr lang="tr-TR" dirty="0" err="1"/>
              <a:t>IPA'nın</a:t>
            </a:r>
            <a:r>
              <a:rPr lang="tr-TR" dirty="0"/>
              <a:t> birinci uygulama döneminde (2007-2013) AB Katkısı 137,8 milyon Avro olan toplam 165,7 milyon </a:t>
            </a:r>
            <a:r>
              <a:rPr lang="tr-TR" dirty="0" err="1"/>
              <a:t>Avro'luk</a:t>
            </a:r>
            <a:r>
              <a:rPr lang="tr-TR" dirty="0"/>
              <a:t> bir kaynaktan yararlanması söz konusudur.</a:t>
            </a:r>
          </a:p>
          <a:p>
            <a:pPr marL="0" indent="0">
              <a:buNone/>
            </a:pPr>
            <a:endParaRPr lang="tr-TR" dirty="0"/>
          </a:p>
        </p:txBody>
      </p:sp>
    </p:spTree>
    <p:extLst>
      <p:ext uri="{BB962C8B-B14F-4D97-AF65-F5344CB8AC3E}">
        <p14:creationId xmlns:p14="http://schemas.microsoft.com/office/powerpoint/2010/main" val="606695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smtClean="0"/>
              <a:t>GTHB </a:t>
            </a:r>
            <a:r>
              <a:rPr lang="tr-TR" sz="3200" b="1" dirty="0"/>
              <a:t>IPA I kapsamında (2007-2013) projeleri ve bütçeleri</a:t>
            </a:r>
          </a:p>
        </p:txBody>
      </p:sp>
      <p:pic>
        <p:nvPicPr>
          <p:cNvPr id="4" name="İçerik Yer Tutucusu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86000" y="1825625"/>
            <a:ext cx="7844589"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6284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pPr marL="0" indent="0">
              <a:buNone/>
            </a:pPr>
            <a:r>
              <a:rPr lang="tr-TR" b="1" dirty="0"/>
              <a:t>2013 Tarım ve Kırsal Kalkınma, Gıda ve Yem Güvenilirliği ve Balıkçılık Sektör Fişi</a:t>
            </a:r>
            <a:r>
              <a:rPr lang="tr-TR" dirty="0"/>
              <a:t/>
            </a:r>
            <a:br>
              <a:rPr lang="tr-TR" dirty="0"/>
            </a:br>
            <a:r>
              <a:rPr lang="tr-TR" dirty="0"/>
              <a:t/>
            </a:r>
            <a:br>
              <a:rPr lang="tr-TR" dirty="0"/>
            </a:br>
            <a:r>
              <a:rPr lang="tr-TR" dirty="0" err="1"/>
              <a:t>IPA'nın</a:t>
            </a:r>
            <a:r>
              <a:rPr lang="tr-TR" dirty="0"/>
              <a:t> I dönemi 2013 yılı programlaması kapsamında "Tarım ve Kırsal Kalkınma, Gıda ve Yem Güvenliği ve Balıkçılık Sektör Fişi" (Sektör Fişi) Bakanlığımız tarafından hazırlanmıştır. AB'nin, IPA II döneminde fonların yönetiminde verimliliği ve etkinliği arttırmak için uygulayacağı temel ilke olan sektör yaklaşımı göz önünde bulundurularak hazırlanan Sektör Fişi, bu anlamda IPA II dönemi hazırlıklarında ön planda olan sektör yaklaşımına geçiş konusunda Bakanlığımız planlama çalışmalarına altlık teşkil etmiştir. Buna paralel, AB tarafından 2013 yılı programlaması bir geçiş dönemi olarak nitelendirilmiş ve IPA I dönemi olağan uygulaması olan münferit proje başvuruları yerine ortak bir amaca ve sektöre hizmet eden tedbirleri ve bunlara bağlı operasyonları bir bütünlük ve tutarlılık içinde Sektör Fişi altında sunulması istenmiştir.</a:t>
            </a:r>
            <a:br>
              <a:rPr lang="tr-TR" dirty="0"/>
            </a:br>
            <a:r>
              <a:rPr lang="tr-TR" dirty="0"/>
              <a:t/>
            </a:r>
            <a:br>
              <a:rPr lang="tr-TR" dirty="0"/>
            </a:br>
            <a:r>
              <a:rPr lang="tr-TR" dirty="0"/>
              <a:t> </a:t>
            </a:r>
            <a:br>
              <a:rPr lang="tr-TR" dirty="0"/>
            </a:br>
            <a:r>
              <a:rPr lang="tr-TR" dirty="0"/>
              <a:t/>
            </a:r>
            <a:br>
              <a:rPr lang="tr-TR" dirty="0"/>
            </a:br>
            <a:r>
              <a:rPr lang="tr-TR" dirty="0"/>
              <a:t>Buna göre; genel amacı Türkiye'yi, Ortak Tarım Politikasının ve Ortak Balıkçılık Politikasının gelecekteki uygulamalarına hazırlamak ve Türkiye'deki gıda ve yem güvenliği ile halk sağlığı seviyesini AB standartlarına yükseltilmek olan IPA sektör desteği kapsamında 2013 programlamasında müzakere fasıllarına paralel aşağıdaki tedbirler geliştirilmiştir.</a:t>
            </a:r>
          </a:p>
        </p:txBody>
      </p:sp>
    </p:spTree>
    <p:extLst>
      <p:ext uri="{BB962C8B-B14F-4D97-AF65-F5344CB8AC3E}">
        <p14:creationId xmlns:p14="http://schemas.microsoft.com/office/powerpoint/2010/main" val="108651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237979934"/>
              </p:ext>
            </p:extLst>
          </p:nvPr>
        </p:nvGraphicFramePr>
        <p:xfrm>
          <a:off x="1134319" y="1790602"/>
          <a:ext cx="10219481" cy="3117063"/>
        </p:xfrm>
        <a:graphic>
          <a:graphicData uri="http://schemas.openxmlformats.org/drawingml/2006/table">
            <a:tbl>
              <a:tblPr/>
              <a:tblGrid>
                <a:gridCol w="10219481">
                  <a:extLst>
                    <a:ext uri="{9D8B030D-6E8A-4147-A177-3AD203B41FA5}">
                      <a16:colId xmlns:a16="http://schemas.microsoft.com/office/drawing/2014/main" val="1418035006"/>
                    </a:ext>
                  </a:extLst>
                </a:gridCol>
              </a:tblGrid>
              <a:tr h="468367">
                <a:tc>
                  <a:txBody>
                    <a:bodyPr/>
                    <a:lstStyle/>
                    <a:p>
                      <a:pPr fontAlgn="t"/>
                      <a:r>
                        <a:rPr lang="tr-TR" b="1">
                          <a:solidFill>
                            <a:schemeClr val="tx1"/>
                          </a:solidFill>
                          <a:effectLst/>
                        </a:rPr>
                        <a:t>Tedbir 1.1:</a:t>
                      </a:r>
                      <a:r>
                        <a:rPr lang="tr-TR">
                          <a:solidFill>
                            <a:schemeClr val="tx1"/>
                          </a:solidFill>
                          <a:effectLst/>
                        </a:rPr>
                        <a:t> Yerinde Kontroller ve Risk Değerlendirme İlişkin Personelin Eğitimi ve IACS Yazılımı</a:t>
                      </a:r>
                    </a:p>
                  </a:txBody>
                  <a:tcPr marL="28575" marR="28575" marT="28575" marB="285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236111630"/>
                  </a:ext>
                </a:extLst>
              </a:tr>
              <a:tr h="468367">
                <a:tc>
                  <a:txBody>
                    <a:bodyPr/>
                    <a:lstStyle/>
                    <a:p>
                      <a:pPr fontAlgn="t"/>
                      <a:r>
                        <a:rPr lang="tr-TR" b="1">
                          <a:solidFill>
                            <a:schemeClr val="tx1"/>
                          </a:solidFill>
                          <a:effectLst/>
                        </a:rPr>
                        <a:t>Tedbir 2.1:</a:t>
                      </a:r>
                      <a:r>
                        <a:rPr lang="tr-TR">
                          <a:solidFill>
                            <a:schemeClr val="tx1"/>
                          </a:solidFill>
                          <a:effectLst/>
                        </a:rPr>
                        <a:t> Çapraz Uyum Kurallarının Uyumlaştırılması</a:t>
                      </a:r>
                    </a:p>
                  </a:txBody>
                  <a:tcPr marL="28575" marR="28575" marT="28575" marB="285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25994147"/>
                  </a:ext>
                </a:extLst>
              </a:tr>
              <a:tr h="855981">
                <a:tc>
                  <a:txBody>
                    <a:bodyPr/>
                    <a:lstStyle/>
                    <a:p>
                      <a:pPr fontAlgn="t"/>
                      <a:r>
                        <a:rPr lang="tr-TR">
                          <a:solidFill>
                            <a:schemeClr val="tx1"/>
                          </a:solidFill>
                          <a:effectLst/>
                        </a:rPr>
                        <a:t> </a:t>
                      </a:r>
                      <a:r>
                        <a:rPr lang="tr-TR" b="1">
                          <a:solidFill>
                            <a:schemeClr val="tx1"/>
                          </a:solidFill>
                          <a:effectLst/>
                        </a:rPr>
                        <a:t>Tedbir 2.2: </a:t>
                      </a:r>
                      <a:r>
                        <a:rPr lang="tr-TR">
                          <a:solidFill>
                            <a:schemeClr val="tx1"/>
                          </a:solidFill>
                          <a:effectLst/>
                        </a:rPr>
                        <a:t>Türk Tarım Sistemini Avrupa Yeşil Tarım Kurallarına Yakınlaştırmak için Kapasite Oluşturulması ve AB Nitrat Direktifinin Uygulanmasının Geliştirilmesi</a:t>
                      </a:r>
                    </a:p>
                  </a:txBody>
                  <a:tcPr marL="28575" marR="28575" marT="28575" marB="285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36003579"/>
                  </a:ext>
                </a:extLst>
              </a:tr>
              <a:tr h="855981">
                <a:tc>
                  <a:txBody>
                    <a:bodyPr/>
                    <a:lstStyle/>
                    <a:p>
                      <a:pPr fontAlgn="t"/>
                      <a:r>
                        <a:rPr lang="tr-TR" b="1">
                          <a:solidFill>
                            <a:schemeClr val="tx1"/>
                          </a:solidFill>
                          <a:effectLst/>
                        </a:rPr>
                        <a:t>Tedbir 3.1:</a:t>
                      </a:r>
                      <a:r>
                        <a:rPr lang="tr-TR">
                          <a:solidFill>
                            <a:schemeClr val="tx1"/>
                          </a:solidFill>
                          <a:effectLst/>
                        </a:rPr>
                        <a:t> Resmi Kontroller, Risk Analizi, Hayvan Refahı, Zoonoz Hastalıklar  Hayvansal Yan Ürün Yönetimi Konularında Kapasite Oluşturma</a:t>
                      </a:r>
                    </a:p>
                  </a:txBody>
                  <a:tcPr marL="28575" marR="28575" marT="28575" marB="285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346513147"/>
                  </a:ext>
                </a:extLst>
              </a:tr>
              <a:tr h="468367">
                <a:tc>
                  <a:txBody>
                    <a:bodyPr/>
                    <a:lstStyle/>
                    <a:p>
                      <a:pPr fontAlgn="t"/>
                      <a:r>
                        <a:rPr lang="tr-TR" b="1" dirty="0">
                          <a:solidFill>
                            <a:schemeClr val="tx1"/>
                          </a:solidFill>
                          <a:effectLst/>
                        </a:rPr>
                        <a:t>Tedbir 4.1:</a:t>
                      </a:r>
                      <a:r>
                        <a:rPr lang="tr-TR" dirty="0">
                          <a:solidFill>
                            <a:schemeClr val="tx1"/>
                          </a:solidFill>
                          <a:effectLst/>
                        </a:rPr>
                        <a:t> Türk Balıkçılık Yönetim Sisteminin Güçlendirilmesi</a:t>
                      </a:r>
                    </a:p>
                  </a:txBody>
                  <a:tcPr marL="28575" marR="28575" marT="28575" marB="285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58988013"/>
                  </a:ext>
                </a:extLst>
              </a:tr>
            </a:tbl>
          </a:graphicData>
        </a:graphic>
      </p:graphicFrame>
      <p:sp>
        <p:nvSpPr>
          <p:cNvPr id="5" name="Rectangle 1"/>
          <p:cNvSpPr>
            <a:spLocks noChangeArrowheads="1"/>
          </p:cNvSpPr>
          <p:nvPr/>
        </p:nvSpPr>
        <p:spPr bwMode="auto">
          <a:xfrm>
            <a:off x="1134319" y="5137127"/>
            <a:ext cx="9158276"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effectLst/>
                <a:latin typeface="Segoe UI" panose="020B0502040204020203" pitchFamily="34" charset="0"/>
                <a:cs typeface="Segoe UI" panose="020B0502040204020203" pitchFamily="34" charset="0"/>
              </a:rPr>
              <a:t> </a:t>
            </a:r>
            <a:endParaRPr kumimoji="0" lang="tr-TR" altLang="tr-TR" sz="11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effectLst/>
                <a:latin typeface="Segoe UI" panose="020B0502040204020203" pitchFamily="34" charset="0"/>
                <a:cs typeface="Segoe UI" panose="020B0502040204020203" pitchFamily="34" charset="0"/>
              </a:rPr>
              <a:t>Yukarıda bahsedilen tedbirler ve onlara bağlı operasyonlara aktarılacak toplam bütçe 15.468.000 € olup 2013 Sektör Fişi kapsamında söz konusu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effectLst/>
                <a:latin typeface="Segoe UI" panose="020B0502040204020203" pitchFamily="34" charset="0"/>
                <a:cs typeface="Segoe UI" panose="020B0502040204020203" pitchFamily="34" charset="0"/>
              </a:rPr>
              <a:t>bu operasyonlara AB katkısı 12.525.000 € olarak belirlenmiştir.</a:t>
            </a:r>
            <a:endParaRPr kumimoji="0" lang="tr-TR" altLang="tr-TR" sz="2800" b="0" i="0" u="none" strike="noStrike" cap="none" normalizeH="0" baseline="0" dirty="0" smtClean="0">
              <a:ln>
                <a:noFill/>
              </a:ln>
              <a:effectLst/>
            </a:endParaRPr>
          </a:p>
        </p:txBody>
      </p:sp>
    </p:spTree>
    <p:extLst>
      <p:ext uri="{BB962C8B-B14F-4D97-AF65-F5344CB8AC3E}">
        <p14:creationId xmlns:p14="http://schemas.microsoft.com/office/powerpoint/2010/main" val="266471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4028" y="914400"/>
            <a:ext cx="10515600" cy="2870522"/>
          </a:xfrm>
        </p:spPr>
        <p:txBody>
          <a:bodyPr/>
          <a:lstStyle/>
          <a:p>
            <a:pPr marL="0" indent="0" algn="ctr">
              <a:buNone/>
            </a:pPr>
            <a:r>
              <a:rPr lang="tr-TR" dirty="0"/>
              <a:t>Avrupa Birliği (AB), aday ülkelere uyum sürecinde ortaya çıkacak teknik ve finansal zorlukların üstesinden </a:t>
            </a:r>
            <a:r>
              <a:rPr lang="tr-TR" dirty="0" err="1"/>
              <a:t>gelebilemeleri</a:t>
            </a:r>
            <a:r>
              <a:rPr lang="tr-TR" dirty="0"/>
              <a:t> için çeşitli destek araçları ve programları ile yardımda bulunmaktadır. Bu yardımlardan Bakanlığımız özellikle veterinerlik, bitki sağlığı, su ürünleri, gıda güvenilirliği, organik tarım, kırsal kalkınma, istatistik, arazi parsel tanımlama sistemi gibi konularda gerçekleştirdiği projelerle yararlanmıştır. </a:t>
            </a:r>
          </a:p>
        </p:txBody>
      </p:sp>
    </p:spTree>
    <p:extLst>
      <p:ext uri="{BB962C8B-B14F-4D97-AF65-F5344CB8AC3E}">
        <p14:creationId xmlns:p14="http://schemas.microsoft.com/office/powerpoint/2010/main" val="220075799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3064</Words>
  <Application>Microsoft Office PowerPoint</Application>
  <PresentationFormat>Geniş ekran</PresentationFormat>
  <Paragraphs>631</Paragraphs>
  <Slides>35</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35</vt:i4>
      </vt:variant>
    </vt:vector>
  </HeadingPairs>
  <TitlesOfParts>
    <vt:vector size="45" baseType="lpstr">
      <vt:lpstr>Arial</vt:lpstr>
      <vt:lpstr>Calibri</vt:lpstr>
      <vt:lpstr>Calibri Light</vt:lpstr>
      <vt:lpstr>Garamond</vt:lpstr>
      <vt:lpstr>inherit</vt:lpstr>
      <vt:lpstr>segoe ui</vt:lpstr>
      <vt:lpstr>segoe ui</vt:lpstr>
      <vt:lpstr>Times New Roman</vt:lpstr>
      <vt:lpstr>Wingdings</vt:lpstr>
      <vt:lpstr>Office Teması</vt:lpstr>
      <vt:lpstr>TR-AB MALİ İŞBİRLİĞİ</vt:lpstr>
      <vt:lpstr>PowerPoint Sunusu</vt:lpstr>
      <vt:lpstr>PowerPoint Sunusu</vt:lpstr>
      <vt:lpstr>PowerPoint Sunusu</vt:lpstr>
      <vt:lpstr>PowerPoint Sunusu</vt:lpstr>
      <vt:lpstr>GTHB IPA I kapsamında (2007-2013) projeleri ve bütçeleri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Türkiye için Mali Yardım Programı (2002-2006) kapsamında Bakanlığımızca gerçekleştirilen projeler ve bütçeleri </vt:lpstr>
      <vt:lpstr>Bakanlığımızın IPA I kapsamında (2007-2013) projeleri ve bütçeleri</vt:lpstr>
      <vt:lpstr>Katılım Öncesi Yardım Aracı</vt:lpstr>
      <vt:lpstr>PowerPoint Sunusu</vt:lpstr>
      <vt:lpstr>PowerPoint Sunusu</vt:lpstr>
      <vt:lpstr>PowerPoint Sunusu</vt:lpstr>
      <vt:lpstr>PowerPoint Sunusu</vt:lpstr>
      <vt:lpstr>PowerPoint Sunusu</vt:lpstr>
      <vt:lpstr>PowerPoint Sunusu</vt:lpstr>
      <vt:lpstr>PowerPoint Sunusu</vt:lpstr>
      <vt:lpstr>PowerPoint Sunusu</vt:lpstr>
      <vt:lpstr>Sürdürülebilir tarım</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HSE</dc:creator>
  <cp:lastModifiedBy>HSE</cp:lastModifiedBy>
  <cp:revision>34</cp:revision>
  <cp:lastPrinted>2018-01-19T07:17:45Z</cp:lastPrinted>
  <dcterms:created xsi:type="dcterms:W3CDTF">2017-12-26T11:52:30Z</dcterms:created>
  <dcterms:modified xsi:type="dcterms:W3CDTF">2018-01-19T08:54:41Z</dcterms:modified>
</cp:coreProperties>
</file>