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9" r:id="rId4"/>
    <p:sldId id="270" r:id="rId5"/>
    <p:sldId id="271" r:id="rId6"/>
    <p:sldId id="272" r:id="rId7"/>
    <p:sldId id="273" r:id="rId8"/>
    <p:sldId id="274" r:id="rId9"/>
    <p:sldId id="258" r:id="rId10"/>
    <p:sldId id="259" r:id="rId11"/>
    <p:sldId id="260" r:id="rId12"/>
    <p:sldId id="261" r:id="rId13"/>
    <p:sldId id="262" r:id="rId14"/>
    <p:sldId id="263" r:id="rId15"/>
    <p:sldId id="275" r:id="rId16"/>
    <p:sldId id="264" r:id="rId17"/>
    <p:sldId id="276" r:id="rId18"/>
    <p:sldId id="277" r:id="rId19"/>
    <p:sldId id="278" r:id="rId20"/>
    <p:sldId id="279" r:id="rId21"/>
    <p:sldId id="280" r:id="rId22"/>
    <p:sldId id="265" r:id="rId23"/>
    <p:sldId id="266" r:id="rId24"/>
    <p:sldId id="267" r:id="rId25"/>
    <p:sldId id="268" r:id="rId26"/>
    <p:sldId id="282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90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Dikdörtgen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Oval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Oval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Dikdörtgen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Dikdörtgen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Oval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Oval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İçerik Yer Tutucusu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Dikdörtgen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İçerik Yer Tutucusu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25 İçerik Yer Tutucusu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Oval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Oval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Dikdörtgen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Dikdörtgen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İçerik Yer Tutucusu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Oval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Oval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Düz Bağlayıcı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Dikdörtgen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Oval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21 Dikdörtgen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Oval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59632" y="4437112"/>
            <a:ext cx="6400800" cy="1584176"/>
          </a:xfrm>
        </p:spPr>
        <p:txBody>
          <a:bodyPr>
            <a:normAutofit/>
          </a:bodyPr>
          <a:lstStyle/>
          <a:p>
            <a:pPr algn="ctr"/>
            <a:r>
              <a:rPr lang="tr-TR" sz="2000" dirty="0" smtClean="0"/>
              <a:t>Ankara </a:t>
            </a:r>
            <a:r>
              <a:rPr lang="tr-TR" sz="2000" dirty="0" smtClean="0"/>
              <a:t>Üniversitesi</a:t>
            </a:r>
          </a:p>
          <a:p>
            <a:pPr algn="ctr"/>
            <a:r>
              <a:rPr lang="tr-TR" sz="2000" dirty="0" smtClean="0"/>
              <a:t>Hemşirelik bölümü</a:t>
            </a:r>
          </a:p>
          <a:p>
            <a:pPr algn="ctr"/>
            <a:r>
              <a:rPr lang="tr-TR" sz="2000" dirty="0" smtClean="0"/>
              <a:t>2023-2024 GÜZ </a:t>
            </a:r>
            <a:r>
              <a:rPr lang="tr-TR" sz="2000" dirty="0" smtClean="0"/>
              <a:t>Dönemi</a:t>
            </a:r>
            <a:endParaRPr lang="tr-TR" sz="2000" dirty="0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00B050"/>
                </a:solidFill>
              </a:rPr>
              <a:t>Bilgi Kaynakları Kullanımında Etik ve Yasal Düzenlemeler</a:t>
            </a:r>
            <a:endParaRPr lang="tr-TR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a. </a:t>
            </a:r>
            <a:r>
              <a:rPr lang="tr-TR" b="1" dirty="0" smtClean="0"/>
              <a:t>Hem basılı hem de elektronik ortamlarda </a:t>
            </a:r>
            <a:r>
              <a:rPr lang="tr-TR" b="1" dirty="0" smtClean="0">
                <a:solidFill>
                  <a:srgbClr val="FF0000"/>
                </a:solidFill>
              </a:rPr>
              <a:t>güvenilirlik ve gizlilikle </a:t>
            </a:r>
            <a:r>
              <a:rPr lang="tr-TR" dirty="0" smtClean="0"/>
              <a:t>ilişkili birçok konuyu bilir ve tartışır.</a:t>
            </a:r>
          </a:p>
          <a:p>
            <a:endParaRPr lang="tr-TR" dirty="0" smtClean="0"/>
          </a:p>
          <a:p>
            <a:r>
              <a:rPr lang="tr-TR" dirty="0" smtClean="0"/>
              <a:t>b. Bilgiye </a:t>
            </a:r>
            <a:r>
              <a:rPr lang="tr-TR" b="1" dirty="0" smtClean="0"/>
              <a:t>ücretli ve ücretsiz erişim </a:t>
            </a:r>
            <a:r>
              <a:rPr lang="tr-TR" dirty="0" smtClean="0"/>
              <a:t>ile ilgili konuları bilir ve tartışır.</a:t>
            </a:r>
          </a:p>
          <a:p>
            <a:endParaRPr lang="tr-TR" dirty="0" smtClean="0"/>
          </a:p>
          <a:p>
            <a:r>
              <a:rPr lang="tr-TR" dirty="0" smtClean="0"/>
              <a:t>c. Sansür ve ifade özgürlüğü ile ilgili konuları bilir ve tartışır.</a:t>
            </a:r>
          </a:p>
          <a:p>
            <a:endParaRPr lang="tr-TR" dirty="0" smtClean="0"/>
          </a:p>
          <a:p>
            <a:r>
              <a:rPr lang="tr-TR" dirty="0" smtClean="0"/>
              <a:t>d. Sağlık hizmeti bilgisini koruma altına almaktan emin olmak için </a:t>
            </a:r>
            <a:r>
              <a:rPr lang="tr-TR" b="1" dirty="0" smtClean="0"/>
              <a:t>HIPAA</a:t>
            </a:r>
            <a:r>
              <a:rPr lang="tr-TR" dirty="0" smtClean="0"/>
              <a:t> (Sağlık Sigortası Taşınabilirlik ve Sorumluluk Yasası) rehberini takip eder.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608513"/>
          </a:xfrm>
        </p:spPr>
        <p:txBody>
          <a:bodyPr>
            <a:normAutofit lnSpcReduction="10000"/>
          </a:bodyPr>
          <a:lstStyle/>
          <a:p>
            <a:endParaRPr lang="tr-TR" dirty="0" smtClean="0"/>
          </a:p>
          <a:p>
            <a:endParaRPr lang="tr-TR" dirty="0" smtClean="0"/>
          </a:p>
          <a:p>
            <a:pPr algn="just"/>
            <a:r>
              <a:rPr lang="tr-TR" dirty="0" smtClean="0"/>
              <a:t>e.Sağlık bilgisinin kazanımını ve iletişimini etkileyecek </a:t>
            </a:r>
            <a:r>
              <a:rPr lang="tr-TR" b="1" dirty="0" smtClean="0"/>
              <a:t>kişisel önyargılardan sıyrılır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pPr algn="just"/>
            <a:r>
              <a:rPr lang="tr-TR" dirty="0" smtClean="0"/>
              <a:t>f. Yasal kullanım alanı ya da eser sahibinin </a:t>
            </a:r>
            <a:r>
              <a:rPr lang="tr-TR" b="1" dirty="0" smtClean="0"/>
              <a:t>izni dâhilinde</a:t>
            </a:r>
            <a:r>
              <a:rPr lang="tr-TR" dirty="0" smtClean="0"/>
              <a:t> yazılı veya sözlü sunumlar için kitapları, makaleleri, medya ya da resimleri kullanır, bunu entelektüel mülkiyet algısı, telif hakkı ve telif edilmiş materyalin yasal kullanımını göstererek yapar.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pPr algn="ctr">
              <a:buNone/>
            </a:pPr>
            <a:r>
              <a:rPr lang="tr-TR" dirty="0" smtClean="0"/>
              <a:t>2. Bilgi kaynaklarının erişimi ya da kullanımıyla ilgili kanunları, düzenlemeleri, kurumsal politikaları ve etik kuralları takip eder.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a.Elektronik iletişimdeyken </a:t>
            </a:r>
            <a:r>
              <a:rPr lang="tr-TR" b="1" dirty="0" smtClean="0"/>
              <a:t>iş ahlakına uyar </a:t>
            </a:r>
            <a:r>
              <a:rPr lang="tr-TR" dirty="0" smtClean="0"/>
              <a:t>(Selamlaşma, tam cümlelerle yazılmış ve iş çevresine uygun içerik gibi.)</a:t>
            </a:r>
          </a:p>
          <a:p>
            <a:endParaRPr lang="tr-TR" dirty="0" smtClean="0"/>
          </a:p>
          <a:p>
            <a:r>
              <a:rPr lang="tr-TR" dirty="0" smtClean="0"/>
              <a:t>b. Bilgi kaynaklarına erişimde kurumsal politikalara uyar.</a:t>
            </a:r>
          </a:p>
          <a:p>
            <a:endParaRPr lang="tr-TR" dirty="0" smtClean="0"/>
          </a:p>
          <a:p>
            <a:r>
              <a:rPr lang="tr-TR" dirty="0" smtClean="0"/>
              <a:t>c. Tam metine ve farklı yayıncılık modellerine erişimde çeşitli prosedürlerin olduğunu 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95536" y="1052736"/>
            <a:ext cx="8229600" cy="4608513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d.Bağlı bulunduğu kurumun </a:t>
            </a:r>
            <a:r>
              <a:rPr lang="tr-TR" b="1" dirty="0" smtClean="0"/>
              <a:t>akademik bütünlük kurallarını </a:t>
            </a:r>
            <a:r>
              <a:rPr lang="tr-TR" dirty="0" smtClean="0"/>
              <a:t>okur ve bunlara uyar.</a:t>
            </a:r>
          </a:p>
          <a:p>
            <a:endParaRPr lang="tr-TR" dirty="0" smtClean="0"/>
          </a:p>
          <a:p>
            <a:r>
              <a:rPr lang="tr-TR" dirty="0" smtClean="0"/>
              <a:t>e. Akademik bütünlük ve intihal kavramlarını, </a:t>
            </a:r>
            <a:r>
              <a:rPr lang="tr-TR" dirty="0" err="1" smtClean="0"/>
              <a:t>webde</a:t>
            </a:r>
            <a:r>
              <a:rPr lang="tr-TR" dirty="0" smtClean="0"/>
              <a:t> ve sınıfta uygun davranış şekillerini bilir ve uyar, öğrenci ve meslektaşlarına bunları öğretir.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0"/>
            <a:ext cx="6347048" cy="4353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636912"/>
            <a:ext cx="6965504" cy="3982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229600" cy="4464497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f.Ders kaynaklarını ve ders yönetim ortamlarına ilişkin </a:t>
            </a:r>
            <a:r>
              <a:rPr lang="tr-TR" b="1" dirty="0" smtClean="0"/>
              <a:t>telif hakkı </a:t>
            </a:r>
            <a:r>
              <a:rPr lang="tr-TR" dirty="0" smtClean="0"/>
              <a:t>sınırlamalarını takip eder.</a:t>
            </a:r>
          </a:p>
          <a:p>
            <a:endParaRPr lang="tr-TR" dirty="0" smtClean="0"/>
          </a:p>
          <a:p>
            <a:r>
              <a:rPr lang="tr-TR" dirty="0" smtClean="0"/>
              <a:t>g. İnsan konulu araştırma ve veri depolama ile ilgili kurumsal politika algısına sahip olduğunu gösterir.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Telif Hakkı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endParaRPr lang="tr-TR" dirty="0" smtClean="0">
              <a:latin typeface="Bookman Old Style" panose="02050604050505020204" pitchFamily="18" charset="0"/>
            </a:endParaRPr>
          </a:p>
          <a:p>
            <a:pPr lvl="0"/>
            <a:endParaRPr lang="tr-TR" dirty="0" smtClean="0">
              <a:latin typeface="Bookman Old Style" panose="02050604050505020204" pitchFamily="18" charset="0"/>
            </a:endParaRPr>
          </a:p>
          <a:p>
            <a:pPr lvl="0"/>
            <a:r>
              <a:rPr lang="tr-TR" dirty="0" smtClean="0">
                <a:latin typeface="Bookman Old Style" panose="02050604050505020204" pitchFamily="18" charset="0"/>
              </a:rPr>
              <a:t>Telif hakkı, “eser sahiplerine yaratımları olan fikir ve sanat eserlerine karşılık verilen hakları tanımlayan yasal bir terim”dir.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Telif haklarının korunması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Fikir ve Sanat Eserleri Kanunu</a:t>
            </a:r>
          </a:p>
          <a:p>
            <a:endParaRPr lang="tr-TR" dirty="0" smtClean="0"/>
          </a:p>
          <a:p>
            <a:r>
              <a:rPr lang="tr-TR" dirty="0" smtClean="0"/>
              <a:t>Madde 8</a:t>
            </a:r>
          </a:p>
          <a:p>
            <a:pPr lvl="1"/>
            <a:r>
              <a:rPr lang="tr-TR" dirty="0" smtClean="0"/>
              <a:t>bir eser sahibi eseri meydana getiren kişidir ve eseri üzerinde manevi ve mali haklara/ayrıcalıklara sahiptir.</a:t>
            </a:r>
          </a:p>
          <a:p>
            <a:endParaRPr lang="tr-TR" dirty="0" smtClean="0"/>
          </a:p>
          <a:p>
            <a:r>
              <a:rPr lang="tr-TR" dirty="0" smtClean="0"/>
              <a:t>Manevi haklar</a:t>
            </a:r>
          </a:p>
          <a:p>
            <a:pPr lvl="1"/>
            <a:r>
              <a:rPr lang="tr-TR" dirty="0" smtClean="0"/>
              <a:t>umuma arz yetkisi, adın belirtilmesi yetkisi ve eserde değişiklik yapılmasını menetme yetkisi</a:t>
            </a:r>
          </a:p>
          <a:p>
            <a:endParaRPr lang="tr-TR" dirty="0" smtClean="0"/>
          </a:p>
          <a:p>
            <a:r>
              <a:rPr lang="tr-TR" dirty="0" smtClean="0"/>
              <a:t>Mali haklar</a:t>
            </a:r>
          </a:p>
          <a:p>
            <a:pPr lvl="1"/>
            <a:r>
              <a:rPr lang="tr-TR" dirty="0" smtClean="0"/>
              <a:t>işleme hakkı, çoğaltma hakkı, yayma hakkı, temsil hakkı ve işaret, ses ve/veya görüntü nakline yarayan araçlarla umuma iletim hakkı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Dijital içerik</a:t>
            </a:r>
          </a:p>
          <a:p>
            <a:pPr lvl="1"/>
            <a:r>
              <a:rPr lang="tr-TR" dirty="0" smtClean="0"/>
              <a:t>dijital ses, görüntü, grafik, animasyon, görsel, metin ya da bu türlerin kombinasyonundan oluşan paketlenmiş ve işlenmiş dijital bilgi</a:t>
            </a:r>
          </a:p>
          <a:p>
            <a:endParaRPr lang="tr-TR" dirty="0" smtClean="0"/>
          </a:p>
          <a:p>
            <a:r>
              <a:rPr lang="tr-TR" dirty="0" smtClean="0"/>
              <a:t>Eser sahiplerinin dijital formdaki (dijital film, dijital müzik, e-kitap, e-belge vb.) eserleri üzerindeki telif haklarının korunmasında yeni teknolojilerden yararlanılmakta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8219256" cy="46805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Standart I: Bilgi okuryazarı hemşire bilgi gereksiniminin doğasını ve boyutunu belirler </a:t>
            </a:r>
          </a:p>
          <a:p>
            <a:pPr algn="just"/>
            <a:r>
              <a:rPr lang="tr-TR" dirty="0" smtClean="0"/>
              <a:t>Standart II: Bilgi okuryazarı hemşire gereksinimi olan bilgiye etkin ve yetkin erişir. </a:t>
            </a:r>
          </a:p>
          <a:p>
            <a:pPr algn="just"/>
            <a:r>
              <a:rPr lang="tr-TR" dirty="0" smtClean="0"/>
              <a:t>Standart III: Bilgi okuryazarı hemşire elde ettiği bilgileri ve bilgi kaynaklarını eleştirel olarak değerlendirir.</a:t>
            </a:r>
          </a:p>
          <a:p>
            <a:pPr algn="just"/>
            <a:r>
              <a:rPr lang="tr-TR" dirty="0" smtClean="0"/>
              <a:t>Standart IV: Bilgi okuryazarı hemşire, bireysel olarak veya bir grubun üyesi olarak belirli bir amaca ulaşmak için bilgiyi etkili bir biçimde kullanır. </a:t>
            </a:r>
          </a:p>
          <a:p>
            <a:pPr algn="just"/>
            <a:r>
              <a:rPr lang="tr-TR" b="1" dirty="0" smtClean="0"/>
              <a:t>Standart V: Bilgi okuryazarı hemşire bilgi erişimine ve kullanımına ilişkin birçok ekonomik, politik ya da sosyal konuyu kavrar, bilgiyi etiğe ve yasal kurallara uygun kullanır.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Açık Erişim ve Telif Hakkı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+mj-lt"/>
              </a:rPr>
              <a:t>Kütüphaneciler ve kurumsal arşivlerin öncüsü olan kurum kütüphanelerinin katkısıyla</a:t>
            </a:r>
          </a:p>
          <a:p>
            <a:endParaRPr lang="tr-TR" dirty="0" smtClean="0">
              <a:latin typeface="+mj-lt"/>
            </a:endParaRPr>
          </a:p>
          <a:p>
            <a:r>
              <a:rPr lang="tr-TR" dirty="0" smtClean="0">
                <a:latin typeface="+mj-lt"/>
              </a:rPr>
              <a:t>açık erişim yapısı için </a:t>
            </a:r>
            <a:r>
              <a:rPr lang="tr-TR" b="1" dirty="0" smtClean="0">
                <a:latin typeface="+mj-lt"/>
              </a:rPr>
              <a:t>“</a:t>
            </a:r>
            <a:r>
              <a:rPr lang="tr-TR" b="1" dirty="0" err="1" smtClean="0">
                <a:latin typeface="+mj-lt"/>
              </a:rPr>
              <a:t>Creative</a:t>
            </a:r>
            <a:r>
              <a:rPr lang="tr-TR" b="1" dirty="0" smtClean="0">
                <a:latin typeface="+mj-lt"/>
              </a:rPr>
              <a:t> </a:t>
            </a:r>
            <a:r>
              <a:rPr lang="tr-TR" b="1" dirty="0" err="1" smtClean="0">
                <a:latin typeface="+mj-lt"/>
              </a:rPr>
              <a:t>Commons</a:t>
            </a:r>
            <a:r>
              <a:rPr lang="tr-TR" b="1" dirty="0" smtClean="0">
                <a:latin typeface="+mj-lt"/>
              </a:rPr>
              <a:t> (CC)” </a:t>
            </a:r>
            <a:r>
              <a:rPr lang="tr-TR" dirty="0" smtClean="0">
                <a:latin typeface="+mj-lt"/>
              </a:rPr>
              <a:t>lisans modeli</a:t>
            </a:r>
          </a:p>
          <a:p>
            <a:endParaRPr lang="tr-TR" dirty="0" smtClean="0">
              <a:latin typeface="+mj-lt"/>
            </a:endParaRPr>
          </a:p>
          <a:p>
            <a:r>
              <a:rPr lang="tr-TR" dirty="0" smtClean="0">
                <a:latin typeface="+mj-lt"/>
              </a:rPr>
              <a:t>telif haklarına sözleşmelerine alternatif olarak ortaya konulmuştur.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Bookman Old Style" panose="02050604050505020204" pitchFamily="18" charset="0"/>
              </a:rPr>
              <a:t>“</a:t>
            </a:r>
            <a:r>
              <a:rPr lang="tr-TR" dirty="0" err="1" smtClean="0">
                <a:latin typeface="Bookman Old Style" panose="02050604050505020204" pitchFamily="18" charset="0"/>
              </a:rPr>
              <a:t>Creative</a:t>
            </a:r>
            <a:r>
              <a:rPr lang="tr-TR" dirty="0" smtClean="0">
                <a:latin typeface="Bookman Old Style" panose="02050604050505020204" pitchFamily="18" charset="0"/>
              </a:rPr>
              <a:t> </a:t>
            </a:r>
            <a:r>
              <a:rPr lang="tr-TR" dirty="0" err="1" smtClean="0">
                <a:latin typeface="Bookman Old Style" panose="02050604050505020204" pitchFamily="18" charset="0"/>
              </a:rPr>
              <a:t>Commons</a:t>
            </a:r>
            <a:r>
              <a:rPr lang="tr-TR" dirty="0" smtClean="0">
                <a:latin typeface="Bookman Old Style" panose="02050604050505020204" pitchFamily="18" charset="0"/>
              </a:rPr>
              <a:t> (CC)” 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Dijital ortamda bulunan bilgi kaynaklarına telif hakkı ihlalleri yapılmadan, daha geniş kesimlerin  erişebilmesini sağlamak amacıyla oluşturulmuştur. </a:t>
            </a:r>
          </a:p>
          <a:p>
            <a:pPr lvl="1"/>
            <a:endParaRPr lang="tr-TR" dirty="0" smtClean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lvl="1"/>
            <a:r>
              <a:rPr lang="tr-TR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Böylece eser sahibi hem eserini rahatlıkla erişime açarken aynı zamanda haklarını da resmi olarak belgeleme olanağına sahiptir.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pPr algn="ctr">
              <a:buNone/>
            </a:pPr>
            <a:r>
              <a:rPr lang="tr-TR" dirty="0" smtClean="0"/>
              <a:t>3. Ürün ve performansı iletirken bilgi kaynaklarının kullanımını doğrular.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a. Projede kullanılan tüm kaynaklar için gereken formatlarda (APA, MLA)</a:t>
            </a:r>
            <a:r>
              <a:rPr lang="tr-TR" b="1" dirty="0" smtClean="0"/>
              <a:t> kaynakçaları doğru bir biçimde atıf </a:t>
            </a:r>
            <a:r>
              <a:rPr lang="tr-TR" dirty="0" smtClean="0"/>
              <a:t>gösterir.</a:t>
            </a:r>
          </a:p>
          <a:p>
            <a:endParaRPr lang="tr-TR" dirty="0" smtClean="0"/>
          </a:p>
          <a:p>
            <a:r>
              <a:rPr lang="tr-TR" dirty="0" smtClean="0"/>
              <a:t>b. Ürün ya da sunumunda kullanılan basılı, görsel ya da öteki şekilde üretilen materyallerin </a:t>
            </a:r>
            <a:r>
              <a:rPr lang="tr-TR" b="1" dirty="0" smtClean="0"/>
              <a:t>yazar ya da yaratıcısının iznini alır.</a:t>
            </a:r>
          </a:p>
          <a:p>
            <a:endParaRPr lang="tr-TR" dirty="0" smtClean="0"/>
          </a:p>
          <a:p>
            <a:r>
              <a:rPr lang="tr-TR" dirty="0" smtClean="0"/>
              <a:t>c. Ders tasarımındaki atıflar hakkında her şeyi bilir.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Özet olarak, 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pPr algn="just"/>
            <a:r>
              <a:rPr lang="tr-TR" b="1" i="1" dirty="0" smtClean="0"/>
              <a:t>Bilgi okuryazarlığı standartları </a:t>
            </a:r>
            <a:r>
              <a:rPr lang="tr-TR" dirty="0" smtClean="0"/>
              <a:t>okuyucuları için bir destek ve rehber olma anlamındadır, tüm kurumlar ve sınıflara uyarlanabilir. 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Çevrimsel araştırma ve </a:t>
            </a:r>
            <a:r>
              <a:rPr lang="tr-TR" b="1" dirty="0" smtClean="0"/>
              <a:t>kanıta dayalı uygulama </a:t>
            </a:r>
            <a:r>
              <a:rPr lang="tr-TR" dirty="0" smtClean="0"/>
              <a:t>mesleki bir standart olduğundan, bilgi gereksiniminin belirlenmesi, bilginin bulunması ve elde edilmesi, değerlendirilmesi, etik kullanımı ve en iyi uygulamada amaç olarak görülmesi hemşirelik eğitimi ve uygulamasının ana öğeleridir. </a:t>
            </a: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/>
              <a:t>T</a:t>
            </a:r>
            <a:r>
              <a:rPr lang="tr-TR" dirty="0" smtClean="0"/>
              <a:t>elif hakkı,</a:t>
            </a:r>
          </a:p>
          <a:p>
            <a:r>
              <a:rPr lang="tr-TR" dirty="0" smtClean="0"/>
              <a:t>Gizlilik, </a:t>
            </a:r>
          </a:p>
          <a:p>
            <a:r>
              <a:rPr lang="tr-TR" dirty="0" smtClean="0"/>
              <a:t>Güvenlik, </a:t>
            </a:r>
          </a:p>
          <a:p>
            <a:r>
              <a:rPr lang="tr-TR" dirty="0" smtClean="0"/>
              <a:t>Düşünce ve ifade özgürlüğü, </a:t>
            </a:r>
          </a:p>
          <a:p>
            <a:r>
              <a:rPr lang="tr-TR" dirty="0" smtClean="0"/>
              <a:t>Sansür,</a:t>
            </a:r>
          </a:p>
          <a:p>
            <a:r>
              <a:rPr lang="tr-TR" dirty="0" smtClean="0"/>
              <a:t>Bilgi edinme hakkı ve eşitliği, </a:t>
            </a:r>
          </a:p>
          <a:p>
            <a:r>
              <a:rPr lang="tr-TR" dirty="0" smtClean="0"/>
              <a:t>Bilginin dürüst kullanımı, </a:t>
            </a:r>
          </a:p>
          <a:p>
            <a:r>
              <a:rPr lang="tr-TR" dirty="0" smtClean="0"/>
              <a:t>Bilgi hırsızlığı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Dikdörtgen"/>
          <p:cNvSpPr/>
          <p:nvPr/>
        </p:nvSpPr>
        <p:spPr>
          <a:xfrm>
            <a:off x="1624722" y="2967335"/>
            <a:ext cx="58945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tr-TR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TEŞEKKÜRLER</a:t>
            </a:r>
            <a:endParaRPr lang="tr-TR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Etik 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“Çeşitli meslek kolları arasında tarafların uyması veya kaçınması gereken davranışlar bütünü” olarak tanımlanmaktadır.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Doğru ve yanlış gibi ahlaki değerlerin ne olduğu ve eylemlerin nasıl olması gerektiğini anlatır.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Etik Amaçlar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r>
              <a:rPr lang="tr-TR" dirty="0" smtClean="0"/>
              <a:t>Doğru ve yanlış, iyi ve kötü üzerine düşünme ve düşündürme</a:t>
            </a:r>
          </a:p>
          <a:p>
            <a:r>
              <a:rPr lang="tr-TR" dirty="0" smtClean="0"/>
              <a:t>En fazla yararı sağlama ve en az zarara neden olma ilkesi ile hareket etme</a:t>
            </a:r>
          </a:p>
          <a:p>
            <a:r>
              <a:rPr lang="tr-TR" dirty="0" smtClean="0"/>
              <a:t>Farklılıklara saygı duyma ve anlamaya çalışma</a:t>
            </a:r>
          </a:p>
          <a:p>
            <a:r>
              <a:rPr lang="tr-TR" dirty="0" smtClean="0"/>
              <a:t>İnsanlar tarafından gerçekleştirilen uygulamaların ahlaki boyutlarını ön plana çıkarabilme,</a:t>
            </a:r>
          </a:p>
          <a:p>
            <a:r>
              <a:rPr lang="tr-TR" dirty="0" smtClean="0"/>
              <a:t>Bireylere etik düşünme ve etik karar verebilme yeteneklerini kazandırabilme,</a:t>
            </a:r>
          </a:p>
          <a:p>
            <a:r>
              <a:rPr lang="tr-TR" dirty="0" smtClean="0"/>
              <a:t>İyi niyetli insanlar yetiştirebilme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Akademik dürüstlük</a:t>
            </a:r>
            <a:endParaRPr lang="tr-TR" sz="4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Tüm akademik etkinliklerin bireylerin kendi emeği ile gerçekleştirilmesi</a:t>
            </a:r>
          </a:p>
          <a:p>
            <a:r>
              <a:rPr lang="tr-TR" dirty="0" smtClean="0"/>
              <a:t>Bilgi hırsızlığı,</a:t>
            </a:r>
          </a:p>
          <a:p>
            <a:r>
              <a:rPr lang="tr-TR" dirty="0" smtClean="0"/>
              <a:t>Kopyacılık, </a:t>
            </a:r>
          </a:p>
          <a:p>
            <a:r>
              <a:rPr lang="tr-TR" dirty="0" smtClean="0"/>
              <a:t>Yalancılık, </a:t>
            </a:r>
          </a:p>
          <a:p>
            <a:r>
              <a:rPr lang="tr-TR" dirty="0" smtClean="0"/>
              <a:t>Sahtecilik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Etik ilkeler</a:t>
            </a:r>
            <a:endParaRPr lang="tr-TR" sz="4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Bulguların yansız bir şekilde sunulması</a:t>
            </a:r>
          </a:p>
          <a:p>
            <a:r>
              <a:rPr lang="tr-TR" dirty="0" smtClean="0"/>
              <a:t>Başka bir çalışma ya da eserin kişinin kendi eseri gibi sunulmaması</a:t>
            </a:r>
          </a:p>
          <a:p>
            <a:r>
              <a:rPr lang="tr-TR" dirty="0" smtClean="0"/>
              <a:t>Daha önce yayınlanmış eserleri özgün eserlermiş gibi yayınlanması</a:t>
            </a:r>
          </a:p>
          <a:p>
            <a:r>
              <a:rPr lang="tr-TR" dirty="0" smtClean="0"/>
              <a:t>Kullanılan kaynaklara uygun referansların verilmesi</a:t>
            </a:r>
          </a:p>
          <a:p>
            <a:r>
              <a:rPr lang="tr-TR" dirty="0" smtClean="0"/>
              <a:t>Yazarlık haklarının katkı paylarına göre gerçekleştirilmesi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Bilgiyi yanıltma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b="1" dirty="0" smtClean="0"/>
              <a:t>1. Kaba Yağmalamak</a:t>
            </a:r>
          </a:p>
          <a:p>
            <a:pPr>
              <a:buNone/>
            </a:pPr>
            <a:r>
              <a:rPr lang="tr-TR" dirty="0" smtClean="0"/>
              <a:t>a. Yazılı eseri olduğu gibi aşırmak,</a:t>
            </a:r>
          </a:p>
          <a:p>
            <a:pPr>
              <a:buNone/>
            </a:pPr>
            <a:r>
              <a:rPr lang="tr-TR" dirty="0" smtClean="0"/>
              <a:t>b. Yazılı eserin sadece bazı kısımlarını olduğu gibi aşırmak,</a:t>
            </a:r>
          </a:p>
          <a:p>
            <a:pPr>
              <a:buNone/>
            </a:pPr>
            <a:r>
              <a:rPr lang="tr-TR" dirty="0" smtClean="0"/>
              <a:t>c. Aşırandan aşırmak,</a:t>
            </a:r>
          </a:p>
          <a:p>
            <a:pPr>
              <a:buNone/>
            </a:pPr>
            <a:r>
              <a:rPr lang="tr-TR" b="1" dirty="0" smtClean="0"/>
              <a:t>2. İnce Yağmalamak</a:t>
            </a:r>
          </a:p>
          <a:p>
            <a:pPr>
              <a:buNone/>
            </a:pPr>
            <a:r>
              <a:rPr lang="tr-TR" dirty="0" smtClean="0"/>
              <a:t>a. Yazılı eserin tümünü veya kısımlarını değiştirerek aşırmak,</a:t>
            </a:r>
          </a:p>
          <a:p>
            <a:pPr>
              <a:buNone/>
            </a:pPr>
            <a:r>
              <a:rPr lang="tr-TR" dirty="0" smtClean="0"/>
              <a:t>b. Başkasının fikrini kendininmiş gibi sunmak,</a:t>
            </a:r>
          </a:p>
          <a:p>
            <a:pPr>
              <a:buNone/>
            </a:pPr>
            <a:r>
              <a:rPr lang="tr-TR" b="1" dirty="0" smtClean="0"/>
              <a:t>3. Çok İnce Yağmalamak</a:t>
            </a:r>
          </a:p>
          <a:p>
            <a:pPr>
              <a:buNone/>
            </a:pPr>
            <a:r>
              <a:rPr lang="tr-TR" dirty="0" smtClean="0"/>
              <a:t>a. Kendi eserinden gönderme yapmadan alıntı yapmak,</a:t>
            </a:r>
          </a:p>
          <a:p>
            <a:pPr>
              <a:buNone/>
            </a:pPr>
            <a:r>
              <a:rPr lang="tr-TR" dirty="0" smtClean="0"/>
              <a:t>b. İstem dışı yağmalamaktır.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Sonuçları?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755576" y="1844824"/>
            <a:ext cx="8050096" cy="4254224"/>
          </a:xfrm>
        </p:spPr>
        <p:txBody>
          <a:bodyPr/>
          <a:lstStyle/>
          <a:p>
            <a:r>
              <a:rPr lang="tr-TR" dirty="0" smtClean="0"/>
              <a:t>Saygınlık kaybı</a:t>
            </a:r>
          </a:p>
          <a:p>
            <a:r>
              <a:rPr lang="tr-TR" dirty="0" smtClean="0"/>
              <a:t>Güven kaybı</a:t>
            </a:r>
          </a:p>
          <a:p>
            <a:r>
              <a:rPr lang="tr-TR" dirty="0" smtClean="0"/>
              <a:t>İşgücü kaybı</a:t>
            </a:r>
          </a:p>
          <a:p>
            <a:r>
              <a:rPr lang="tr-TR" dirty="0" smtClean="0"/>
              <a:t>Parasal destek kaybı</a:t>
            </a:r>
          </a:p>
          <a:p>
            <a:r>
              <a:rPr lang="tr-TR" dirty="0" smtClean="0"/>
              <a:t>Yasal olarak suçlanmak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Bilgi okuryazarı hemşire: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pPr algn="ctr">
              <a:buNone/>
            </a:pPr>
            <a:r>
              <a:rPr lang="tr-TR" dirty="0" smtClean="0"/>
              <a:t>1. Bilgiye ve bilgi teknolojilerine ilişkin etik, yasal ve </a:t>
            </a:r>
            <a:r>
              <a:rPr lang="tr-TR" dirty="0" err="1" smtClean="0"/>
              <a:t>sosyo</a:t>
            </a:r>
            <a:r>
              <a:rPr lang="tr-TR" dirty="0" smtClean="0"/>
              <a:t>-ekonomik birçok konuyu kavrar.</a:t>
            </a:r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35</TotalTime>
  <Words>974</Words>
  <Application>Microsoft Office PowerPoint</Application>
  <PresentationFormat>Ekran Gösterisi (4:3)</PresentationFormat>
  <Paragraphs>145</Paragraphs>
  <Slides>26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31" baseType="lpstr">
      <vt:lpstr>Bookman Old Style</vt:lpstr>
      <vt:lpstr>Georgia</vt:lpstr>
      <vt:lpstr>Wingdings</vt:lpstr>
      <vt:lpstr>Wingdings 2</vt:lpstr>
      <vt:lpstr>Kent</vt:lpstr>
      <vt:lpstr>Bilgi Kaynakları Kullanımında Etik ve Yasal Düzenlemeler</vt:lpstr>
      <vt:lpstr>PowerPoint Sunusu</vt:lpstr>
      <vt:lpstr>Etik </vt:lpstr>
      <vt:lpstr>Etik Amaçlar</vt:lpstr>
      <vt:lpstr>Akademik dürüstlük</vt:lpstr>
      <vt:lpstr>Etik ilkeler</vt:lpstr>
      <vt:lpstr>Bilgiyi yanıltma</vt:lpstr>
      <vt:lpstr>Sonuçları?</vt:lpstr>
      <vt:lpstr> Bilgi okuryazarı hemşire: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Telif Hakkı</vt:lpstr>
      <vt:lpstr>Telif haklarının korunması</vt:lpstr>
      <vt:lpstr>PowerPoint Sunusu</vt:lpstr>
      <vt:lpstr>Açık Erişim ve Telif Hakkı</vt:lpstr>
      <vt:lpstr>PowerPoint Sunusu</vt:lpstr>
      <vt:lpstr>PowerPoint Sunusu</vt:lpstr>
      <vt:lpstr>PowerPoint Sunusu</vt:lpstr>
      <vt:lpstr>Özet olarak, 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Bilgi Kaynakları Kullanımında Etik ve Yasal Düzenlemeler</dc:title>
  <dc:creator>sezer</dc:creator>
  <cp:lastModifiedBy>Aslı</cp:lastModifiedBy>
  <cp:revision>11</cp:revision>
  <dcterms:created xsi:type="dcterms:W3CDTF">2021-04-11T21:47:15Z</dcterms:created>
  <dcterms:modified xsi:type="dcterms:W3CDTF">2023-10-18T07:05:43Z</dcterms:modified>
</cp:coreProperties>
</file>