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29" autoAdjust="0"/>
  </p:normalViewPr>
  <p:slideViewPr>
    <p:cSldViewPr>
      <p:cViewPr>
        <p:scale>
          <a:sx n="69" d="100"/>
          <a:sy n="69" d="100"/>
        </p:scale>
        <p:origin x="-1124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‹#›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‹#›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‹#›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‹#›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‹#›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6013" y="867039"/>
            <a:ext cx="2144395" cy="494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3016" y="2376932"/>
            <a:ext cx="7617967" cy="3077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71585" y="6461988"/>
            <a:ext cx="2495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‹#›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04" y="2421635"/>
            <a:ext cx="2087880" cy="0"/>
          </a:xfrm>
          <a:custGeom>
            <a:avLst/>
            <a:gdLst/>
            <a:ahLst/>
            <a:cxnLst/>
            <a:rect l="l" t="t" r="r" b="b"/>
            <a:pathLst>
              <a:path w="2087880">
                <a:moveTo>
                  <a:pt x="0" y="0"/>
                </a:moveTo>
                <a:lnTo>
                  <a:pt x="208762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55904" y="3140964"/>
            <a:ext cx="2087880" cy="0"/>
          </a:xfrm>
          <a:custGeom>
            <a:avLst/>
            <a:gdLst/>
            <a:ahLst/>
            <a:cxnLst/>
            <a:rect l="l" t="t" r="r" b="b"/>
            <a:pathLst>
              <a:path w="2087880">
                <a:moveTo>
                  <a:pt x="0" y="0"/>
                </a:moveTo>
                <a:lnTo>
                  <a:pt x="208762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34895" y="2636520"/>
            <a:ext cx="289560" cy="288290"/>
          </a:xfrm>
          <a:custGeom>
            <a:avLst/>
            <a:gdLst/>
            <a:ahLst/>
            <a:cxnLst/>
            <a:rect l="l" t="t" r="r" b="b"/>
            <a:pathLst>
              <a:path w="289560" h="288289">
                <a:moveTo>
                  <a:pt x="0" y="144017"/>
                </a:moveTo>
                <a:lnTo>
                  <a:pt x="7376" y="98511"/>
                </a:lnTo>
                <a:lnTo>
                  <a:pt x="27919" y="58978"/>
                </a:lnTo>
                <a:lnTo>
                  <a:pt x="59253" y="27797"/>
                </a:lnTo>
                <a:lnTo>
                  <a:pt x="98999" y="7345"/>
                </a:lnTo>
                <a:lnTo>
                  <a:pt x="144780" y="0"/>
                </a:lnTo>
                <a:lnTo>
                  <a:pt x="190560" y="7345"/>
                </a:lnTo>
                <a:lnTo>
                  <a:pt x="230306" y="27797"/>
                </a:lnTo>
                <a:lnTo>
                  <a:pt x="261640" y="58978"/>
                </a:lnTo>
                <a:lnTo>
                  <a:pt x="282183" y="98511"/>
                </a:lnTo>
                <a:lnTo>
                  <a:pt x="289560" y="144017"/>
                </a:lnTo>
                <a:lnTo>
                  <a:pt x="282183" y="189524"/>
                </a:lnTo>
                <a:lnTo>
                  <a:pt x="261640" y="229057"/>
                </a:lnTo>
                <a:lnTo>
                  <a:pt x="230306" y="260238"/>
                </a:lnTo>
                <a:lnTo>
                  <a:pt x="190560" y="280690"/>
                </a:lnTo>
                <a:lnTo>
                  <a:pt x="144780" y="288035"/>
                </a:lnTo>
                <a:lnTo>
                  <a:pt x="98999" y="280690"/>
                </a:lnTo>
                <a:lnTo>
                  <a:pt x="59253" y="260238"/>
                </a:lnTo>
                <a:lnTo>
                  <a:pt x="27919" y="229057"/>
                </a:lnTo>
                <a:lnTo>
                  <a:pt x="7376" y="189524"/>
                </a:lnTo>
                <a:lnTo>
                  <a:pt x="0" y="144017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24455" y="2421635"/>
            <a:ext cx="222250" cy="412115"/>
          </a:xfrm>
          <a:custGeom>
            <a:avLst/>
            <a:gdLst/>
            <a:ahLst/>
            <a:cxnLst/>
            <a:rect l="l" t="t" r="r" b="b"/>
            <a:pathLst>
              <a:path w="222250" h="412114">
                <a:moveTo>
                  <a:pt x="88645" y="308610"/>
                </a:moveTo>
                <a:lnTo>
                  <a:pt x="0" y="360299"/>
                </a:lnTo>
                <a:lnTo>
                  <a:pt x="88645" y="412114"/>
                </a:lnTo>
                <a:lnTo>
                  <a:pt x="92456" y="411099"/>
                </a:lnTo>
                <a:lnTo>
                  <a:pt x="96012" y="405002"/>
                </a:lnTo>
                <a:lnTo>
                  <a:pt x="94995" y="401065"/>
                </a:lnTo>
                <a:lnTo>
                  <a:pt x="35995" y="366649"/>
                </a:lnTo>
                <a:lnTo>
                  <a:pt x="12573" y="366649"/>
                </a:lnTo>
                <a:lnTo>
                  <a:pt x="12573" y="353949"/>
                </a:lnTo>
                <a:lnTo>
                  <a:pt x="36213" y="353949"/>
                </a:lnTo>
                <a:lnTo>
                  <a:pt x="94995" y="319659"/>
                </a:lnTo>
                <a:lnTo>
                  <a:pt x="96012" y="315722"/>
                </a:lnTo>
                <a:lnTo>
                  <a:pt x="92456" y="309625"/>
                </a:lnTo>
                <a:lnTo>
                  <a:pt x="88645" y="308610"/>
                </a:lnTo>
                <a:close/>
              </a:path>
              <a:path w="222250" h="412114">
                <a:moveTo>
                  <a:pt x="36213" y="353949"/>
                </a:moveTo>
                <a:lnTo>
                  <a:pt x="12573" y="353949"/>
                </a:lnTo>
                <a:lnTo>
                  <a:pt x="12573" y="366649"/>
                </a:lnTo>
                <a:lnTo>
                  <a:pt x="35995" y="366649"/>
                </a:lnTo>
                <a:lnTo>
                  <a:pt x="34689" y="365887"/>
                </a:lnTo>
                <a:lnTo>
                  <a:pt x="15748" y="365887"/>
                </a:lnTo>
                <a:lnTo>
                  <a:pt x="15748" y="354838"/>
                </a:lnTo>
                <a:lnTo>
                  <a:pt x="34689" y="354838"/>
                </a:lnTo>
                <a:lnTo>
                  <a:pt x="36213" y="353949"/>
                </a:lnTo>
                <a:close/>
              </a:path>
              <a:path w="222250" h="412114">
                <a:moveTo>
                  <a:pt x="209550" y="353949"/>
                </a:moveTo>
                <a:lnTo>
                  <a:pt x="36213" y="353949"/>
                </a:lnTo>
                <a:lnTo>
                  <a:pt x="25218" y="360362"/>
                </a:lnTo>
                <a:lnTo>
                  <a:pt x="35995" y="366649"/>
                </a:lnTo>
                <a:lnTo>
                  <a:pt x="222250" y="366649"/>
                </a:lnTo>
                <a:lnTo>
                  <a:pt x="222250" y="360299"/>
                </a:lnTo>
                <a:lnTo>
                  <a:pt x="209550" y="360299"/>
                </a:lnTo>
                <a:lnTo>
                  <a:pt x="209550" y="353949"/>
                </a:lnTo>
                <a:close/>
              </a:path>
              <a:path w="222250" h="412114">
                <a:moveTo>
                  <a:pt x="15748" y="354838"/>
                </a:moveTo>
                <a:lnTo>
                  <a:pt x="15748" y="365887"/>
                </a:lnTo>
                <a:lnTo>
                  <a:pt x="25218" y="360362"/>
                </a:lnTo>
                <a:lnTo>
                  <a:pt x="15748" y="354838"/>
                </a:lnTo>
                <a:close/>
              </a:path>
              <a:path w="222250" h="412114">
                <a:moveTo>
                  <a:pt x="25218" y="360362"/>
                </a:moveTo>
                <a:lnTo>
                  <a:pt x="15748" y="365887"/>
                </a:lnTo>
                <a:lnTo>
                  <a:pt x="34689" y="365887"/>
                </a:lnTo>
                <a:lnTo>
                  <a:pt x="25218" y="360362"/>
                </a:lnTo>
                <a:close/>
              </a:path>
              <a:path w="222250" h="412114">
                <a:moveTo>
                  <a:pt x="34689" y="354838"/>
                </a:moveTo>
                <a:lnTo>
                  <a:pt x="15748" y="354838"/>
                </a:lnTo>
                <a:lnTo>
                  <a:pt x="25218" y="360362"/>
                </a:lnTo>
                <a:lnTo>
                  <a:pt x="34689" y="354838"/>
                </a:lnTo>
                <a:close/>
              </a:path>
              <a:path w="222250" h="412114">
                <a:moveTo>
                  <a:pt x="222250" y="0"/>
                </a:moveTo>
                <a:lnTo>
                  <a:pt x="209550" y="0"/>
                </a:lnTo>
                <a:lnTo>
                  <a:pt x="209550" y="360299"/>
                </a:lnTo>
                <a:lnTo>
                  <a:pt x="215900" y="353949"/>
                </a:lnTo>
                <a:lnTo>
                  <a:pt x="222250" y="353949"/>
                </a:lnTo>
                <a:lnTo>
                  <a:pt x="222250" y="0"/>
                </a:lnTo>
                <a:close/>
              </a:path>
              <a:path w="222250" h="412114">
                <a:moveTo>
                  <a:pt x="222250" y="353949"/>
                </a:moveTo>
                <a:lnTo>
                  <a:pt x="215900" y="353949"/>
                </a:lnTo>
                <a:lnTo>
                  <a:pt x="209550" y="360299"/>
                </a:lnTo>
                <a:lnTo>
                  <a:pt x="222250" y="360299"/>
                </a:lnTo>
                <a:lnTo>
                  <a:pt x="222250" y="3539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87170" y="2514345"/>
            <a:ext cx="360680" cy="103505"/>
          </a:xfrm>
          <a:custGeom>
            <a:avLst/>
            <a:gdLst/>
            <a:ahLst/>
            <a:cxnLst/>
            <a:rect l="l" t="t" r="r" b="b"/>
            <a:pathLst>
              <a:path w="360680" h="103505">
                <a:moveTo>
                  <a:pt x="324297" y="58317"/>
                </a:moveTo>
                <a:lnTo>
                  <a:pt x="265201" y="92455"/>
                </a:lnTo>
                <a:lnTo>
                  <a:pt x="264185" y="96392"/>
                </a:lnTo>
                <a:lnTo>
                  <a:pt x="265963" y="99313"/>
                </a:lnTo>
                <a:lnTo>
                  <a:pt x="267614" y="102362"/>
                </a:lnTo>
                <a:lnTo>
                  <a:pt x="271551" y="103504"/>
                </a:lnTo>
                <a:lnTo>
                  <a:pt x="349664" y="58419"/>
                </a:lnTo>
                <a:lnTo>
                  <a:pt x="324297" y="58317"/>
                </a:lnTo>
                <a:close/>
              </a:path>
              <a:path w="360680" h="103505">
                <a:moveTo>
                  <a:pt x="335222" y="52009"/>
                </a:moveTo>
                <a:lnTo>
                  <a:pt x="324297" y="58317"/>
                </a:lnTo>
                <a:lnTo>
                  <a:pt x="347751" y="58419"/>
                </a:lnTo>
                <a:lnTo>
                  <a:pt x="347760" y="57530"/>
                </a:lnTo>
                <a:lnTo>
                  <a:pt x="344576" y="57530"/>
                </a:lnTo>
                <a:lnTo>
                  <a:pt x="335222" y="52009"/>
                </a:lnTo>
                <a:close/>
              </a:path>
              <a:path w="360680" h="103505">
                <a:moveTo>
                  <a:pt x="272059" y="0"/>
                </a:moveTo>
                <a:lnTo>
                  <a:pt x="268122" y="1015"/>
                </a:lnTo>
                <a:lnTo>
                  <a:pt x="264566" y="7112"/>
                </a:lnTo>
                <a:lnTo>
                  <a:pt x="265582" y="10921"/>
                </a:lnTo>
                <a:lnTo>
                  <a:pt x="324393" y="45617"/>
                </a:lnTo>
                <a:lnTo>
                  <a:pt x="347878" y="45719"/>
                </a:lnTo>
                <a:lnTo>
                  <a:pt x="347751" y="58419"/>
                </a:lnTo>
                <a:lnTo>
                  <a:pt x="349664" y="58419"/>
                </a:lnTo>
                <a:lnTo>
                  <a:pt x="360451" y="52196"/>
                </a:lnTo>
                <a:lnTo>
                  <a:pt x="274980" y="1777"/>
                </a:lnTo>
                <a:lnTo>
                  <a:pt x="272059" y="0"/>
                </a:lnTo>
                <a:close/>
              </a:path>
              <a:path w="360680" h="103505">
                <a:moveTo>
                  <a:pt x="50" y="44195"/>
                </a:moveTo>
                <a:lnTo>
                  <a:pt x="0" y="56895"/>
                </a:lnTo>
                <a:lnTo>
                  <a:pt x="324297" y="58317"/>
                </a:lnTo>
                <a:lnTo>
                  <a:pt x="335222" y="52009"/>
                </a:lnTo>
                <a:lnTo>
                  <a:pt x="324393" y="45617"/>
                </a:lnTo>
                <a:lnTo>
                  <a:pt x="50" y="44195"/>
                </a:lnTo>
                <a:close/>
              </a:path>
              <a:path w="360680" h="103505">
                <a:moveTo>
                  <a:pt x="344576" y="46608"/>
                </a:moveTo>
                <a:lnTo>
                  <a:pt x="335222" y="52009"/>
                </a:lnTo>
                <a:lnTo>
                  <a:pt x="344576" y="57530"/>
                </a:lnTo>
                <a:lnTo>
                  <a:pt x="344576" y="46608"/>
                </a:lnTo>
                <a:close/>
              </a:path>
              <a:path w="360680" h="103505">
                <a:moveTo>
                  <a:pt x="347869" y="46608"/>
                </a:moveTo>
                <a:lnTo>
                  <a:pt x="344576" y="46608"/>
                </a:lnTo>
                <a:lnTo>
                  <a:pt x="344576" y="57530"/>
                </a:lnTo>
                <a:lnTo>
                  <a:pt x="347760" y="57530"/>
                </a:lnTo>
                <a:lnTo>
                  <a:pt x="347869" y="46608"/>
                </a:lnTo>
                <a:close/>
              </a:path>
              <a:path w="360680" h="103505">
                <a:moveTo>
                  <a:pt x="324393" y="45617"/>
                </a:moveTo>
                <a:lnTo>
                  <a:pt x="335222" y="52009"/>
                </a:lnTo>
                <a:lnTo>
                  <a:pt x="344576" y="46608"/>
                </a:lnTo>
                <a:lnTo>
                  <a:pt x="347869" y="46608"/>
                </a:lnTo>
                <a:lnTo>
                  <a:pt x="347878" y="45719"/>
                </a:lnTo>
                <a:lnTo>
                  <a:pt x="324393" y="45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87170" y="2657601"/>
            <a:ext cx="360680" cy="103505"/>
          </a:xfrm>
          <a:custGeom>
            <a:avLst/>
            <a:gdLst/>
            <a:ahLst/>
            <a:cxnLst/>
            <a:rect l="l" t="t" r="r" b="b"/>
            <a:pathLst>
              <a:path w="360680" h="103505">
                <a:moveTo>
                  <a:pt x="324297" y="58317"/>
                </a:moveTo>
                <a:lnTo>
                  <a:pt x="265201" y="92456"/>
                </a:lnTo>
                <a:lnTo>
                  <a:pt x="264185" y="96393"/>
                </a:lnTo>
                <a:lnTo>
                  <a:pt x="265963" y="99313"/>
                </a:lnTo>
                <a:lnTo>
                  <a:pt x="267614" y="102362"/>
                </a:lnTo>
                <a:lnTo>
                  <a:pt x="271551" y="103505"/>
                </a:lnTo>
                <a:lnTo>
                  <a:pt x="349476" y="58420"/>
                </a:lnTo>
                <a:lnTo>
                  <a:pt x="324297" y="58317"/>
                </a:lnTo>
                <a:close/>
              </a:path>
              <a:path w="360680" h="103505">
                <a:moveTo>
                  <a:pt x="335209" y="52017"/>
                </a:moveTo>
                <a:lnTo>
                  <a:pt x="324297" y="58317"/>
                </a:lnTo>
                <a:lnTo>
                  <a:pt x="347751" y="58420"/>
                </a:lnTo>
                <a:lnTo>
                  <a:pt x="347760" y="57531"/>
                </a:lnTo>
                <a:lnTo>
                  <a:pt x="344576" y="57531"/>
                </a:lnTo>
                <a:lnTo>
                  <a:pt x="335209" y="52017"/>
                </a:lnTo>
                <a:close/>
              </a:path>
              <a:path w="360680" h="103505">
                <a:moveTo>
                  <a:pt x="272059" y="0"/>
                </a:moveTo>
                <a:lnTo>
                  <a:pt x="268122" y="1015"/>
                </a:lnTo>
                <a:lnTo>
                  <a:pt x="264566" y="7112"/>
                </a:lnTo>
                <a:lnTo>
                  <a:pt x="265582" y="10922"/>
                </a:lnTo>
                <a:lnTo>
                  <a:pt x="268630" y="12826"/>
                </a:lnTo>
                <a:lnTo>
                  <a:pt x="324335" y="45616"/>
                </a:lnTo>
                <a:lnTo>
                  <a:pt x="347878" y="45720"/>
                </a:lnTo>
                <a:lnTo>
                  <a:pt x="347751" y="58420"/>
                </a:lnTo>
                <a:lnTo>
                  <a:pt x="349476" y="58420"/>
                </a:lnTo>
                <a:lnTo>
                  <a:pt x="360451" y="52070"/>
                </a:lnTo>
                <a:lnTo>
                  <a:pt x="274980" y="1777"/>
                </a:lnTo>
                <a:lnTo>
                  <a:pt x="272059" y="0"/>
                </a:lnTo>
                <a:close/>
              </a:path>
              <a:path w="360680" h="103505">
                <a:moveTo>
                  <a:pt x="50" y="44196"/>
                </a:moveTo>
                <a:lnTo>
                  <a:pt x="0" y="56896"/>
                </a:lnTo>
                <a:lnTo>
                  <a:pt x="324297" y="58317"/>
                </a:lnTo>
                <a:lnTo>
                  <a:pt x="335209" y="52017"/>
                </a:lnTo>
                <a:lnTo>
                  <a:pt x="324335" y="45616"/>
                </a:lnTo>
                <a:lnTo>
                  <a:pt x="50" y="44196"/>
                </a:lnTo>
                <a:close/>
              </a:path>
              <a:path w="360680" h="103505">
                <a:moveTo>
                  <a:pt x="344576" y="46609"/>
                </a:moveTo>
                <a:lnTo>
                  <a:pt x="335209" y="52017"/>
                </a:lnTo>
                <a:lnTo>
                  <a:pt x="344576" y="57531"/>
                </a:lnTo>
                <a:lnTo>
                  <a:pt x="344576" y="46609"/>
                </a:lnTo>
                <a:close/>
              </a:path>
              <a:path w="360680" h="103505">
                <a:moveTo>
                  <a:pt x="347869" y="46609"/>
                </a:moveTo>
                <a:lnTo>
                  <a:pt x="344576" y="46609"/>
                </a:lnTo>
                <a:lnTo>
                  <a:pt x="344576" y="57531"/>
                </a:lnTo>
                <a:lnTo>
                  <a:pt x="347760" y="57531"/>
                </a:lnTo>
                <a:lnTo>
                  <a:pt x="347869" y="46609"/>
                </a:lnTo>
                <a:close/>
              </a:path>
              <a:path w="360680" h="103505">
                <a:moveTo>
                  <a:pt x="324335" y="45616"/>
                </a:moveTo>
                <a:lnTo>
                  <a:pt x="335209" y="52017"/>
                </a:lnTo>
                <a:lnTo>
                  <a:pt x="344576" y="46609"/>
                </a:lnTo>
                <a:lnTo>
                  <a:pt x="347869" y="46609"/>
                </a:lnTo>
                <a:lnTo>
                  <a:pt x="347878" y="45720"/>
                </a:lnTo>
                <a:lnTo>
                  <a:pt x="324335" y="456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87170" y="2802382"/>
            <a:ext cx="360680" cy="103505"/>
          </a:xfrm>
          <a:custGeom>
            <a:avLst/>
            <a:gdLst/>
            <a:ahLst/>
            <a:cxnLst/>
            <a:rect l="l" t="t" r="r" b="b"/>
            <a:pathLst>
              <a:path w="360680" h="103505">
                <a:moveTo>
                  <a:pt x="324297" y="58317"/>
                </a:moveTo>
                <a:lnTo>
                  <a:pt x="265201" y="92455"/>
                </a:lnTo>
                <a:lnTo>
                  <a:pt x="264185" y="96265"/>
                </a:lnTo>
                <a:lnTo>
                  <a:pt x="265963" y="99313"/>
                </a:lnTo>
                <a:lnTo>
                  <a:pt x="267614" y="102362"/>
                </a:lnTo>
                <a:lnTo>
                  <a:pt x="271551" y="103504"/>
                </a:lnTo>
                <a:lnTo>
                  <a:pt x="349476" y="58419"/>
                </a:lnTo>
                <a:lnTo>
                  <a:pt x="324297" y="58317"/>
                </a:lnTo>
                <a:close/>
              </a:path>
              <a:path w="360680" h="103505">
                <a:moveTo>
                  <a:pt x="335222" y="52009"/>
                </a:moveTo>
                <a:lnTo>
                  <a:pt x="324297" y="58317"/>
                </a:lnTo>
                <a:lnTo>
                  <a:pt x="347751" y="58419"/>
                </a:lnTo>
                <a:lnTo>
                  <a:pt x="347760" y="57530"/>
                </a:lnTo>
                <a:lnTo>
                  <a:pt x="344576" y="57530"/>
                </a:lnTo>
                <a:lnTo>
                  <a:pt x="335222" y="52009"/>
                </a:lnTo>
                <a:close/>
              </a:path>
              <a:path w="360680" h="103505">
                <a:moveTo>
                  <a:pt x="272059" y="0"/>
                </a:moveTo>
                <a:lnTo>
                  <a:pt x="268122" y="1015"/>
                </a:lnTo>
                <a:lnTo>
                  <a:pt x="264566" y="7112"/>
                </a:lnTo>
                <a:lnTo>
                  <a:pt x="265582" y="10921"/>
                </a:lnTo>
                <a:lnTo>
                  <a:pt x="324393" y="45617"/>
                </a:lnTo>
                <a:lnTo>
                  <a:pt x="347878" y="45719"/>
                </a:lnTo>
                <a:lnTo>
                  <a:pt x="347751" y="58419"/>
                </a:lnTo>
                <a:lnTo>
                  <a:pt x="349476" y="58419"/>
                </a:lnTo>
                <a:lnTo>
                  <a:pt x="360451" y="52069"/>
                </a:lnTo>
                <a:lnTo>
                  <a:pt x="274980" y="1777"/>
                </a:lnTo>
                <a:lnTo>
                  <a:pt x="272059" y="0"/>
                </a:lnTo>
                <a:close/>
              </a:path>
              <a:path w="360680" h="103505">
                <a:moveTo>
                  <a:pt x="50" y="44195"/>
                </a:moveTo>
                <a:lnTo>
                  <a:pt x="0" y="56895"/>
                </a:lnTo>
                <a:lnTo>
                  <a:pt x="324297" y="58317"/>
                </a:lnTo>
                <a:lnTo>
                  <a:pt x="335222" y="52009"/>
                </a:lnTo>
                <a:lnTo>
                  <a:pt x="324393" y="45617"/>
                </a:lnTo>
                <a:lnTo>
                  <a:pt x="50" y="44195"/>
                </a:lnTo>
                <a:close/>
              </a:path>
              <a:path w="360680" h="103505">
                <a:moveTo>
                  <a:pt x="344576" y="46608"/>
                </a:moveTo>
                <a:lnTo>
                  <a:pt x="335222" y="52009"/>
                </a:lnTo>
                <a:lnTo>
                  <a:pt x="344576" y="57530"/>
                </a:lnTo>
                <a:lnTo>
                  <a:pt x="344576" y="46608"/>
                </a:lnTo>
                <a:close/>
              </a:path>
              <a:path w="360680" h="103505">
                <a:moveTo>
                  <a:pt x="347869" y="46608"/>
                </a:moveTo>
                <a:lnTo>
                  <a:pt x="344576" y="46608"/>
                </a:lnTo>
                <a:lnTo>
                  <a:pt x="344576" y="57530"/>
                </a:lnTo>
                <a:lnTo>
                  <a:pt x="347760" y="57530"/>
                </a:lnTo>
                <a:lnTo>
                  <a:pt x="347869" y="46608"/>
                </a:lnTo>
                <a:close/>
              </a:path>
              <a:path w="360680" h="103505">
                <a:moveTo>
                  <a:pt x="324393" y="45617"/>
                </a:moveTo>
                <a:lnTo>
                  <a:pt x="335222" y="52009"/>
                </a:lnTo>
                <a:lnTo>
                  <a:pt x="344576" y="46608"/>
                </a:lnTo>
                <a:lnTo>
                  <a:pt x="347869" y="46608"/>
                </a:lnTo>
                <a:lnTo>
                  <a:pt x="347878" y="45719"/>
                </a:lnTo>
                <a:lnTo>
                  <a:pt x="324393" y="45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87170" y="2947161"/>
            <a:ext cx="360680" cy="103505"/>
          </a:xfrm>
          <a:custGeom>
            <a:avLst/>
            <a:gdLst/>
            <a:ahLst/>
            <a:cxnLst/>
            <a:rect l="l" t="t" r="r" b="b"/>
            <a:pathLst>
              <a:path w="360680" h="103505">
                <a:moveTo>
                  <a:pt x="324297" y="58317"/>
                </a:moveTo>
                <a:lnTo>
                  <a:pt x="265201" y="92455"/>
                </a:lnTo>
                <a:lnTo>
                  <a:pt x="264185" y="96392"/>
                </a:lnTo>
                <a:lnTo>
                  <a:pt x="265963" y="99313"/>
                </a:lnTo>
                <a:lnTo>
                  <a:pt x="267614" y="102362"/>
                </a:lnTo>
                <a:lnTo>
                  <a:pt x="271551" y="103504"/>
                </a:lnTo>
                <a:lnTo>
                  <a:pt x="349664" y="58420"/>
                </a:lnTo>
                <a:lnTo>
                  <a:pt x="324297" y="58317"/>
                </a:lnTo>
                <a:close/>
              </a:path>
              <a:path w="360680" h="103505">
                <a:moveTo>
                  <a:pt x="335222" y="52009"/>
                </a:moveTo>
                <a:lnTo>
                  <a:pt x="324297" y="58317"/>
                </a:lnTo>
                <a:lnTo>
                  <a:pt x="347751" y="58420"/>
                </a:lnTo>
                <a:lnTo>
                  <a:pt x="347760" y="57530"/>
                </a:lnTo>
                <a:lnTo>
                  <a:pt x="344576" y="57530"/>
                </a:lnTo>
                <a:lnTo>
                  <a:pt x="335222" y="52009"/>
                </a:lnTo>
                <a:close/>
              </a:path>
              <a:path w="360680" h="103505">
                <a:moveTo>
                  <a:pt x="272059" y="0"/>
                </a:moveTo>
                <a:lnTo>
                  <a:pt x="268122" y="1015"/>
                </a:lnTo>
                <a:lnTo>
                  <a:pt x="264566" y="7112"/>
                </a:lnTo>
                <a:lnTo>
                  <a:pt x="265582" y="10922"/>
                </a:lnTo>
                <a:lnTo>
                  <a:pt x="324393" y="45617"/>
                </a:lnTo>
                <a:lnTo>
                  <a:pt x="347878" y="45720"/>
                </a:lnTo>
                <a:lnTo>
                  <a:pt x="347751" y="58420"/>
                </a:lnTo>
                <a:lnTo>
                  <a:pt x="349664" y="58420"/>
                </a:lnTo>
                <a:lnTo>
                  <a:pt x="360451" y="52197"/>
                </a:lnTo>
                <a:lnTo>
                  <a:pt x="274980" y="1777"/>
                </a:lnTo>
                <a:lnTo>
                  <a:pt x="272059" y="0"/>
                </a:lnTo>
                <a:close/>
              </a:path>
              <a:path w="360680" h="103505">
                <a:moveTo>
                  <a:pt x="50" y="44196"/>
                </a:moveTo>
                <a:lnTo>
                  <a:pt x="0" y="56896"/>
                </a:lnTo>
                <a:lnTo>
                  <a:pt x="324297" y="58317"/>
                </a:lnTo>
                <a:lnTo>
                  <a:pt x="335222" y="52009"/>
                </a:lnTo>
                <a:lnTo>
                  <a:pt x="324393" y="45617"/>
                </a:lnTo>
                <a:lnTo>
                  <a:pt x="50" y="44196"/>
                </a:lnTo>
                <a:close/>
              </a:path>
              <a:path w="360680" h="103505">
                <a:moveTo>
                  <a:pt x="344576" y="46609"/>
                </a:moveTo>
                <a:lnTo>
                  <a:pt x="335222" y="52009"/>
                </a:lnTo>
                <a:lnTo>
                  <a:pt x="344576" y="57530"/>
                </a:lnTo>
                <a:lnTo>
                  <a:pt x="344576" y="46609"/>
                </a:lnTo>
                <a:close/>
              </a:path>
              <a:path w="360680" h="103505">
                <a:moveTo>
                  <a:pt x="347869" y="46609"/>
                </a:moveTo>
                <a:lnTo>
                  <a:pt x="344576" y="46609"/>
                </a:lnTo>
                <a:lnTo>
                  <a:pt x="344576" y="57530"/>
                </a:lnTo>
                <a:lnTo>
                  <a:pt x="347760" y="57530"/>
                </a:lnTo>
                <a:lnTo>
                  <a:pt x="347869" y="46609"/>
                </a:lnTo>
                <a:close/>
              </a:path>
              <a:path w="360680" h="103505">
                <a:moveTo>
                  <a:pt x="324393" y="45617"/>
                </a:moveTo>
                <a:lnTo>
                  <a:pt x="335222" y="52009"/>
                </a:lnTo>
                <a:lnTo>
                  <a:pt x="344576" y="46609"/>
                </a:lnTo>
                <a:lnTo>
                  <a:pt x="347869" y="46609"/>
                </a:lnTo>
                <a:lnTo>
                  <a:pt x="347878" y="45720"/>
                </a:lnTo>
                <a:lnTo>
                  <a:pt x="324393" y="456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14270" y="2664332"/>
            <a:ext cx="1543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79119" y="2664332"/>
            <a:ext cx="1543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B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2742" y="360426"/>
            <a:ext cx="7908290" cy="2277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0205" indent="-142240">
              <a:lnSpc>
                <a:spcPct val="100000"/>
              </a:lnSpc>
              <a:spcBef>
                <a:spcPts val="105"/>
              </a:spcBef>
              <a:buSzPct val="92857"/>
              <a:buFont typeface="Wingdings"/>
              <a:buChar char=""/>
              <a:tabLst>
                <a:tab pos="370840" algn="l"/>
              </a:tabLst>
            </a:pPr>
            <a:r>
              <a:rPr sz="1400" b="1" spc="-5" dirty="0">
                <a:latin typeface="Arial"/>
                <a:cs typeface="Arial"/>
              </a:rPr>
              <a:t>Damlaların (Habbelerin) Buharlaştırılması</a:t>
            </a:r>
            <a:r>
              <a:rPr sz="1400" b="1" spc="-1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Yöntemi</a:t>
            </a:r>
            <a:endParaRPr sz="1400" dirty="0">
              <a:latin typeface="Arial"/>
              <a:cs typeface="Arial"/>
            </a:endParaRPr>
          </a:p>
          <a:p>
            <a:pPr marL="12700" marR="5080" indent="913765" algn="just">
              <a:lnSpc>
                <a:spcPct val="150000"/>
              </a:lnSpc>
              <a:spcBef>
                <a:spcPts val="280"/>
              </a:spcBef>
            </a:pPr>
            <a:r>
              <a:rPr sz="1400" spc="-5" dirty="0">
                <a:latin typeface="Arial"/>
                <a:cs typeface="Arial"/>
              </a:rPr>
              <a:t>Bu metodun uygulanabilmesi için </a:t>
            </a:r>
            <a:r>
              <a:rPr sz="1400" spc="-10" dirty="0">
                <a:latin typeface="Arial"/>
                <a:cs typeface="Arial"/>
              </a:rPr>
              <a:t>bileşenlerden </a:t>
            </a:r>
            <a:r>
              <a:rPr sz="1400" spc="-5" dirty="0">
                <a:latin typeface="Arial"/>
                <a:cs typeface="Arial"/>
              </a:rPr>
              <a:t>birisinin deney </a:t>
            </a:r>
            <a:r>
              <a:rPr sz="1400" spc="-10" dirty="0">
                <a:latin typeface="Arial"/>
                <a:cs typeface="Arial"/>
              </a:rPr>
              <a:t>sıcaklığında sıvı </a:t>
            </a:r>
            <a:r>
              <a:rPr sz="1400" spc="-5" dirty="0">
                <a:latin typeface="Arial"/>
                <a:cs typeface="Arial"/>
              </a:rPr>
              <a:t>veya  süblimleşebilen katı olması </a:t>
            </a:r>
            <a:r>
              <a:rPr sz="1400" spc="-15" dirty="0">
                <a:latin typeface="Arial"/>
                <a:cs typeface="Arial"/>
              </a:rPr>
              <a:t>gerekir. </a:t>
            </a:r>
            <a:r>
              <a:rPr sz="1400" spc="-5" dirty="0">
                <a:latin typeface="Arial"/>
                <a:cs typeface="Arial"/>
              </a:rPr>
              <a:t>Benzen, </a:t>
            </a:r>
            <a:r>
              <a:rPr sz="1400" spc="-30" dirty="0">
                <a:latin typeface="Arial"/>
                <a:cs typeface="Arial"/>
              </a:rPr>
              <a:t>Toluen </a:t>
            </a:r>
            <a:r>
              <a:rPr sz="1400" spc="-5" dirty="0">
                <a:latin typeface="Arial"/>
                <a:cs typeface="Arial"/>
              </a:rPr>
              <a:t>gibi </a:t>
            </a:r>
            <a:r>
              <a:rPr sz="1400" dirty="0">
                <a:latin typeface="Arial"/>
                <a:cs typeface="Arial"/>
              </a:rPr>
              <a:t>bir </a:t>
            </a:r>
            <a:r>
              <a:rPr sz="1400" spc="-5" dirty="0">
                <a:latin typeface="Arial"/>
                <a:cs typeface="Arial"/>
              </a:rPr>
              <a:t>çok organik sıvı ile naftalin, iyot </a:t>
            </a:r>
            <a:r>
              <a:rPr sz="1400" dirty="0">
                <a:latin typeface="Arial"/>
                <a:cs typeface="Arial"/>
              </a:rPr>
              <a:t>gibi  </a:t>
            </a:r>
            <a:r>
              <a:rPr sz="1400" spc="-5" dirty="0">
                <a:latin typeface="Arial"/>
                <a:cs typeface="Arial"/>
              </a:rPr>
              <a:t>süblimleşen </a:t>
            </a:r>
            <a:r>
              <a:rPr sz="1400" spc="-10" dirty="0">
                <a:latin typeface="Arial"/>
                <a:cs typeface="Arial"/>
              </a:rPr>
              <a:t>katıların </a:t>
            </a:r>
            <a:r>
              <a:rPr sz="1400" spc="-10" dirty="0" err="1">
                <a:latin typeface="Arial"/>
                <a:cs typeface="Arial"/>
              </a:rPr>
              <a:t>moleküler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lang="tr-TR" sz="1400" spc="-10" dirty="0" err="1" smtClean="0">
                <a:latin typeface="Arial"/>
                <a:cs typeface="Arial"/>
              </a:rPr>
              <a:t>yayınma</a:t>
            </a:r>
            <a:r>
              <a:rPr sz="1400" spc="-10" dirty="0" smtClean="0">
                <a:latin typeface="Arial"/>
                <a:cs typeface="Arial"/>
              </a:rPr>
              <a:t> </a:t>
            </a:r>
            <a:r>
              <a:rPr sz="1400" spc="-5" dirty="0" err="1" smtClean="0">
                <a:latin typeface="Arial"/>
                <a:cs typeface="Arial"/>
              </a:rPr>
              <a:t>katsayıları</a:t>
            </a:r>
            <a:r>
              <a:rPr lang="tr-TR" sz="1400" spc="-5" dirty="0" smtClean="0">
                <a:latin typeface="Arial"/>
                <a:cs typeface="Arial"/>
              </a:rPr>
              <a:t> bulunabilir.</a:t>
            </a:r>
            <a:r>
              <a:rPr sz="1400" spc="-5" dirty="0" smtClean="0">
                <a:latin typeface="Arial"/>
                <a:cs typeface="Arial"/>
              </a:rPr>
              <a:t> </a:t>
            </a:r>
            <a:r>
              <a:rPr lang="tr-TR" sz="1400" spc="-10" dirty="0" smtClean="0">
                <a:latin typeface="Arial"/>
                <a:cs typeface="Arial"/>
              </a:rPr>
              <a:t>O</a:t>
            </a:r>
            <a:r>
              <a:rPr sz="1400" spc="-10" dirty="0" err="1" smtClean="0">
                <a:latin typeface="Arial"/>
                <a:cs typeface="Arial"/>
              </a:rPr>
              <a:t>luşturulan</a:t>
            </a:r>
            <a:r>
              <a:rPr sz="1400" spc="-10" dirty="0" smtClean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küresel katı </a:t>
            </a:r>
            <a:r>
              <a:rPr sz="1400" spc="-10" dirty="0">
                <a:latin typeface="Arial"/>
                <a:cs typeface="Arial"/>
              </a:rPr>
              <a:t>veya  sıvının </a:t>
            </a:r>
            <a:r>
              <a:rPr sz="1400" spc="-5" dirty="0">
                <a:latin typeface="Arial"/>
                <a:cs typeface="Arial"/>
              </a:rPr>
              <a:t>bir tele </a:t>
            </a:r>
            <a:r>
              <a:rPr sz="1400" spc="-10" dirty="0">
                <a:latin typeface="Arial"/>
                <a:cs typeface="Arial"/>
              </a:rPr>
              <a:t>asılarak </a:t>
            </a:r>
            <a:r>
              <a:rPr sz="1400" spc="-5" dirty="0">
                <a:latin typeface="Arial"/>
                <a:cs typeface="Arial"/>
              </a:rPr>
              <a:t>tamamen </a:t>
            </a:r>
            <a:r>
              <a:rPr sz="1400" spc="-10" dirty="0">
                <a:latin typeface="Arial"/>
                <a:cs typeface="Arial"/>
              </a:rPr>
              <a:t>buharlaşması </a:t>
            </a:r>
            <a:r>
              <a:rPr sz="1400" spc="-5" dirty="0">
                <a:latin typeface="Arial"/>
                <a:cs typeface="Arial"/>
              </a:rPr>
              <a:t>için geçen süreden </a:t>
            </a:r>
            <a:r>
              <a:rPr sz="1400" spc="-15" dirty="0">
                <a:latin typeface="Arial"/>
                <a:cs typeface="Arial"/>
              </a:rPr>
              <a:t>bulunur. </a:t>
            </a:r>
            <a:r>
              <a:rPr lang="tr-TR" sz="1400" spc="-5" dirty="0" err="1" smtClean="0">
                <a:latin typeface="Arial"/>
                <a:cs typeface="Arial"/>
              </a:rPr>
              <a:t>Yayınma</a:t>
            </a:r>
            <a:r>
              <a:rPr sz="1400" spc="-5" dirty="0" smtClean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mekanizması  </a:t>
            </a: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bileşeninin </a:t>
            </a:r>
            <a:r>
              <a:rPr sz="1400" dirty="0">
                <a:latin typeface="Arial"/>
                <a:cs typeface="Arial"/>
              </a:rPr>
              <a:t>B </a:t>
            </a:r>
            <a:r>
              <a:rPr lang="tr-TR" sz="1400" dirty="0" smtClean="0">
                <a:latin typeface="Arial"/>
                <a:cs typeface="Arial"/>
              </a:rPr>
              <a:t>durgun </a:t>
            </a:r>
            <a:r>
              <a:rPr sz="1400" spc="-5" dirty="0" err="1" smtClean="0">
                <a:latin typeface="Arial"/>
                <a:cs typeface="Arial"/>
              </a:rPr>
              <a:t>bileşeni</a:t>
            </a:r>
            <a:r>
              <a:rPr sz="1400" spc="-5" dirty="0" smtClean="0">
                <a:latin typeface="Arial"/>
                <a:cs typeface="Arial"/>
              </a:rPr>
              <a:t> </a:t>
            </a:r>
            <a:r>
              <a:rPr sz="1400" spc="-5" dirty="0" err="1" smtClean="0">
                <a:latin typeface="Arial"/>
                <a:cs typeface="Arial"/>
              </a:rPr>
              <a:t>içinde</a:t>
            </a:r>
            <a:r>
              <a:rPr sz="1400" spc="-5" dirty="0" smtClean="0">
                <a:latin typeface="Arial"/>
                <a:cs typeface="Arial"/>
              </a:rPr>
              <a:t> </a:t>
            </a:r>
            <a:r>
              <a:rPr lang="tr-TR" sz="1400" spc="-5" dirty="0" err="1" smtClean="0">
                <a:latin typeface="Arial"/>
                <a:cs typeface="Arial"/>
              </a:rPr>
              <a:t>yayınması</a:t>
            </a:r>
            <a:r>
              <a:rPr sz="1400" spc="-5" dirty="0" smtClean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şeklinde</a:t>
            </a:r>
            <a:r>
              <a:rPr sz="1400" spc="-2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gerçekleşmektedir.</a:t>
            </a:r>
            <a:endParaRPr sz="1400" dirty="0">
              <a:latin typeface="Arial"/>
              <a:cs typeface="Arial"/>
            </a:endParaRPr>
          </a:p>
          <a:p>
            <a:pPr marR="785495" algn="ctr">
              <a:lnSpc>
                <a:spcPct val="100000"/>
              </a:lnSpc>
              <a:spcBef>
                <a:spcPts val="1005"/>
              </a:spcBef>
            </a:pPr>
            <a:r>
              <a:rPr sz="1400" dirty="0">
                <a:latin typeface="Arial"/>
                <a:cs typeface="Arial"/>
              </a:rPr>
              <a:t>Küre </a:t>
            </a:r>
            <a:r>
              <a:rPr sz="1400" spc="-5" dirty="0">
                <a:latin typeface="Arial"/>
                <a:cs typeface="Arial"/>
              </a:rPr>
              <a:t>alanı </a:t>
            </a:r>
            <a:r>
              <a:rPr sz="1400" dirty="0">
                <a:latin typeface="Arial"/>
                <a:cs typeface="Arial"/>
              </a:rPr>
              <a:t>= </a:t>
            </a:r>
            <a:r>
              <a:rPr sz="2550" spc="-75" baseline="3267" dirty="0">
                <a:latin typeface="Times New Roman"/>
                <a:cs typeface="Times New Roman"/>
              </a:rPr>
              <a:t>2</a:t>
            </a:r>
            <a:r>
              <a:rPr sz="2700" i="1" spc="-75" baseline="3086" dirty="0">
                <a:latin typeface="Symbol"/>
                <a:cs typeface="Symbol"/>
              </a:rPr>
              <a:t></a:t>
            </a:r>
            <a:r>
              <a:rPr sz="2700" i="1" spc="-240" baseline="3086" dirty="0">
                <a:latin typeface="Times New Roman"/>
                <a:cs typeface="Times New Roman"/>
              </a:rPr>
              <a:t> </a:t>
            </a:r>
            <a:r>
              <a:rPr sz="2550" i="1" spc="120" baseline="3267" dirty="0">
                <a:latin typeface="Times New Roman"/>
                <a:cs typeface="Times New Roman"/>
              </a:rPr>
              <a:t>r</a:t>
            </a:r>
            <a:r>
              <a:rPr sz="1500" spc="120" baseline="47222" dirty="0">
                <a:latin typeface="Times New Roman"/>
                <a:cs typeface="Times New Roman"/>
              </a:rPr>
              <a:t>2</a:t>
            </a:r>
            <a:endParaRPr sz="1500" baseline="47222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291050" y="2930907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4" y="0"/>
                </a:lnTo>
              </a:path>
            </a:pathLst>
          </a:custGeom>
          <a:ln w="103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02051" y="2845359"/>
            <a:ext cx="2574290" cy="63627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R="259079" algn="ctr">
              <a:lnSpc>
                <a:spcPct val="100000"/>
              </a:lnSpc>
              <a:spcBef>
                <a:spcPts val="745"/>
              </a:spcBef>
            </a:pPr>
            <a:r>
              <a:rPr sz="1600" spc="5" dirty="0">
                <a:latin typeface="Times New Roman"/>
                <a:cs typeface="Times New Roman"/>
              </a:rPr>
              <a:t>3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400" dirty="0">
                <a:latin typeface="Arial"/>
                <a:cs typeface="Arial"/>
              </a:rPr>
              <a:t>A </a:t>
            </a:r>
            <a:r>
              <a:rPr sz="1400" spc="-5" dirty="0">
                <a:latin typeface="Arial"/>
                <a:cs typeface="Arial"/>
              </a:rPr>
              <a:t>bileşeninin buharlaşma akısı</a:t>
            </a:r>
            <a:r>
              <a:rPr sz="1400" spc="-19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2051" y="2634611"/>
            <a:ext cx="1539240" cy="4273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326390" algn="r">
              <a:lnSpc>
                <a:spcPts val="1515"/>
              </a:lnSpc>
              <a:spcBef>
                <a:spcPts val="110"/>
              </a:spcBef>
            </a:pPr>
            <a:r>
              <a:rPr sz="1600" spc="5" dirty="0">
                <a:latin typeface="Times New Roman"/>
                <a:cs typeface="Times New Roman"/>
              </a:rPr>
              <a:t>4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635"/>
              </a:lnSpc>
            </a:pPr>
            <a:r>
              <a:rPr sz="1400" dirty="0">
                <a:latin typeface="Arial"/>
                <a:cs typeface="Arial"/>
              </a:rPr>
              <a:t>Küre </a:t>
            </a:r>
            <a:r>
              <a:rPr sz="1400" spc="-5" dirty="0">
                <a:latin typeface="Arial"/>
                <a:cs typeface="Arial"/>
              </a:rPr>
              <a:t>hacmi </a:t>
            </a:r>
            <a:r>
              <a:rPr sz="1400" dirty="0">
                <a:latin typeface="Arial"/>
                <a:cs typeface="Arial"/>
              </a:rPr>
              <a:t>= </a:t>
            </a:r>
            <a:r>
              <a:rPr sz="2550" i="1" spc="-67" baseline="6535" dirty="0">
                <a:latin typeface="Symbol"/>
                <a:cs typeface="Symbol"/>
              </a:rPr>
              <a:t></a:t>
            </a:r>
            <a:r>
              <a:rPr sz="2550" i="1" spc="-359" baseline="6535" dirty="0">
                <a:latin typeface="Times New Roman"/>
                <a:cs typeface="Times New Roman"/>
              </a:rPr>
              <a:t> </a:t>
            </a:r>
            <a:r>
              <a:rPr sz="2400" i="1" spc="97" baseline="6944" dirty="0">
                <a:latin typeface="Times New Roman"/>
                <a:cs typeface="Times New Roman"/>
              </a:rPr>
              <a:t>r</a:t>
            </a:r>
            <a:r>
              <a:rPr sz="1350" spc="97" baseline="55555" dirty="0">
                <a:latin typeface="Times New Roman"/>
                <a:cs typeface="Times New Roman"/>
              </a:rPr>
              <a:t>3</a:t>
            </a:r>
            <a:endParaRPr sz="1350" baseline="55555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703287" y="3335611"/>
            <a:ext cx="415290" cy="0"/>
          </a:xfrm>
          <a:custGeom>
            <a:avLst/>
            <a:gdLst/>
            <a:ahLst/>
            <a:cxnLst/>
            <a:rect l="l" t="t" r="r" b="b"/>
            <a:pathLst>
              <a:path w="415290">
                <a:moveTo>
                  <a:pt x="0" y="0"/>
                </a:moveTo>
                <a:lnTo>
                  <a:pt x="414872" y="0"/>
                </a:lnTo>
              </a:path>
            </a:pathLst>
          </a:custGeom>
          <a:ln w="128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65692" y="3335611"/>
            <a:ext cx="197485" cy="0"/>
          </a:xfrm>
          <a:custGeom>
            <a:avLst/>
            <a:gdLst/>
            <a:ahLst/>
            <a:cxnLst/>
            <a:rect l="l" t="t" r="r" b="b"/>
            <a:pathLst>
              <a:path w="197484">
                <a:moveTo>
                  <a:pt x="0" y="0"/>
                </a:moveTo>
                <a:lnTo>
                  <a:pt x="196930" y="0"/>
                </a:lnTo>
              </a:path>
            </a:pathLst>
          </a:custGeom>
          <a:ln w="128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410155" y="3335611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792" y="0"/>
                </a:lnTo>
              </a:path>
            </a:pathLst>
          </a:custGeom>
          <a:ln w="128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099170" y="3304917"/>
            <a:ext cx="133985" cy="2038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50" spc="20" dirty="0"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52345" y="3506296"/>
            <a:ext cx="133985" cy="2038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50" spc="20" dirty="0"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186947" y="2968253"/>
            <a:ext cx="53086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20" dirty="0">
                <a:latin typeface="Times New Roman"/>
                <a:cs typeface="Times New Roman"/>
              </a:rPr>
              <a:t>1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</a:t>
            </a:r>
            <a:r>
              <a:rPr sz="2000" i="1" spc="5" dirty="0">
                <a:latin typeface="Times New Roman"/>
                <a:cs typeface="Times New Roman"/>
              </a:rPr>
              <a:t>V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13965" y="3116498"/>
            <a:ext cx="1128395" cy="3498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03860" algn="l"/>
              </a:tabLst>
            </a:pPr>
            <a:r>
              <a:rPr sz="2000" i="1" spc="25" dirty="0">
                <a:latin typeface="Times New Roman"/>
                <a:cs typeface="Times New Roman"/>
              </a:rPr>
              <a:t>N	</a:t>
            </a:r>
            <a:r>
              <a:rPr sz="2000" spc="265" dirty="0">
                <a:latin typeface="Symbol"/>
                <a:cs typeface="Symbol"/>
              </a:rPr>
              <a:t></a:t>
            </a:r>
            <a:r>
              <a:rPr sz="2000" spc="245" dirty="0">
                <a:latin typeface="Times New Roman"/>
                <a:cs typeface="Times New Roman"/>
              </a:rPr>
              <a:t> </a:t>
            </a:r>
            <a:r>
              <a:rPr sz="3150" i="1" spc="37" baseline="34391" dirty="0">
                <a:latin typeface="Symbol"/>
                <a:cs typeface="Symbol"/>
              </a:rPr>
              <a:t></a:t>
            </a:r>
            <a:r>
              <a:rPr sz="1725" spc="37" baseline="38647" dirty="0">
                <a:latin typeface="Times New Roman"/>
                <a:cs typeface="Times New Roman"/>
              </a:rPr>
              <a:t>A</a:t>
            </a:r>
            <a:endParaRPr sz="1725" baseline="38647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10966" y="3332056"/>
            <a:ext cx="97409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90220" algn="l"/>
              </a:tabLst>
            </a:pPr>
            <a:r>
              <a:rPr sz="2000" i="1" spc="30" dirty="0">
                <a:latin typeface="Times New Roman"/>
                <a:cs typeface="Times New Roman"/>
              </a:rPr>
              <a:t>M	</a:t>
            </a:r>
            <a:r>
              <a:rPr sz="2000" i="1" spc="25" dirty="0">
                <a:latin typeface="Times New Roman"/>
                <a:cs typeface="Times New Roman"/>
              </a:rPr>
              <a:t>A</a:t>
            </a:r>
            <a:r>
              <a:rPr sz="2000" i="1" spc="3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</a:t>
            </a:r>
            <a:r>
              <a:rPr sz="2000" i="1" spc="-5" dirty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38297" y="3647313"/>
            <a:ext cx="38506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(zamanla damlanın boyutu azaldığından </a:t>
            </a:r>
            <a:r>
              <a:rPr sz="1400" dirty="0">
                <a:latin typeface="Arial"/>
                <a:cs typeface="Arial"/>
              </a:rPr>
              <a:t>– </a:t>
            </a:r>
            <a:r>
              <a:rPr sz="1400" spc="-5" dirty="0">
                <a:latin typeface="Arial"/>
                <a:cs typeface="Arial"/>
              </a:rPr>
              <a:t>işareti  </a:t>
            </a:r>
            <a:r>
              <a:rPr sz="1400" spc="-10" dirty="0">
                <a:latin typeface="Arial"/>
                <a:cs typeface="Arial"/>
              </a:rPr>
              <a:t>konmuştur.)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82936" y="4533287"/>
            <a:ext cx="348615" cy="0"/>
          </a:xfrm>
          <a:custGeom>
            <a:avLst/>
            <a:gdLst/>
            <a:ahLst/>
            <a:cxnLst/>
            <a:rect l="l" t="t" r="r" b="b"/>
            <a:pathLst>
              <a:path w="348615">
                <a:moveTo>
                  <a:pt x="0" y="0"/>
                </a:moveTo>
                <a:lnTo>
                  <a:pt x="348058" y="0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71828" y="4533287"/>
            <a:ext cx="219075" cy="0"/>
          </a:xfrm>
          <a:custGeom>
            <a:avLst/>
            <a:gdLst/>
            <a:ahLst/>
            <a:cxnLst/>
            <a:rect l="l" t="t" r="r" b="b"/>
            <a:pathLst>
              <a:path w="219075">
                <a:moveTo>
                  <a:pt x="0" y="0"/>
                </a:moveTo>
                <a:lnTo>
                  <a:pt x="218768" y="0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27178" y="4533287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0" y="0"/>
                </a:moveTo>
                <a:lnTo>
                  <a:pt x="914366" y="0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090068" y="4675172"/>
            <a:ext cx="117475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35" dirty="0">
                <a:latin typeface="Times New Roman"/>
                <a:cs typeface="Times New Roman"/>
              </a:rPr>
              <a:t>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67559" y="4675172"/>
            <a:ext cx="351155" cy="1628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30" dirty="0">
                <a:latin typeface="Times New Roman"/>
                <a:cs typeface="Times New Roman"/>
              </a:rPr>
              <a:t>B</a:t>
            </a:r>
            <a:r>
              <a:rPr sz="950" spc="225" dirty="0">
                <a:latin typeface="Times New Roman"/>
                <a:cs typeface="Times New Roman"/>
              </a:rPr>
              <a:t> </a:t>
            </a:r>
            <a:r>
              <a:rPr sz="950" spc="10" dirty="0" smtClean="0">
                <a:latin typeface="Times New Roman"/>
                <a:cs typeface="Times New Roman"/>
              </a:rPr>
              <a:t>L</a:t>
            </a:r>
            <a:r>
              <a:rPr lang="tr-TR" sz="950" spc="10" dirty="0" smtClean="0">
                <a:latin typeface="Times New Roman"/>
                <a:cs typeface="Times New Roman"/>
              </a:rPr>
              <a:t>M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53808" y="4505419"/>
            <a:ext cx="650240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76250" algn="l"/>
              </a:tabLst>
            </a:pPr>
            <a:r>
              <a:rPr sz="950" i="1" spc="10" dirty="0">
                <a:latin typeface="Times New Roman"/>
                <a:cs typeface="Times New Roman"/>
              </a:rPr>
              <a:t>A</a:t>
            </a:r>
            <a:r>
              <a:rPr sz="950" i="1" spc="25" dirty="0">
                <a:latin typeface="Times New Roman"/>
                <a:cs typeface="Times New Roman"/>
              </a:rPr>
              <a:t>o</a:t>
            </a:r>
            <a:r>
              <a:rPr sz="950" i="1" dirty="0">
                <a:latin typeface="Times New Roman"/>
                <a:cs typeface="Times New Roman"/>
              </a:rPr>
              <a:t>	</a:t>
            </a:r>
            <a:r>
              <a:rPr sz="950" spc="-5" dirty="0">
                <a:latin typeface="Times New Roman"/>
                <a:cs typeface="Times New Roman"/>
              </a:rPr>
              <a:t>AL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18973" y="4209534"/>
            <a:ext cx="1720214" cy="29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95"/>
              </a:spcBef>
              <a:buSzPct val="94444"/>
              <a:buFont typeface="Symbol"/>
              <a:buChar char=""/>
              <a:tabLst>
                <a:tab pos="220979" algn="l"/>
                <a:tab pos="1233170" algn="l"/>
              </a:tabLst>
            </a:pPr>
            <a:r>
              <a:rPr sz="2700" i="1" spc="30" baseline="1543" dirty="0">
                <a:latin typeface="Symbol"/>
                <a:cs typeface="Symbol"/>
              </a:rPr>
              <a:t></a:t>
            </a:r>
            <a:r>
              <a:rPr sz="1425" spc="30" baseline="-23391" dirty="0">
                <a:latin typeface="Times New Roman"/>
                <a:cs typeface="Times New Roman"/>
              </a:rPr>
              <a:t>A  </a:t>
            </a:r>
            <a:r>
              <a:rPr sz="1425" spc="337" baseline="-23391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Symbol"/>
                <a:cs typeface="Symbol"/>
              </a:rPr>
              <a:t></a:t>
            </a:r>
            <a:r>
              <a:rPr sz="1700" i="1" spc="-10" dirty="0">
                <a:latin typeface="Times New Roman"/>
                <a:cs typeface="Times New Roman"/>
              </a:rPr>
              <a:t>r</a:t>
            </a:r>
            <a:r>
              <a:rPr sz="1700" i="1" spc="215" dirty="0">
                <a:latin typeface="Times New Roman"/>
                <a:cs typeface="Times New Roman"/>
              </a:rPr>
              <a:t> </a:t>
            </a:r>
            <a:r>
              <a:rPr sz="2550" spc="22" baseline="-35947" dirty="0">
                <a:latin typeface="Symbol"/>
                <a:cs typeface="Symbol"/>
              </a:rPr>
              <a:t></a:t>
            </a:r>
            <a:r>
              <a:rPr sz="2550" spc="22" baseline="-35947" dirty="0">
                <a:latin typeface="Times New Roman"/>
                <a:cs typeface="Times New Roman"/>
              </a:rPr>
              <a:t>	</a:t>
            </a:r>
            <a:r>
              <a:rPr sz="2550" i="1" spc="-22" baseline="1633" dirty="0">
                <a:latin typeface="Times New Roman"/>
                <a:cs typeface="Times New Roman"/>
              </a:rPr>
              <a:t>D</a:t>
            </a:r>
            <a:r>
              <a:rPr sz="1425" spc="-22" baseline="-23391" dirty="0">
                <a:latin typeface="Times New Roman"/>
                <a:cs typeface="Times New Roman"/>
              </a:rPr>
              <a:t>AB</a:t>
            </a:r>
            <a:r>
              <a:rPr sz="1425" spc="-209" baseline="-23391" dirty="0">
                <a:latin typeface="Times New Roman"/>
                <a:cs typeface="Times New Roman"/>
              </a:rPr>
              <a:t> </a:t>
            </a:r>
            <a:r>
              <a:rPr sz="2550" i="1" spc="22" baseline="1633" dirty="0">
                <a:latin typeface="Times New Roman"/>
                <a:cs typeface="Times New Roman"/>
              </a:rPr>
              <a:t>P</a:t>
            </a:r>
            <a:endParaRPr sz="2550" baseline="1633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87508" y="4528296"/>
            <a:ext cx="158877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5130" algn="l"/>
                <a:tab pos="859790" algn="l"/>
              </a:tabLst>
            </a:pPr>
            <a:r>
              <a:rPr sz="1700" i="1" spc="25" dirty="0">
                <a:latin typeface="Times New Roman"/>
                <a:cs typeface="Times New Roman"/>
              </a:rPr>
              <a:t>M	</a:t>
            </a:r>
            <a:r>
              <a:rPr sz="1700" spc="-10" dirty="0">
                <a:latin typeface="Symbol"/>
                <a:cs typeface="Symbol"/>
              </a:rPr>
              <a:t></a:t>
            </a:r>
            <a:r>
              <a:rPr sz="1700" i="1" spc="-10" dirty="0">
                <a:latin typeface="Times New Roman"/>
                <a:cs typeface="Times New Roman"/>
              </a:rPr>
              <a:t>t	</a:t>
            </a:r>
            <a:r>
              <a:rPr sz="1700" i="1" spc="40" dirty="0">
                <a:latin typeface="Times New Roman"/>
                <a:cs typeface="Times New Roman"/>
              </a:rPr>
              <a:t>RTr</a:t>
            </a:r>
            <a:r>
              <a:rPr sz="1700" spc="40" dirty="0">
                <a:latin typeface="Times New Roman"/>
                <a:cs typeface="Times New Roman"/>
              </a:rPr>
              <a:t>(</a:t>
            </a:r>
            <a:r>
              <a:rPr sz="1700" i="1" spc="40" dirty="0">
                <a:latin typeface="Times New Roman"/>
                <a:cs typeface="Times New Roman"/>
              </a:rPr>
              <a:t>P</a:t>
            </a:r>
            <a:r>
              <a:rPr sz="1700" i="1" spc="80" dirty="0">
                <a:latin typeface="Times New Roman"/>
                <a:cs typeface="Times New Roman"/>
              </a:rPr>
              <a:t> </a:t>
            </a:r>
            <a:r>
              <a:rPr sz="1700" spc="10" dirty="0">
                <a:latin typeface="Times New Roman"/>
                <a:cs typeface="Times New Roman"/>
              </a:rPr>
              <a:t>)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888484" y="4495546"/>
            <a:ext cx="170815" cy="168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00" spc="15" dirty="0">
                <a:latin typeface="Arial"/>
                <a:cs typeface="Arial"/>
              </a:rPr>
              <a:t>AL</a:t>
            </a:r>
            <a:endParaRPr sz="9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662862" y="4358550"/>
            <a:ext cx="335026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5130" algn="l"/>
                <a:tab pos="861060" algn="l"/>
                <a:tab pos="1064260" algn="l"/>
                <a:tab pos="2382520" algn="l"/>
              </a:tabLst>
            </a:pPr>
            <a:r>
              <a:rPr sz="1700" spc="50" dirty="0">
                <a:latin typeface="Times New Roman"/>
                <a:cs typeface="Times New Roman"/>
              </a:rPr>
              <a:t>(</a:t>
            </a:r>
            <a:r>
              <a:rPr sz="1700" i="1" spc="50" dirty="0">
                <a:latin typeface="Times New Roman"/>
                <a:cs typeface="Times New Roman"/>
              </a:rPr>
              <a:t>P	</a:t>
            </a:r>
            <a:r>
              <a:rPr sz="1700" spc="15" dirty="0">
                <a:latin typeface="Symbol"/>
                <a:cs typeface="Symbol"/>
              </a:rPr>
              <a:t>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i="1" spc="15" dirty="0">
                <a:latin typeface="Times New Roman"/>
                <a:cs typeface="Times New Roman"/>
              </a:rPr>
              <a:t>P	</a:t>
            </a:r>
            <a:r>
              <a:rPr sz="1700" spc="10" dirty="0">
                <a:latin typeface="Times New Roman"/>
                <a:cs typeface="Times New Roman"/>
              </a:rPr>
              <a:t>)	</a:t>
            </a:r>
            <a:r>
              <a:rPr sz="1400" spc="-5" dirty="0">
                <a:latin typeface="Arial"/>
                <a:cs typeface="Arial"/>
              </a:rPr>
              <a:t>(eşitliğinden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</a:t>
            </a:r>
            <a:r>
              <a:rPr sz="1400" i="1" dirty="0">
                <a:latin typeface="Arial"/>
                <a:cs typeface="Arial"/>
              </a:rPr>
              <a:t>P	</a:t>
            </a:r>
            <a:r>
              <a:rPr sz="1400" dirty="0">
                <a:latin typeface="Arial"/>
                <a:cs typeface="Arial"/>
              </a:rPr>
              <a:t>=0)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alınırsa)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44118" y="5977838"/>
            <a:ext cx="754824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74090" algn="l"/>
              </a:tabLst>
            </a:pPr>
            <a:r>
              <a:rPr sz="1400" dirty="0">
                <a:latin typeface="Arial"/>
                <a:cs typeface="Arial"/>
              </a:rPr>
              <a:t>Elde</a:t>
            </a:r>
            <a:r>
              <a:rPr sz="1400" spc="114" dirty="0">
                <a:latin typeface="Arial"/>
                <a:cs typeface="Arial"/>
              </a:rPr>
              <a:t> </a:t>
            </a:r>
            <a:r>
              <a:rPr sz="1400" spc="-15" dirty="0">
                <a:latin typeface="Arial"/>
                <a:cs typeface="Arial"/>
              </a:rPr>
              <a:t>edilir.	</a:t>
            </a:r>
            <a:r>
              <a:rPr sz="1400" spc="-5" dirty="0">
                <a:latin typeface="Arial"/>
                <a:cs typeface="Arial"/>
              </a:rPr>
              <a:t>Burada </a:t>
            </a:r>
            <a:r>
              <a:rPr sz="1400" i="1" spc="5" dirty="0">
                <a:latin typeface="Arial"/>
                <a:cs typeface="Arial"/>
              </a:rPr>
              <a:t>r</a:t>
            </a:r>
            <a:r>
              <a:rPr sz="1350" spc="7" baseline="-21604" dirty="0">
                <a:latin typeface="Arial"/>
                <a:cs typeface="Arial"/>
              </a:rPr>
              <a:t>o </a:t>
            </a:r>
            <a:r>
              <a:rPr sz="1400" spc="-5" dirty="0">
                <a:latin typeface="Arial"/>
                <a:cs typeface="Arial"/>
              </a:rPr>
              <a:t>kürenin başlangıçtaki yarı çapı</a:t>
            </a:r>
            <a:r>
              <a:rPr sz="1400" i="1" spc="-5" dirty="0">
                <a:latin typeface="Arial"/>
                <a:cs typeface="Arial"/>
              </a:rPr>
              <a:t>, </a:t>
            </a:r>
            <a:r>
              <a:rPr sz="1400" i="1" dirty="0">
                <a:latin typeface="Arial"/>
                <a:cs typeface="Arial"/>
              </a:rPr>
              <a:t>t </a:t>
            </a:r>
            <a:r>
              <a:rPr sz="1400" spc="-10" dirty="0">
                <a:latin typeface="Arial"/>
                <a:cs typeface="Arial"/>
              </a:rPr>
              <a:t>ise </a:t>
            </a:r>
            <a:r>
              <a:rPr sz="1400" spc="-5" dirty="0">
                <a:latin typeface="Arial"/>
                <a:cs typeface="Arial"/>
              </a:rPr>
              <a:t>küre şeklindeki damlanın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tamamen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buharlaşması için </a:t>
            </a:r>
            <a:r>
              <a:rPr sz="1400" dirty="0">
                <a:latin typeface="Arial"/>
                <a:cs typeface="Arial"/>
              </a:rPr>
              <a:t>geçen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spc="-15" dirty="0">
                <a:latin typeface="Arial"/>
                <a:cs typeface="Arial"/>
              </a:rPr>
              <a:t>süredir.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367027" y="5013959"/>
            <a:ext cx="3811524" cy="7559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1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7217" y="363093"/>
            <a:ext cx="8000365" cy="2322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Teorik </a:t>
            </a:r>
            <a:r>
              <a:rPr sz="1400" b="1" spc="-25" dirty="0">
                <a:latin typeface="Arial"/>
                <a:cs typeface="Arial"/>
              </a:rPr>
              <a:t>Tahmin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Yöntemleri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492759" indent="-121920">
              <a:lnSpc>
                <a:spcPct val="100000"/>
              </a:lnSpc>
              <a:buSzPct val="91666"/>
              <a:buFont typeface="Wingdings"/>
              <a:buChar char=""/>
              <a:tabLst>
                <a:tab pos="493395" algn="l"/>
              </a:tabLst>
            </a:pPr>
            <a:r>
              <a:rPr sz="1200" b="1" spc="-5" dirty="0">
                <a:latin typeface="Arial"/>
                <a:cs typeface="Arial"/>
              </a:rPr>
              <a:t>Kinetik </a:t>
            </a:r>
            <a:r>
              <a:rPr sz="1200" b="1" spc="-20" dirty="0">
                <a:latin typeface="Arial"/>
                <a:cs typeface="Arial"/>
              </a:rPr>
              <a:t>Teori </a:t>
            </a:r>
            <a:r>
              <a:rPr sz="1200" b="1" spc="-15" dirty="0">
                <a:latin typeface="Arial"/>
                <a:cs typeface="Arial"/>
              </a:rPr>
              <a:t>Yardımıyla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Tahmin</a:t>
            </a:r>
            <a:endParaRPr sz="1200">
              <a:latin typeface="Arial"/>
              <a:cs typeface="Arial"/>
            </a:endParaRPr>
          </a:p>
          <a:p>
            <a:pPr marL="657860" lvl="1" indent="-70485">
              <a:lnSpc>
                <a:spcPct val="100000"/>
              </a:lnSpc>
              <a:spcBef>
                <a:spcPts val="1005"/>
              </a:spcBef>
              <a:buSzPct val="91666"/>
              <a:buFont typeface="Wingdings"/>
              <a:buChar char=""/>
              <a:tabLst>
                <a:tab pos="658495" algn="l"/>
              </a:tabLst>
            </a:pPr>
            <a:r>
              <a:rPr sz="1200" dirty="0">
                <a:latin typeface="Arial"/>
                <a:cs typeface="Arial"/>
              </a:rPr>
              <a:t>Gaz </a:t>
            </a:r>
            <a:r>
              <a:rPr sz="1200" spc="-5" dirty="0">
                <a:latin typeface="Arial"/>
                <a:cs typeface="Arial"/>
              </a:rPr>
              <a:t>moleküllerini rigit </a:t>
            </a:r>
            <a:r>
              <a:rPr sz="1200" dirty="0">
                <a:latin typeface="Arial"/>
                <a:cs typeface="Arial"/>
              </a:rPr>
              <a:t>, </a:t>
            </a:r>
            <a:r>
              <a:rPr sz="1200" spc="-5" dirty="0">
                <a:latin typeface="Arial"/>
                <a:cs typeface="Arial"/>
              </a:rPr>
              <a:t>birbirleriyle çarpışmaları </a:t>
            </a:r>
            <a:r>
              <a:rPr sz="1200" dirty="0">
                <a:latin typeface="Arial"/>
                <a:cs typeface="Arial"/>
              </a:rPr>
              <a:t>esnek </a:t>
            </a:r>
            <a:r>
              <a:rPr sz="1200" spc="-5" dirty="0">
                <a:latin typeface="Arial"/>
                <a:cs typeface="Arial"/>
              </a:rPr>
              <a:t>olan </a:t>
            </a:r>
            <a:r>
              <a:rPr sz="1200" dirty="0">
                <a:latin typeface="Arial"/>
                <a:cs typeface="Arial"/>
              </a:rPr>
              <a:t>küreler </a:t>
            </a:r>
            <a:r>
              <a:rPr sz="1200" spc="-5" dirty="0">
                <a:latin typeface="Arial"/>
                <a:cs typeface="Arial"/>
              </a:rPr>
              <a:t>olarak </a:t>
            </a:r>
            <a:r>
              <a:rPr sz="1200" dirty="0">
                <a:latin typeface="Arial"/>
                <a:cs typeface="Arial"/>
              </a:rPr>
              <a:t>kabul</a:t>
            </a:r>
            <a:r>
              <a:rPr sz="1200" spc="-200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edilir.</a:t>
            </a:r>
            <a:endParaRPr sz="1200">
              <a:latin typeface="Arial"/>
              <a:cs typeface="Arial"/>
            </a:endParaRPr>
          </a:p>
          <a:p>
            <a:pPr marL="699770" lvl="1" indent="-112395">
              <a:lnSpc>
                <a:spcPct val="100000"/>
              </a:lnSpc>
              <a:spcBef>
                <a:spcPts val="720"/>
              </a:spcBef>
              <a:buSzPct val="91666"/>
              <a:buFont typeface="Wingdings"/>
              <a:buChar char=""/>
              <a:tabLst>
                <a:tab pos="700405" algn="l"/>
              </a:tabLst>
            </a:pPr>
            <a:r>
              <a:rPr sz="1200" spc="-5" dirty="0">
                <a:latin typeface="Arial"/>
                <a:cs typeface="Arial"/>
              </a:rPr>
              <a:t>Moleküller aralarındaki </a:t>
            </a:r>
            <a:r>
              <a:rPr sz="1200" dirty="0">
                <a:latin typeface="Arial"/>
                <a:cs typeface="Arial"/>
              </a:rPr>
              <a:t>çekme </a:t>
            </a:r>
            <a:r>
              <a:rPr sz="1200" spc="-10" dirty="0">
                <a:latin typeface="Arial"/>
                <a:cs typeface="Arial"/>
              </a:rPr>
              <a:t>ve </a:t>
            </a:r>
            <a:r>
              <a:rPr sz="1200" spc="-5" dirty="0">
                <a:latin typeface="Arial"/>
                <a:cs typeface="Arial"/>
              </a:rPr>
              <a:t>itme kuvvetleri </a:t>
            </a:r>
            <a:r>
              <a:rPr sz="1200" dirty="0">
                <a:latin typeface="Arial"/>
                <a:cs typeface="Arial"/>
              </a:rPr>
              <a:t>ihmal</a:t>
            </a:r>
            <a:r>
              <a:rPr sz="1200" spc="-10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edilir.</a:t>
            </a:r>
            <a:endParaRPr sz="1200">
              <a:latin typeface="Arial"/>
              <a:cs typeface="Arial"/>
            </a:endParaRPr>
          </a:p>
          <a:p>
            <a:pPr marL="657860" lvl="1" indent="-70485">
              <a:lnSpc>
                <a:spcPct val="100000"/>
              </a:lnSpc>
              <a:spcBef>
                <a:spcPts val="720"/>
              </a:spcBef>
              <a:buSzPct val="91666"/>
              <a:buFont typeface="Wingdings"/>
              <a:buChar char=""/>
              <a:tabLst>
                <a:tab pos="658495" algn="l"/>
              </a:tabLst>
            </a:pPr>
            <a:r>
              <a:rPr sz="1200" dirty="0">
                <a:latin typeface="Arial"/>
                <a:cs typeface="Arial"/>
              </a:rPr>
              <a:t>A </a:t>
            </a:r>
            <a:r>
              <a:rPr sz="1200" spc="-10" dirty="0">
                <a:latin typeface="Arial"/>
                <a:cs typeface="Arial"/>
              </a:rPr>
              <a:t>ve </a:t>
            </a:r>
            <a:r>
              <a:rPr sz="1200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moleküllerin Kütleleri birbirine </a:t>
            </a:r>
            <a:r>
              <a:rPr sz="1200" dirty="0">
                <a:latin typeface="Arial"/>
                <a:cs typeface="Arial"/>
              </a:rPr>
              <a:t>eşit </a:t>
            </a:r>
            <a:r>
              <a:rPr sz="1200" spc="-5" dirty="0">
                <a:latin typeface="Arial"/>
                <a:cs typeface="Arial"/>
              </a:rPr>
              <a:t>olarak </a:t>
            </a:r>
            <a:r>
              <a:rPr sz="1200" dirty="0">
                <a:latin typeface="Arial"/>
                <a:cs typeface="Arial"/>
              </a:rPr>
              <a:t>kabul</a:t>
            </a:r>
            <a:r>
              <a:rPr sz="1200" spc="-200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edilir.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sz="1200" spc="-10" dirty="0">
                <a:latin typeface="Arial"/>
                <a:cs typeface="Arial"/>
              </a:rPr>
              <a:t>Yukarıdaki </a:t>
            </a:r>
            <a:r>
              <a:rPr sz="1200" spc="-5" dirty="0">
                <a:latin typeface="Arial"/>
                <a:cs typeface="Arial"/>
              </a:rPr>
              <a:t>kabullenmeler göz </a:t>
            </a:r>
            <a:r>
              <a:rPr sz="1200" dirty="0">
                <a:latin typeface="Arial"/>
                <a:cs typeface="Arial"/>
              </a:rPr>
              <a:t>önüne </a:t>
            </a:r>
            <a:r>
              <a:rPr sz="1200" spc="-5" dirty="0">
                <a:latin typeface="Arial"/>
                <a:cs typeface="Arial"/>
              </a:rPr>
              <a:t>alınarak </a:t>
            </a:r>
            <a:r>
              <a:rPr sz="1200" dirty="0">
                <a:latin typeface="Arial"/>
                <a:cs typeface="Arial"/>
              </a:rPr>
              <a:t>kinetik teori </a:t>
            </a:r>
            <a:r>
              <a:rPr sz="1200" spc="-5" dirty="0">
                <a:latin typeface="Arial"/>
                <a:cs typeface="Arial"/>
              </a:rPr>
              <a:t>yardımıyla iki bileşenli gaz sistemlere ait moleküler difüzyon  katsayısı aşağıdaki bağıntılar yardımıyla yaklaşık olarak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hesaplanabilmektedir.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69317" y="3344288"/>
            <a:ext cx="281940" cy="397510"/>
          </a:xfrm>
          <a:custGeom>
            <a:avLst/>
            <a:gdLst/>
            <a:ahLst/>
            <a:cxnLst/>
            <a:rect l="l" t="t" r="r" b="b"/>
            <a:pathLst>
              <a:path w="281939" h="397510">
                <a:moveTo>
                  <a:pt x="281339" y="0"/>
                </a:moveTo>
                <a:lnTo>
                  <a:pt x="0" y="397415"/>
                </a:lnTo>
              </a:path>
            </a:pathLst>
          </a:custGeom>
          <a:ln w="127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77083" y="3270912"/>
            <a:ext cx="15684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spc="3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13145" y="3401057"/>
            <a:ext cx="63182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0" spc="44" baseline="-13888" dirty="0">
                <a:latin typeface="Times New Roman"/>
                <a:cs typeface="Times New Roman"/>
              </a:rPr>
              <a:t>3</a:t>
            </a:r>
            <a:r>
              <a:rPr sz="3000" spc="450" baseline="-13888" dirty="0">
                <a:latin typeface="Times New Roman"/>
                <a:cs typeface="Times New Roman"/>
              </a:rPr>
              <a:t> </a:t>
            </a:r>
            <a:r>
              <a:rPr lang="tr-TR" sz="3000" i="1" spc="44" baseline="13888" dirty="0" smtClean="0">
                <a:latin typeface="Times New Roman"/>
                <a:cs typeface="Times New Roman"/>
              </a:rPr>
              <a:t>V</a:t>
            </a:r>
            <a:r>
              <a:rPr sz="1150" spc="30" dirty="0" smtClean="0">
                <a:latin typeface="Times New Roman"/>
                <a:cs typeface="Times New Roman"/>
              </a:rPr>
              <a:t>ort</a:t>
            </a:r>
            <a:endParaRPr sz="115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28226" y="3320534"/>
            <a:ext cx="169545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i="1" spc="-50" dirty="0">
                <a:latin typeface="Symbol"/>
                <a:cs typeface="Symbol"/>
              </a:rPr>
              <a:t></a:t>
            </a:r>
            <a:endParaRPr sz="21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92671" y="3334988"/>
            <a:ext cx="62420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i="1" spc="10" dirty="0">
                <a:latin typeface="Times New Roman"/>
                <a:cs typeface="Times New Roman"/>
              </a:rPr>
              <a:t>D</a:t>
            </a:r>
            <a:r>
              <a:rPr sz="1725" i="1" spc="15" baseline="-24154" dirty="0">
                <a:latin typeface="Times New Roman"/>
                <a:cs typeface="Times New Roman"/>
              </a:rPr>
              <a:t>AB</a:t>
            </a:r>
            <a:r>
              <a:rPr sz="1725" i="1" spc="22" baseline="-24154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137067" y="3546045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016" y="0"/>
                </a:lnTo>
              </a:path>
            </a:pathLst>
          </a:custGeom>
          <a:ln w="11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30119" y="354604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8664" y="0"/>
                </a:lnTo>
              </a:path>
            </a:pathLst>
          </a:custGeom>
          <a:ln w="11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42679" y="3546045"/>
            <a:ext cx="971550" cy="0"/>
          </a:xfrm>
          <a:custGeom>
            <a:avLst/>
            <a:gdLst/>
            <a:ahLst/>
            <a:cxnLst/>
            <a:rect l="l" t="t" r="r" b="b"/>
            <a:pathLst>
              <a:path w="971550">
                <a:moveTo>
                  <a:pt x="0" y="0"/>
                </a:moveTo>
                <a:lnTo>
                  <a:pt x="971495" y="0"/>
                </a:lnTo>
              </a:path>
            </a:pathLst>
          </a:custGeom>
          <a:ln w="11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580891" y="3534409"/>
            <a:ext cx="939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10" dirty="0">
                <a:latin typeface="Times New Roman"/>
                <a:cs typeface="Times New Roman"/>
              </a:rPr>
              <a:t>3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2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98046" y="3517029"/>
            <a:ext cx="18796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i="1" spc="-5" dirty="0">
                <a:latin typeface="Times New Roman"/>
                <a:cs typeface="Times New Roman"/>
              </a:rPr>
              <a:t>AB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73790" y="3697621"/>
            <a:ext cx="1085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i="1" spc="10" dirty="0">
                <a:latin typeface="Times New Roman"/>
                <a:cs typeface="Times New Roman"/>
              </a:rPr>
              <a:t>A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88713" y="3697621"/>
            <a:ext cx="1085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i="1" spc="10" dirty="0">
                <a:latin typeface="Times New Roman"/>
                <a:cs typeface="Times New Roman"/>
              </a:rPr>
              <a:t>A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25270" y="3109427"/>
            <a:ext cx="373380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i="1" spc="37" baseline="-24691" dirty="0">
                <a:latin typeface="Times New Roman"/>
                <a:cs typeface="Times New Roman"/>
              </a:rPr>
              <a:t>T</a:t>
            </a:r>
            <a:r>
              <a:rPr sz="2700" i="1" spc="-412" baseline="-24691" dirty="0">
                <a:latin typeface="Times New Roman"/>
                <a:cs typeface="Times New Roman"/>
              </a:rPr>
              <a:t> </a:t>
            </a:r>
            <a:r>
              <a:rPr sz="1050" spc="15" dirty="0">
                <a:latin typeface="Times New Roman"/>
                <a:cs typeface="Times New Roman"/>
              </a:rPr>
              <a:t>3/</a:t>
            </a:r>
            <a:r>
              <a:rPr sz="1050" spc="-19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48086" y="3436332"/>
            <a:ext cx="428625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00" i="1" spc="67" baseline="-24691" dirty="0">
                <a:latin typeface="Times New Roman"/>
                <a:cs typeface="Times New Roman"/>
              </a:rPr>
              <a:t>M</a:t>
            </a:r>
            <a:r>
              <a:rPr sz="2700" i="1" spc="-457" baseline="-24691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1/</a:t>
            </a:r>
            <a:r>
              <a:rPr sz="1050" spc="-19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541141" y="3540109"/>
            <a:ext cx="451484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800" i="1" spc="30" dirty="0">
                <a:latin typeface="Times New Roman"/>
                <a:cs typeface="Times New Roman"/>
              </a:rPr>
              <a:t>P </a:t>
            </a:r>
            <a:r>
              <a:rPr sz="1800" i="1" spc="25" dirty="0">
                <a:latin typeface="Times New Roman"/>
                <a:cs typeface="Times New Roman"/>
              </a:rPr>
              <a:t>d</a:t>
            </a:r>
            <a:r>
              <a:rPr sz="1800" i="1" spc="-265" dirty="0">
                <a:latin typeface="Times New Roman"/>
                <a:cs typeface="Times New Roman"/>
              </a:rPr>
              <a:t> </a:t>
            </a:r>
            <a:r>
              <a:rPr sz="1575" spc="15" baseline="42328" dirty="0">
                <a:latin typeface="Times New Roman"/>
                <a:cs typeface="Times New Roman"/>
              </a:rPr>
              <a:t>2</a:t>
            </a:r>
            <a:endParaRPr sz="1575" baseline="42328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38765" y="3527213"/>
            <a:ext cx="43370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90830" algn="l"/>
              </a:tabLst>
            </a:pPr>
            <a:r>
              <a:rPr sz="1800" spc="25" dirty="0">
                <a:latin typeface="Times New Roman"/>
                <a:cs typeface="Times New Roman"/>
              </a:rPr>
              <a:t>3	</a:t>
            </a:r>
            <a:r>
              <a:rPr sz="1900" i="1" spc="-30" dirty="0">
                <a:latin typeface="Symbol"/>
                <a:cs typeface="Symbol"/>
              </a:rPr>
              <a:t></a:t>
            </a:r>
            <a:endParaRPr sz="19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38765" y="3213215"/>
            <a:ext cx="859790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800" spc="25" dirty="0">
                <a:latin typeface="Times New Roman"/>
                <a:cs typeface="Times New Roman"/>
              </a:rPr>
              <a:t>2 </a:t>
            </a:r>
            <a:r>
              <a:rPr sz="2700" spc="30" baseline="3086" dirty="0">
                <a:latin typeface="Symbol"/>
                <a:cs typeface="Symbol"/>
              </a:rPr>
              <a:t></a:t>
            </a:r>
            <a:r>
              <a:rPr sz="2700" spc="30" baseline="3086" dirty="0">
                <a:latin typeface="Times New Roman"/>
                <a:cs typeface="Times New Roman"/>
              </a:rPr>
              <a:t> </a:t>
            </a:r>
            <a:r>
              <a:rPr sz="1800" i="1" spc="90" dirty="0">
                <a:latin typeface="Times New Roman"/>
                <a:cs typeface="Times New Roman"/>
              </a:rPr>
              <a:t>k</a:t>
            </a:r>
            <a:r>
              <a:rPr sz="1575" spc="135" baseline="42328" dirty="0">
                <a:latin typeface="Times New Roman"/>
                <a:cs typeface="Times New Roman"/>
              </a:rPr>
              <a:t>3 </a:t>
            </a:r>
            <a:r>
              <a:rPr sz="2700" spc="-37" baseline="3086" dirty="0">
                <a:latin typeface="Symbol"/>
                <a:cs typeface="Symbol"/>
              </a:rPr>
              <a:t></a:t>
            </a:r>
            <a:r>
              <a:rPr sz="1575" spc="-37" baseline="68783" dirty="0">
                <a:latin typeface="Times New Roman"/>
                <a:cs typeface="Times New Roman"/>
              </a:rPr>
              <a:t>1/</a:t>
            </a:r>
            <a:r>
              <a:rPr sz="1575" spc="-330" baseline="68783" dirty="0">
                <a:latin typeface="Times New Roman"/>
                <a:cs typeface="Times New Roman"/>
              </a:rPr>
              <a:t> </a:t>
            </a:r>
            <a:r>
              <a:rPr sz="1575" spc="15" baseline="68783" dirty="0">
                <a:latin typeface="Times New Roman"/>
                <a:cs typeface="Times New Roman"/>
              </a:rPr>
              <a:t>2</a:t>
            </a:r>
            <a:endParaRPr sz="1575" baseline="68783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29933" y="3359063"/>
            <a:ext cx="565785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22909" algn="l"/>
              </a:tabLst>
            </a:pPr>
            <a:r>
              <a:rPr sz="1800" i="1" spc="35" dirty="0">
                <a:latin typeface="Times New Roman"/>
                <a:cs typeface="Times New Roman"/>
              </a:rPr>
              <a:t>D	</a:t>
            </a:r>
            <a:r>
              <a:rPr sz="1800" spc="25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293888" y="3415293"/>
            <a:ext cx="532130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28625" algn="l"/>
              </a:tabLst>
            </a:pPr>
            <a:r>
              <a:rPr sz="1800" spc="20" dirty="0">
                <a:latin typeface="Symbol"/>
                <a:cs typeface="Symbol"/>
              </a:rPr>
              <a:t></a:t>
            </a:r>
            <a:r>
              <a:rPr sz="1800" spc="20" dirty="0">
                <a:latin typeface="Times New Roman"/>
                <a:cs typeface="Times New Roman"/>
              </a:rPr>
              <a:t>	</a:t>
            </a:r>
            <a:r>
              <a:rPr sz="1800" spc="20" dirty="0">
                <a:latin typeface="Symbol"/>
                <a:cs typeface="Symbol"/>
              </a:rPr>
              <a:t>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93888" y="3594972"/>
            <a:ext cx="532130" cy="304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428625" algn="l"/>
              </a:tabLst>
            </a:pPr>
            <a:r>
              <a:rPr sz="1800" spc="20" dirty="0">
                <a:latin typeface="Symbol"/>
                <a:cs typeface="Symbol"/>
              </a:rPr>
              <a:t></a:t>
            </a:r>
            <a:r>
              <a:rPr sz="1800" spc="20" dirty="0">
                <a:latin typeface="Times New Roman"/>
                <a:cs typeface="Times New Roman"/>
              </a:rPr>
              <a:t>	</a:t>
            </a:r>
            <a:r>
              <a:rPr sz="1800" spc="20" dirty="0">
                <a:latin typeface="Symbol"/>
                <a:cs typeface="Symbol"/>
              </a:rPr>
              <a:t>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71747" y="3458336"/>
            <a:ext cx="3448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Arial"/>
                <a:cs typeface="Arial"/>
              </a:rPr>
              <a:t>v</a:t>
            </a:r>
            <a:r>
              <a:rPr sz="1200" spc="-5" dirty="0">
                <a:latin typeface="Arial"/>
                <a:cs typeface="Arial"/>
              </a:rPr>
              <a:t>e</a:t>
            </a:r>
            <a:r>
              <a:rPr sz="1200" spc="-15" dirty="0">
                <a:latin typeface="Arial"/>
                <a:cs typeface="Arial"/>
              </a:rPr>
              <a:t>y</a:t>
            </a:r>
            <a:r>
              <a:rPr sz="1200" spc="-5" dirty="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94917" y="4242320"/>
            <a:ext cx="6468745" cy="40005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ts val="1495"/>
              </a:lnSpc>
              <a:spcBef>
                <a:spcPts val="115"/>
              </a:spcBef>
            </a:pPr>
            <a:r>
              <a:rPr sz="1200" spc="-5" dirty="0" err="1">
                <a:latin typeface="Arial"/>
                <a:cs typeface="Arial"/>
              </a:rPr>
              <a:t>Burada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lang="tr-TR" sz="1200" i="1" spc="-5" dirty="0" smtClean="0">
                <a:latin typeface="Arial"/>
                <a:cs typeface="Arial"/>
              </a:rPr>
              <a:t>V</a:t>
            </a:r>
            <a:r>
              <a:rPr sz="1200" i="1" spc="-7" baseline="-20833" dirty="0" smtClean="0">
                <a:latin typeface="Arial"/>
                <a:cs typeface="Arial"/>
              </a:rPr>
              <a:t>o</a:t>
            </a:r>
            <a:r>
              <a:rPr sz="1200" spc="-7" baseline="-20833" dirty="0" smtClean="0">
                <a:latin typeface="Arial"/>
                <a:cs typeface="Arial"/>
              </a:rPr>
              <a:t>rt </a:t>
            </a:r>
            <a:r>
              <a:rPr sz="1200" spc="-5" dirty="0">
                <a:latin typeface="Arial"/>
                <a:cs typeface="Arial"/>
              </a:rPr>
              <a:t>moleküllerin ortalama </a:t>
            </a:r>
            <a:r>
              <a:rPr sz="1200" spc="-10" dirty="0">
                <a:latin typeface="Arial"/>
                <a:cs typeface="Arial"/>
              </a:rPr>
              <a:t>hızı, </a:t>
            </a:r>
            <a:r>
              <a:rPr sz="1250" i="1" spc="-30" dirty="0">
                <a:latin typeface="Symbol"/>
                <a:cs typeface="Symbol"/>
              </a:rPr>
              <a:t></a:t>
            </a:r>
            <a:r>
              <a:rPr sz="1250" i="1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"/>
                <a:cs typeface="Arial"/>
              </a:rPr>
              <a:t>moleküllerin ortalama </a:t>
            </a:r>
            <a:r>
              <a:rPr sz="1200" dirty="0">
                <a:latin typeface="Arial"/>
                <a:cs typeface="Arial"/>
              </a:rPr>
              <a:t>serbest </a:t>
            </a:r>
            <a:r>
              <a:rPr sz="1200" spc="-5" dirty="0">
                <a:latin typeface="Arial"/>
                <a:cs typeface="Arial"/>
              </a:rPr>
              <a:t>yolu, </a:t>
            </a:r>
            <a:r>
              <a:rPr sz="1200" i="1" dirty="0">
                <a:latin typeface="Arial"/>
                <a:cs typeface="Arial"/>
              </a:rPr>
              <a:t>k </a:t>
            </a:r>
            <a:r>
              <a:rPr sz="1200" spc="-5" dirty="0">
                <a:latin typeface="Arial"/>
                <a:cs typeface="Arial"/>
              </a:rPr>
              <a:t>Boltzmann</a:t>
            </a:r>
            <a:r>
              <a:rPr sz="1200" spc="-14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sabiti,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435"/>
              </a:lnSpc>
            </a:pPr>
            <a:r>
              <a:rPr sz="1200" i="1" spc="-5" dirty="0">
                <a:latin typeface="Arial"/>
                <a:cs typeface="Arial"/>
              </a:rPr>
              <a:t>M</a:t>
            </a:r>
            <a:r>
              <a:rPr sz="1200" spc="-7" baseline="-20833" dirty="0">
                <a:latin typeface="Arial"/>
                <a:cs typeface="Arial"/>
              </a:rPr>
              <a:t>A </a:t>
            </a:r>
            <a:r>
              <a:rPr lang="tr-TR" sz="1200" spc="-7" baseline="-20833" dirty="0" smtClean="0">
                <a:latin typeface="Arial"/>
                <a:cs typeface="Arial"/>
              </a:rPr>
              <a:t>   </a:t>
            </a:r>
            <a:r>
              <a:rPr sz="1200" dirty="0" smtClean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bileşeninin mol tartısı, </a:t>
            </a:r>
            <a:r>
              <a:rPr sz="1200" i="1" dirty="0">
                <a:latin typeface="Arial"/>
                <a:cs typeface="Arial"/>
              </a:rPr>
              <a:t>d</a:t>
            </a:r>
            <a:r>
              <a:rPr sz="1200" baseline="-20833" dirty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ise </a:t>
            </a:r>
            <a:r>
              <a:rPr sz="1200" dirty="0">
                <a:latin typeface="Arial"/>
                <a:cs typeface="Arial"/>
              </a:rPr>
              <a:t>A </a:t>
            </a:r>
            <a:r>
              <a:rPr sz="1200" spc="-5" dirty="0">
                <a:latin typeface="Arial"/>
                <a:cs typeface="Arial"/>
              </a:rPr>
              <a:t>bileşenin molekül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çapıdır.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7217" y="363093"/>
            <a:ext cx="8051165" cy="1614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Teorik </a:t>
            </a:r>
            <a:r>
              <a:rPr sz="1400" b="1" spc="-25" dirty="0">
                <a:latin typeface="Arial"/>
                <a:cs typeface="Arial"/>
              </a:rPr>
              <a:t>Tahmin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Yöntemleri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492759" indent="-121920">
              <a:lnSpc>
                <a:spcPct val="100000"/>
              </a:lnSpc>
              <a:buSzPct val="91666"/>
              <a:buFont typeface="Wingdings"/>
              <a:buChar char=""/>
              <a:tabLst>
                <a:tab pos="493395" algn="l"/>
              </a:tabLst>
            </a:pPr>
            <a:r>
              <a:rPr sz="1200" b="1" spc="-5" dirty="0">
                <a:latin typeface="Arial"/>
                <a:cs typeface="Arial"/>
              </a:rPr>
              <a:t>Chapman </a:t>
            </a:r>
            <a:r>
              <a:rPr sz="1200" b="1" dirty="0">
                <a:latin typeface="Arial"/>
                <a:cs typeface="Arial"/>
              </a:rPr>
              <a:t>– Enskog </a:t>
            </a:r>
            <a:r>
              <a:rPr sz="1200" b="1" spc="-15" dirty="0">
                <a:latin typeface="Arial"/>
                <a:cs typeface="Arial"/>
              </a:rPr>
              <a:t>Teorisi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Yardımıyla</a:t>
            </a:r>
            <a:endParaRPr sz="1200">
              <a:latin typeface="Arial"/>
              <a:cs typeface="Arial"/>
            </a:endParaRPr>
          </a:p>
          <a:p>
            <a:pPr marL="587375" marR="5080" algn="just">
              <a:lnSpc>
                <a:spcPct val="150000"/>
              </a:lnSpc>
              <a:spcBef>
                <a:spcPts val="825"/>
              </a:spcBef>
            </a:pPr>
            <a:r>
              <a:rPr sz="1200" spc="-5" dirty="0">
                <a:latin typeface="Arial"/>
                <a:cs typeface="Arial"/>
              </a:rPr>
              <a:t>Gazların </a:t>
            </a:r>
            <a:r>
              <a:rPr sz="1200" dirty="0">
                <a:latin typeface="Arial"/>
                <a:cs typeface="Arial"/>
              </a:rPr>
              <a:t>kinetik </a:t>
            </a:r>
            <a:r>
              <a:rPr sz="1200" spc="-10" dirty="0">
                <a:latin typeface="Arial"/>
                <a:cs typeface="Arial"/>
              </a:rPr>
              <a:t>teorisinden gidilerek </a:t>
            </a:r>
            <a:r>
              <a:rPr sz="1200" spc="-5" dirty="0">
                <a:latin typeface="Arial"/>
                <a:cs typeface="Arial"/>
              </a:rPr>
              <a:t>elde </a:t>
            </a:r>
            <a:r>
              <a:rPr sz="1200" spc="-10" dirty="0">
                <a:latin typeface="Arial"/>
                <a:cs typeface="Arial"/>
              </a:rPr>
              <a:t>edilen bu </a:t>
            </a:r>
            <a:r>
              <a:rPr sz="1200" spc="-5" dirty="0">
                <a:latin typeface="Arial"/>
                <a:cs typeface="Arial"/>
              </a:rPr>
              <a:t>teori yardımıyla Moleküler </a:t>
            </a:r>
            <a:r>
              <a:rPr sz="1200" dirty="0">
                <a:latin typeface="Arial"/>
                <a:cs typeface="Arial"/>
              </a:rPr>
              <a:t>arası </a:t>
            </a:r>
            <a:r>
              <a:rPr sz="1200" spc="-5" dirty="0">
                <a:latin typeface="Arial"/>
                <a:cs typeface="Arial"/>
              </a:rPr>
              <a:t>çekme </a:t>
            </a:r>
            <a:r>
              <a:rPr sz="1200" spc="-10" dirty="0">
                <a:latin typeface="Arial"/>
                <a:cs typeface="Arial"/>
              </a:rPr>
              <a:t>ve </a:t>
            </a:r>
            <a:r>
              <a:rPr sz="1200" dirty="0">
                <a:latin typeface="Arial"/>
                <a:cs typeface="Arial"/>
              </a:rPr>
              <a:t>itme </a:t>
            </a:r>
            <a:r>
              <a:rPr sz="1200" spc="-5" dirty="0">
                <a:latin typeface="Arial"/>
                <a:cs typeface="Arial"/>
              </a:rPr>
              <a:t>kuvvetleri  ile </a:t>
            </a:r>
            <a:r>
              <a:rPr sz="1200" spc="-10" dirty="0">
                <a:latin typeface="Arial"/>
                <a:cs typeface="Arial"/>
              </a:rPr>
              <a:t>moleküllerin </a:t>
            </a:r>
            <a:r>
              <a:rPr sz="1200" spc="-5" dirty="0">
                <a:latin typeface="Arial"/>
                <a:cs typeface="Arial"/>
              </a:rPr>
              <a:t>çaplarının birbirinden farklı </a:t>
            </a:r>
            <a:r>
              <a:rPr sz="1200" spc="-10" dirty="0">
                <a:latin typeface="Arial"/>
                <a:cs typeface="Arial"/>
              </a:rPr>
              <a:t>olabileceğini de göz önüne </a:t>
            </a:r>
            <a:r>
              <a:rPr sz="1200" spc="-5" dirty="0">
                <a:latin typeface="Arial"/>
                <a:cs typeface="Arial"/>
              </a:rPr>
              <a:t>alınarak iki bileşenli gaz sistemlerine ait  moleküler difüzyon katsayısı aşağıdaki bağıntı yardımıyla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hesaplanabilmektedir.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3016" y="3386709"/>
            <a:ext cx="774065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Burada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spc="-15" dirty="0">
                <a:latin typeface="Symbol"/>
                <a:cs typeface="Symbol"/>
              </a:rPr>
              <a:t></a:t>
            </a:r>
            <a:r>
              <a:rPr sz="1200" b="1" spc="-22" baseline="-20833" dirty="0">
                <a:latin typeface="Arial"/>
                <a:cs typeface="Arial"/>
              </a:rPr>
              <a:t>AB </a:t>
            </a:r>
            <a:r>
              <a:rPr sz="1200" b="1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Lennard </a:t>
            </a:r>
            <a:r>
              <a:rPr sz="1200" dirty="0">
                <a:latin typeface="Arial"/>
                <a:cs typeface="Arial"/>
              </a:rPr>
              <a:t>– Jones </a:t>
            </a:r>
            <a:r>
              <a:rPr sz="1200" spc="-5" dirty="0">
                <a:latin typeface="Arial"/>
                <a:cs typeface="Arial"/>
              </a:rPr>
              <a:t>Potansiyel parametresi,</a:t>
            </a:r>
            <a:r>
              <a:rPr sz="1200" spc="17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°A</a:t>
            </a:r>
            <a:endParaRPr sz="1200">
              <a:latin typeface="Arial"/>
              <a:cs typeface="Arial"/>
            </a:endParaRPr>
          </a:p>
          <a:p>
            <a:pPr marL="44069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(Karakteristik </a:t>
            </a:r>
            <a:r>
              <a:rPr sz="1200" dirty="0">
                <a:latin typeface="Arial"/>
                <a:cs typeface="Arial"/>
              </a:rPr>
              <a:t>uzunluk, her </a:t>
            </a:r>
            <a:r>
              <a:rPr sz="1200" spc="-5" dirty="0">
                <a:latin typeface="Arial"/>
                <a:cs typeface="Arial"/>
              </a:rPr>
              <a:t>iki </a:t>
            </a:r>
            <a:r>
              <a:rPr sz="1200" dirty="0">
                <a:latin typeface="Arial"/>
                <a:cs typeface="Arial"/>
              </a:rPr>
              <a:t>molekülün </a:t>
            </a:r>
            <a:r>
              <a:rPr sz="1200" spc="-5" dirty="0">
                <a:latin typeface="Arial"/>
                <a:cs typeface="Arial"/>
              </a:rPr>
              <a:t>çaplarının </a:t>
            </a:r>
            <a:r>
              <a:rPr sz="1200" dirty="0">
                <a:latin typeface="Arial"/>
                <a:cs typeface="Arial"/>
              </a:rPr>
              <a:t>aritmetik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ortalaması.)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Symbol"/>
                <a:cs typeface="Symbol"/>
              </a:rPr>
              <a:t></a:t>
            </a:r>
            <a:r>
              <a:rPr sz="1200" baseline="-20833" dirty="0">
                <a:latin typeface="Arial"/>
                <a:cs typeface="Arial"/>
              </a:rPr>
              <a:t>D,AB </a:t>
            </a:r>
            <a:r>
              <a:rPr sz="120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Difüzyon </a:t>
            </a:r>
            <a:r>
              <a:rPr sz="1200" dirty="0">
                <a:latin typeface="Arial"/>
                <a:cs typeface="Arial"/>
              </a:rPr>
              <a:t>esnasında meydana </a:t>
            </a:r>
            <a:r>
              <a:rPr sz="1200" spc="-5" dirty="0">
                <a:latin typeface="Arial"/>
                <a:cs typeface="Arial"/>
              </a:rPr>
              <a:t>gelen çarpışmaların </a:t>
            </a:r>
            <a:r>
              <a:rPr sz="1200" dirty="0">
                <a:latin typeface="Arial"/>
                <a:cs typeface="Arial"/>
              </a:rPr>
              <a:t>bir </a:t>
            </a:r>
            <a:r>
              <a:rPr sz="1200" spc="-5" dirty="0">
                <a:latin typeface="Arial"/>
                <a:cs typeface="Arial"/>
              </a:rPr>
              <a:t>integrali ve </a:t>
            </a:r>
            <a:r>
              <a:rPr sz="1200" spc="-10" dirty="0">
                <a:latin typeface="Arial"/>
                <a:cs typeface="Arial"/>
              </a:rPr>
              <a:t>k.T/</a:t>
            </a:r>
            <a:r>
              <a:rPr sz="1200" spc="-10" dirty="0">
                <a:latin typeface="Symbol"/>
                <a:cs typeface="Symbol"/>
              </a:rPr>
              <a:t></a:t>
            </a:r>
            <a:r>
              <a:rPr sz="1200" spc="-15" baseline="-20833" dirty="0">
                <a:latin typeface="Arial"/>
                <a:cs typeface="Arial"/>
              </a:rPr>
              <a:t>AB </a:t>
            </a:r>
            <a:r>
              <a:rPr sz="1200" spc="-5" dirty="0">
                <a:latin typeface="Arial"/>
                <a:cs typeface="Arial"/>
              </a:rPr>
              <a:t>nin </a:t>
            </a:r>
            <a:r>
              <a:rPr sz="1200" spc="-10" dirty="0">
                <a:latin typeface="Arial"/>
                <a:cs typeface="Arial"/>
              </a:rPr>
              <a:t>fonksiyonudur.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Boyutsuzdur.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200" spc="-5" dirty="0">
                <a:latin typeface="Symbol"/>
                <a:cs typeface="Symbol"/>
              </a:rPr>
              <a:t></a:t>
            </a:r>
            <a:r>
              <a:rPr sz="1200" spc="-7" baseline="-20833" dirty="0">
                <a:latin typeface="Arial"/>
                <a:cs typeface="Arial"/>
              </a:rPr>
              <a:t>AB </a:t>
            </a:r>
            <a:r>
              <a:rPr sz="1200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Moleküller </a:t>
            </a:r>
            <a:r>
              <a:rPr sz="1200" dirty="0">
                <a:latin typeface="Arial"/>
                <a:cs typeface="Arial"/>
              </a:rPr>
              <a:t>arası etkileşim </a:t>
            </a:r>
            <a:r>
              <a:rPr sz="1200" spc="-10" dirty="0">
                <a:latin typeface="Arial"/>
                <a:cs typeface="Arial"/>
              </a:rPr>
              <a:t>enerjisidir.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[erg]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733979" y="2582267"/>
            <a:ext cx="330835" cy="0"/>
          </a:xfrm>
          <a:custGeom>
            <a:avLst/>
            <a:gdLst/>
            <a:ahLst/>
            <a:cxnLst/>
            <a:rect l="l" t="t" r="r" b="b"/>
            <a:pathLst>
              <a:path w="330835">
                <a:moveTo>
                  <a:pt x="0" y="0"/>
                </a:moveTo>
                <a:lnTo>
                  <a:pt x="330437" y="0"/>
                </a:lnTo>
              </a:path>
            </a:pathLst>
          </a:custGeom>
          <a:ln w="51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67857" y="2582267"/>
            <a:ext cx="330835" cy="0"/>
          </a:xfrm>
          <a:custGeom>
            <a:avLst/>
            <a:gdLst/>
            <a:ahLst/>
            <a:cxnLst/>
            <a:rect l="l" t="t" r="r" b="b"/>
            <a:pathLst>
              <a:path w="330835">
                <a:moveTo>
                  <a:pt x="0" y="0"/>
                </a:moveTo>
                <a:lnTo>
                  <a:pt x="330437" y="0"/>
                </a:lnTo>
              </a:path>
            </a:pathLst>
          </a:custGeom>
          <a:ln w="51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070695" y="2883953"/>
            <a:ext cx="87630" cy="173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spc="10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33021" y="2278908"/>
            <a:ext cx="66675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46100" algn="l"/>
              </a:tabLst>
            </a:pPr>
            <a:r>
              <a:rPr sz="1650" spc="15" dirty="0">
                <a:latin typeface="Times New Roman"/>
                <a:cs typeface="Times New Roman"/>
              </a:rPr>
              <a:t>1	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09568" y="2868053"/>
            <a:ext cx="176530" cy="173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10" dirty="0">
                <a:latin typeface="Times New Roman"/>
                <a:cs typeface="Times New Roman"/>
              </a:rPr>
              <a:t>AB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63423" y="3033981"/>
            <a:ext cx="734695" cy="173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26084" algn="l"/>
              </a:tabLst>
            </a:pPr>
            <a:r>
              <a:rPr sz="950" i="1" spc="15" dirty="0">
                <a:latin typeface="Times New Roman"/>
                <a:cs typeface="Times New Roman"/>
              </a:rPr>
              <a:t>AB	</a:t>
            </a:r>
            <a:r>
              <a:rPr sz="950" i="1" spc="40" dirty="0">
                <a:latin typeface="Times New Roman"/>
                <a:cs typeface="Times New Roman"/>
              </a:rPr>
              <a:t>D</a:t>
            </a:r>
            <a:r>
              <a:rPr sz="950" spc="40" dirty="0">
                <a:latin typeface="Times New Roman"/>
                <a:cs typeface="Times New Roman"/>
              </a:rPr>
              <a:t>,</a:t>
            </a:r>
            <a:r>
              <a:rPr sz="950" spc="-170" dirty="0">
                <a:latin typeface="Times New Roman"/>
                <a:cs typeface="Times New Roman"/>
              </a:rPr>
              <a:t> </a:t>
            </a:r>
            <a:r>
              <a:rPr sz="950" i="1" spc="15" dirty="0">
                <a:latin typeface="Times New Roman"/>
                <a:cs typeface="Times New Roman"/>
              </a:rPr>
              <a:t>AB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06522" y="2265162"/>
            <a:ext cx="10795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10" dirty="0">
                <a:latin typeface="Symbol"/>
                <a:cs typeface="Symbol"/>
              </a:rPr>
              <a:t>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16889" y="2120724"/>
            <a:ext cx="26924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75" spc="-22" baseline="-38720" dirty="0">
                <a:latin typeface="Symbol"/>
                <a:cs typeface="Symbol"/>
              </a:rPr>
              <a:t></a:t>
            </a:r>
            <a:r>
              <a:rPr sz="950" spc="-15" dirty="0">
                <a:latin typeface="Times New Roman"/>
                <a:cs typeface="Times New Roman"/>
              </a:rPr>
              <a:t>1/</a:t>
            </a:r>
            <a:r>
              <a:rPr sz="950" spc="-190" dirty="0">
                <a:latin typeface="Times New Roman"/>
                <a:cs typeface="Times New Roman"/>
              </a:rPr>
              <a:t> </a:t>
            </a:r>
            <a:r>
              <a:rPr sz="950" spc="10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94994" y="2409600"/>
            <a:ext cx="381000" cy="4438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630"/>
              </a:lnSpc>
              <a:spcBef>
                <a:spcPts val="125"/>
              </a:spcBef>
            </a:pPr>
            <a:r>
              <a:rPr sz="1650" spc="15" dirty="0">
                <a:latin typeface="Symbol"/>
                <a:cs typeface="Symbol"/>
              </a:rPr>
              <a:t></a:t>
            </a:r>
            <a:endParaRPr sz="1650">
              <a:latin typeface="Symbol"/>
              <a:cs typeface="Symbol"/>
            </a:endParaRPr>
          </a:p>
          <a:p>
            <a:pPr marL="189230">
              <a:lnSpc>
                <a:spcPts val="1630"/>
              </a:lnSpc>
            </a:pPr>
            <a:r>
              <a:rPr sz="1650" i="1" spc="25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06522" y="2459893"/>
            <a:ext cx="33528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10" dirty="0">
                <a:latin typeface="Symbol"/>
                <a:cs typeface="Symbol"/>
              </a:rPr>
              <a:t></a:t>
            </a:r>
            <a:r>
              <a:rPr sz="1650" spc="-100" dirty="0">
                <a:latin typeface="Times New Roman"/>
                <a:cs typeface="Times New Roman"/>
              </a:rPr>
              <a:t> </a:t>
            </a:r>
            <a:r>
              <a:rPr sz="2475" i="1" spc="37" baseline="-30303" dirty="0">
                <a:latin typeface="Times New Roman"/>
                <a:cs typeface="Times New Roman"/>
              </a:rPr>
              <a:t>M</a:t>
            </a:r>
            <a:endParaRPr sz="2475" baseline="-30303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16889" y="2459893"/>
            <a:ext cx="10795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10" dirty="0">
                <a:latin typeface="Symbol"/>
                <a:cs typeface="Symbol"/>
              </a:rPr>
              <a:t>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53654" y="2723410"/>
            <a:ext cx="326199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93700" algn="l"/>
                <a:tab pos="2305685" algn="l"/>
                <a:tab pos="2834005" algn="l"/>
                <a:tab pos="3248660" algn="l"/>
              </a:tabLst>
            </a:pPr>
            <a:r>
              <a:rPr sz="1650" i="1" spc="20" dirty="0">
                <a:latin typeface="Times New Roman"/>
                <a:cs typeface="Times New Roman"/>
              </a:rPr>
              <a:t>D	</a:t>
            </a:r>
            <a:r>
              <a:rPr sz="1650" spc="15" dirty="0">
                <a:latin typeface="Symbol"/>
                <a:cs typeface="Symbol"/>
              </a:rPr>
              <a:t></a:t>
            </a:r>
            <a:r>
              <a:rPr sz="1650" spc="-21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Times New Roman"/>
                <a:cs typeface="Times New Roman"/>
              </a:rPr>
              <a:t>1,858</a:t>
            </a:r>
            <a:r>
              <a:rPr sz="1650" spc="30" dirty="0">
                <a:latin typeface="Symbol"/>
                <a:cs typeface="Symbol"/>
              </a:rPr>
              <a:t></a:t>
            </a:r>
            <a:r>
              <a:rPr sz="1650" spc="30" dirty="0">
                <a:latin typeface="Times New Roman"/>
                <a:cs typeface="Times New Roman"/>
              </a:rPr>
              <a:t>10</a:t>
            </a:r>
            <a:r>
              <a:rPr sz="1425" spc="44" baseline="43859" dirty="0">
                <a:latin typeface="Symbol"/>
                <a:cs typeface="Symbol"/>
              </a:rPr>
              <a:t></a:t>
            </a:r>
            <a:r>
              <a:rPr sz="1425" spc="44" baseline="43859" dirty="0">
                <a:latin typeface="Times New Roman"/>
                <a:cs typeface="Times New Roman"/>
              </a:rPr>
              <a:t>3 </a:t>
            </a:r>
            <a:r>
              <a:rPr sz="1425" spc="202" baseline="43859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185" dirty="0">
                <a:latin typeface="Times New Roman"/>
                <a:cs typeface="Times New Roman"/>
              </a:rPr>
              <a:t> </a:t>
            </a:r>
            <a:r>
              <a:rPr sz="1425" spc="22" baseline="43859" dirty="0">
                <a:latin typeface="Times New Roman"/>
                <a:cs typeface="Times New Roman"/>
              </a:rPr>
              <a:t>3/</a:t>
            </a:r>
            <a:r>
              <a:rPr sz="1425" spc="-209" baseline="43859" dirty="0">
                <a:latin typeface="Times New Roman"/>
                <a:cs typeface="Times New Roman"/>
              </a:rPr>
              <a:t> </a:t>
            </a:r>
            <a:r>
              <a:rPr sz="1425" spc="15" baseline="43859" dirty="0">
                <a:latin typeface="Times New Roman"/>
                <a:cs typeface="Times New Roman"/>
              </a:rPr>
              <a:t>2</a:t>
            </a:r>
            <a:r>
              <a:rPr sz="1425" spc="367" baseline="43859" dirty="0">
                <a:latin typeface="Times New Roman"/>
                <a:cs typeface="Times New Roman"/>
              </a:rPr>
              <a:t> </a:t>
            </a:r>
            <a:r>
              <a:rPr sz="2475" u="sng" spc="15" baseline="2525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2475" u="sng" spc="15" baseline="2525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25" i="1" u="sng" spc="22" baseline="4385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	B</a:t>
            </a:r>
            <a:r>
              <a:rPr sz="1425" i="1" u="sng" spc="277" baseline="4385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75" u="sng" spc="15" baseline="2525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r>
              <a:rPr sz="2475" u="sng" spc="15" baseline="2525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475" baseline="25252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04784" y="2877710"/>
            <a:ext cx="786765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608965" algn="l"/>
              </a:tabLst>
            </a:pPr>
            <a:r>
              <a:rPr sz="1650" i="1" spc="20" dirty="0">
                <a:latin typeface="Times New Roman"/>
                <a:cs typeface="Times New Roman"/>
              </a:rPr>
              <a:t>P</a:t>
            </a:r>
            <a:r>
              <a:rPr sz="1650" i="1" spc="110" dirty="0">
                <a:latin typeface="Times New Roman"/>
                <a:cs typeface="Times New Roman"/>
              </a:rPr>
              <a:t> </a:t>
            </a:r>
            <a:r>
              <a:rPr sz="1750" i="1" spc="-40" dirty="0">
                <a:latin typeface="Symbol"/>
                <a:cs typeface="Symbol"/>
              </a:rPr>
              <a:t></a:t>
            </a:r>
            <a:r>
              <a:rPr sz="1750" dirty="0">
                <a:latin typeface="Times New Roman"/>
                <a:cs typeface="Times New Roman"/>
              </a:rPr>
              <a:t>	</a:t>
            </a:r>
            <a:r>
              <a:rPr sz="1650" spc="25" dirty="0">
                <a:latin typeface="Symbol"/>
                <a:cs typeface="Symbol"/>
              </a:rPr>
              <a:t>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682755" y="5743884"/>
            <a:ext cx="735965" cy="0"/>
          </a:xfrm>
          <a:custGeom>
            <a:avLst/>
            <a:gdLst/>
            <a:ahLst/>
            <a:cxnLst/>
            <a:rect l="l" t="t" r="r" b="b"/>
            <a:pathLst>
              <a:path w="735964">
                <a:moveTo>
                  <a:pt x="0" y="0"/>
                </a:moveTo>
                <a:lnTo>
                  <a:pt x="735865" y="0"/>
                </a:lnTo>
              </a:path>
            </a:pathLst>
          </a:custGeom>
          <a:ln w="11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984842" y="5737440"/>
            <a:ext cx="13843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750" spc="10" dirty="0">
                <a:latin typeface="Times New Roman"/>
                <a:cs typeface="Times New Roman"/>
              </a:rPr>
              <a:t>2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51255" y="5715045"/>
            <a:ext cx="185420" cy="18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00" i="1" spc="15" dirty="0">
                <a:latin typeface="Times New Roman"/>
                <a:cs typeface="Times New Roman"/>
              </a:rPr>
              <a:t>AB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80167" y="5550043"/>
            <a:ext cx="161925" cy="3098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850" i="1" spc="-45" dirty="0">
                <a:latin typeface="Symbol"/>
                <a:cs typeface="Symbol"/>
              </a:rPr>
              <a:t>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89400" y="5408433"/>
            <a:ext cx="906144" cy="3098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625" spc="22" baseline="-34920" dirty="0">
                <a:latin typeface="Symbol"/>
                <a:cs typeface="Symbol"/>
              </a:rPr>
              <a:t></a:t>
            </a:r>
            <a:r>
              <a:rPr sz="2625" spc="-67" baseline="-34920" dirty="0">
                <a:latin typeface="Times New Roman"/>
                <a:cs typeface="Times New Roman"/>
              </a:rPr>
              <a:t> </a:t>
            </a:r>
            <a:r>
              <a:rPr sz="1850" i="1" spc="-45" dirty="0">
                <a:latin typeface="Symbol"/>
                <a:cs typeface="Symbol"/>
              </a:rPr>
              <a:t></a:t>
            </a:r>
            <a:r>
              <a:rPr sz="1850" i="1" spc="-204" dirty="0">
                <a:latin typeface="Times New Roman"/>
                <a:cs typeface="Times New Roman"/>
              </a:rPr>
              <a:t> </a:t>
            </a:r>
            <a:r>
              <a:rPr sz="1500" i="1" spc="22" baseline="-25000" dirty="0">
                <a:latin typeface="Times New Roman"/>
                <a:cs typeface="Times New Roman"/>
              </a:rPr>
              <a:t>A</a:t>
            </a:r>
            <a:r>
              <a:rPr sz="1500" i="1" spc="277" baseline="-25000" dirty="0">
                <a:latin typeface="Times New Roman"/>
                <a:cs typeface="Times New Roman"/>
              </a:rPr>
              <a:t> </a:t>
            </a:r>
            <a:r>
              <a:rPr sz="1750" spc="15" dirty="0">
                <a:latin typeface="Symbol"/>
                <a:cs typeface="Symbol"/>
              </a:rPr>
              <a:t></a:t>
            </a:r>
            <a:r>
              <a:rPr sz="1750" spc="-260" dirty="0">
                <a:latin typeface="Times New Roman"/>
                <a:cs typeface="Times New Roman"/>
              </a:rPr>
              <a:t> </a:t>
            </a:r>
            <a:r>
              <a:rPr sz="1850" i="1" spc="-45" dirty="0">
                <a:latin typeface="Symbol"/>
                <a:cs typeface="Symbol"/>
              </a:rPr>
              <a:t></a:t>
            </a:r>
            <a:r>
              <a:rPr sz="1850" i="1" spc="-250" dirty="0">
                <a:latin typeface="Times New Roman"/>
                <a:cs typeface="Times New Roman"/>
              </a:rPr>
              <a:t> </a:t>
            </a:r>
            <a:r>
              <a:rPr sz="1500" i="1" spc="22" baseline="-25000" dirty="0">
                <a:latin typeface="Times New Roman"/>
                <a:cs typeface="Times New Roman"/>
              </a:rPr>
              <a:t>B</a:t>
            </a:r>
            <a:endParaRPr sz="1500" baseline="-25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616406" y="5531949"/>
            <a:ext cx="284480" cy="398145"/>
          </a:xfrm>
          <a:custGeom>
            <a:avLst/>
            <a:gdLst/>
            <a:ahLst/>
            <a:cxnLst/>
            <a:rect l="l" t="t" r="r" b="b"/>
            <a:pathLst>
              <a:path w="284480" h="398145">
                <a:moveTo>
                  <a:pt x="284364" y="0"/>
                </a:moveTo>
                <a:lnTo>
                  <a:pt x="0" y="398001"/>
                </a:lnTo>
              </a:path>
            </a:pathLst>
          </a:custGeom>
          <a:ln w="110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93137" y="5531949"/>
            <a:ext cx="284480" cy="398145"/>
          </a:xfrm>
          <a:custGeom>
            <a:avLst/>
            <a:gdLst/>
            <a:ahLst/>
            <a:cxnLst/>
            <a:rect l="l" t="t" r="r" b="b"/>
            <a:pathLst>
              <a:path w="284479" h="398145">
                <a:moveTo>
                  <a:pt x="284364" y="0"/>
                </a:moveTo>
                <a:lnTo>
                  <a:pt x="0" y="398001"/>
                </a:lnTo>
              </a:path>
            </a:pathLst>
          </a:custGeom>
          <a:ln w="110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375654" y="5780647"/>
            <a:ext cx="20955" cy="22860"/>
          </a:xfrm>
          <a:custGeom>
            <a:avLst/>
            <a:gdLst/>
            <a:ahLst/>
            <a:cxnLst/>
            <a:rect l="l" t="t" r="r" b="b"/>
            <a:pathLst>
              <a:path w="20955" h="22860">
                <a:moveTo>
                  <a:pt x="0" y="22772"/>
                </a:moveTo>
                <a:lnTo>
                  <a:pt x="209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97469" y="5780216"/>
            <a:ext cx="53975" cy="173355"/>
          </a:xfrm>
          <a:custGeom>
            <a:avLst/>
            <a:gdLst/>
            <a:ahLst/>
            <a:cxnLst/>
            <a:rect l="l" t="t" r="r" b="b"/>
            <a:pathLst>
              <a:path w="53975" h="173354">
                <a:moveTo>
                  <a:pt x="0" y="0"/>
                </a:moveTo>
                <a:lnTo>
                  <a:pt x="53399" y="17294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50869" y="5496056"/>
            <a:ext cx="59690" cy="457834"/>
          </a:xfrm>
          <a:custGeom>
            <a:avLst/>
            <a:gdLst/>
            <a:ahLst/>
            <a:cxnLst/>
            <a:rect l="l" t="t" r="r" b="b"/>
            <a:pathLst>
              <a:path w="59689" h="457835">
                <a:moveTo>
                  <a:pt x="0" y="457537"/>
                </a:moveTo>
                <a:lnTo>
                  <a:pt x="59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10045" y="5495625"/>
            <a:ext cx="996950" cy="0"/>
          </a:xfrm>
          <a:custGeom>
            <a:avLst/>
            <a:gdLst/>
            <a:ahLst/>
            <a:cxnLst/>
            <a:rect l="l" t="t" r="r" b="b"/>
            <a:pathLst>
              <a:path w="996950">
                <a:moveTo>
                  <a:pt x="0" y="0"/>
                </a:moveTo>
                <a:lnTo>
                  <a:pt x="9964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66304" y="5483798"/>
            <a:ext cx="1134110" cy="463550"/>
          </a:xfrm>
          <a:custGeom>
            <a:avLst/>
            <a:gdLst/>
            <a:ahLst/>
            <a:cxnLst/>
            <a:rect l="l" t="t" r="r" b="b"/>
            <a:pathLst>
              <a:path w="1134110" h="463550">
                <a:moveTo>
                  <a:pt x="38143" y="301234"/>
                </a:moveTo>
                <a:lnTo>
                  <a:pt x="18698" y="301234"/>
                </a:lnTo>
                <a:lnTo>
                  <a:pt x="72535" y="463227"/>
                </a:lnTo>
                <a:lnTo>
                  <a:pt x="83671" y="463227"/>
                </a:lnTo>
                <a:lnTo>
                  <a:pt x="88822" y="422947"/>
                </a:lnTo>
                <a:lnTo>
                  <a:pt x="77875" y="422947"/>
                </a:lnTo>
                <a:lnTo>
                  <a:pt x="38143" y="301234"/>
                </a:lnTo>
                <a:close/>
              </a:path>
              <a:path w="1134110" h="463550">
                <a:moveTo>
                  <a:pt x="1133979" y="0"/>
                </a:moveTo>
                <a:lnTo>
                  <a:pt x="132623" y="0"/>
                </a:lnTo>
                <a:lnTo>
                  <a:pt x="77875" y="422947"/>
                </a:lnTo>
                <a:lnTo>
                  <a:pt x="88822" y="422947"/>
                </a:lnTo>
                <a:lnTo>
                  <a:pt x="141517" y="10945"/>
                </a:lnTo>
                <a:lnTo>
                  <a:pt x="1133979" y="10945"/>
                </a:lnTo>
                <a:lnTo>
                  <a:pt x="1133979" y="0"/>
                </a:lnTo>
                <a:close/>
              </a:path>
              <a:path w="1134110" h="463550">
                <a:moveTo>
                  <a:pt x="30709" y="278462"/>
                </a:moveTo>
                <a:lnTo>
                  <a:pt x="0" y="310419"/>
                </a:lnTo>
                <a:lnTo>
                  <a:pt x="5339" y="315236"/>
                </a:lnTo>
                <a:lnTo>
                  <a:pt x="18698" y="301234"/>
                </a:lnTo>
                <a:lnTo>
                  <a:pt x="38143" y="301234"/>
                </a:lnTo>
                <a:lnTo>
                  <a:pt x="30709" y="2784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683426" y="5729119"/>
            <a:ext cx="180340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i="1" spc="-5" dirty="0">
                <a:latin typeface="Times New Roman"/>
                <a:cs typeface="Times New Roman"/>
              </a:rPr>
              <a:t>AB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3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46117" y="5692566"/>
            <a:ext cx="125095" cy="290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50" i="1" spc="5" dirty="0">
                <a:latin typeface="Times New Roman"/>
                <a:cs typeface="Times New Roman"/>
              </a:rPr>
              <a:t>k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322827" y="5692566"/>
            <a:ext cx="125095" cy="2908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50" i="1" spc="5" dirty="0">
                <a:latin typeface="Times New Roman"/>
                <a:cs typeface="Times New Roman"/>
              </a:rPr>
              <a:t>k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58824" y="5566433"/>
            <a:ext cx="767715" cy="3060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58775" algn="l"/>
              </a:tabLst>
            </a:pPr>
            <a:r>
              <a:rPr sz="1800" i="1" spc="-15" dirty="0">
                <a:latin typeface="Symbol"/>
                <a:cs typeface="Symbol"/>
              </a:rPr>
              <a:t></a:t>
            </a:r>
            <a:r>
              <a:rPr sz="1800" spc="-15" dirty="0">
                <a:latin typeface="Times New Roman"/>
                <a:cs typeface="Times New Roman"/>
              </a:rPr>
              <a:t>	</a:t>
            </a:r>
            <a:r>
              <a:rPr sz="1750" dirty="0">
                <a:latin typeface="Times New Roman"/>
                <a:cs typeface="Times New Roman"/>
              </a:rPr>
              <a:t>/ </a:t>
            </a:r>
            <a:r>
              <a:rPr sz="1750" i="1" spc="5" dirty="0">
                <a:latin typeface="Times New Roman"/>
                <a:cs typeface="Times New Roman"/>
              </a:rPr>
              <a:t>k</a:t>
            </a:r>
            <a:r>
              <a:rPr sz="1750" i="1" spc="-90" dirty="0">
                <a:latin typeface="Times New Roman"/>
                <a:cs typeface="Times New Roman"/>
              </a:rPr>
              <a:t> </a:t>
            </a:r>
            <a:r>
              <a:rPr sz="1750" spc="5" dirty="0">
                <a:latin typeface="Symbol"/>
                <a:cs typeface="Symbol"/>
              </a:rPr>
              <a:t>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89344" y="5454782"/>
            <a:ext cx="800735" cy="3060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47675" algn="l"/>
              </a:tabLst>
            </a:pPr>
            <a:r>
              <a:rPr sz="1800" i="1" spc="-15" dirty="0">
                <a:latin typeface="Symbol"/>
                <a:cs typeface="Symbol"/>
              </a:rPr>
              <a:t></a:t>
            </a:r>
            <a:r>
              <a:rPr sz="1800" i="1" spc="-245" dirty="0">
                <a:latin typeface="Times New Roman"/>
                <a:cs typeface="Times New Roman"/>
              </a:rPr>
              <a:t> </a:t>
            </a:r>
            <a:r>
              <a:rPr sz="1500" i="1" spc="15" baseline="-25000" dirty="0">
                <a:latin typeface="Times New Roman"/>
                <a:cs typeface="Times New Roman"/>
              </a:rPr>
              <a:t>A	</a:t>
            </a:r>
            <a:r>
              <a:rPr sz="2625" spc="97" baseline="-28571" dirty="0">
                <a:latin typeface="Symbol"/>
                <a:cs typeface="Symbol"/>
              </a:rPr>
              <a:t></a:t>
            </a:r>
            <a:r>
              <a:rPr sz="1800" i="1" spc="65" dirty="0">
                <a:latin typeface="Symbol"/>
                <a:cs typeface="Symbol"/>
              </a:rPr>
              <a:t></a:t>
            </a:r>
            <a:r>
              <a:rPr sz="1800" i="1" spc="-345" dirty="0">
                <a:latin typeface="Times New Roman"/>
                <a:cs typeface="Times New Roman"/>
              </a:rPr>
              <a:t> </a:t>
            </a:r>
            <a:r>
              <a:rPr sz="1500" i="1" spc="15" baseline="-25000" dirty="0">
                <a:latin typeface="Times New Roman"/>
                <a:cs typeface="Times New Roman"/>
              </a:rPr>
              <a:t>B</a:t>
            </a:r>
            <a:endParaRPr sz="1500" baseline="-25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7217" y="363093"/>
            <a:ext cx="7977505" cy="14677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Yarı Teorik </a:t>
            </a:r>
            <a:r>
              <a:rPr sz="1400" b="1" spc="-10" dirty="0">
                <a:latin typeface="Arial"/>
                <a:cs typeface="Arial"/>
              </a:rPr>
              <a:t>(Ampirik) </a:t>
            </a:r>
            <a:r>
              <a:rPr sz="1400" b="1" spc="-25" dirty="0">
                <a:latin typeface="Arial"/>
                <a:cs typeface="Arial"/>
              </a:rPr>
              <a:t>Tahmin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Yöntemleri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492759" indent="-121920">
              <a:lnSpc>
                <a:spcPct val="100000"/>
              </a:lnSpc>
              <a:buSzPct val="91666"/>
              <a:buFont typeface="Wingdings"/>
              <a:buChar char=""/>
              <a:tabLst>
                <a:tab pos="493395" algn="l"/>
              </a:tabLst>
            </a:pPr>
            <a:r>
              <a:rPr sz="1200" b="1" dirty="0">
                <a:latin typeface="Arial"/>
                <a:cs typeface="Arial"/>
              </a:rPr>
              <a:t>Fuller – </a:t>
            </a:r>
            <a:r>
              <a:rPr sz="1200" b="1" spc="-5" dirty="0">
                <a:latin typeface="Arial"/>
                <a:cs typeface="Arial"/>
              </a:rPr>
              <a:t>Schettler </a:t>
            </a:r>
            <a:r>
              <a:rPr sz="1200" b="1" dirty="0">
                <a:latin typeface="Arial"/>
                <a:cs typeface="Arial"/>
              </a:rPr>
              <a:t>– Gidding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Bağıntısı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tr-TR" sz="12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tr-TR"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515620">
              <a:lnSpc>
                <a:spcPct val="100000"/>
              </a:lnSpc>
              <a:spcBef>
                <a:spcPts val="5"/>
              </a:spcBef>
              <a:tabLst>
                <a:tab pos="6940550" algn="l"/>
              </a:tabLst>
            </a:pPr>
            <a:r>
              <a:rPr sz="1200" spc="-5" dirty="0">
                <a:latin typeface="Arial"/>
                <a:cs typeface="Arial"/>
              </a:rPr>
              <a:t>Deneysel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olarak</a:t>
            </a:r>
            <a:r>
              <a:rPr sz="1200" spc="9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bulunmuş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bir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çok</a:t>
            </a:r>
            <a:r>
              <a:rPr sz="1200" spc="9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moleküler</a:t>
            </a:r>
            <a:r>
              <a:rPr sz="1200" spc="9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difüzyon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katsayıları</a:t>
            </a:r>
            <a:r>
              <a:rPr sz="1200" spc="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kullanılarak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elde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edilmiştir.	</a:t>
            </a:r>
            <a:r>
              <a:rPr sz="1200" spc="-5" dirty="0">
                <a:latin typeface="Arial"/>
                <a:cs typeface="Arial"/>
              </a:rPr>
              <a:t>Bu bağıntı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orta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50442" y="1388490"/>
            <a:ext cx="74758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tabLst>
                <a:tab pos="1974214" algn="l"/>
              </a:tabLst>
            </a:pPr>
            <a:r>
              <a:rPr sz="1200" spc="-5" dirty="0">
                <a:latin typeface="Arial"/>
                <a:cs typeface="Arial"/>
              </a:rPr>
              <a:t>yükseklikteki </a:t>
            </a:r>
            <a:r>
              <a:rPr sz="1200" spc="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sıcaklıklarda	</a:t>
            </a:r>
            <a:r>
              <a:rPr sz="1200" spc="-10" dirty="0">
                <a:latin typeface="Arial"/>
                <a:cs typeface="Arial"/>
              </a:rPr>
              <a:t>polar olmayan </a:t>
            </a:r>
            <a:r>
              <a:rPr sz="1200" spc="-5" dirty="0">
                <a:latin typeface="Arial"/>
                <a:cs typeface="Arial"/>
              </a:rPr>
              <a:t>gaz çiftleri </a:t>
            </a:r>
            <a:r>
              <a:rPr sz="1200" spc="-10" dirty="0">
                <a:latin typeface="Arial"/>
                <a:cs typeface="Arial"/>
              </a:rPr>
              <a:t>ile, </a:t>
            </a:r>
            <a:r>
              <a:rPr sz="1200" spc="-5" dirty="0">
                <a:latin typeface="Arial"/>
                <a:cs typeface="Arial"/>
              </a:rPr>
              <a:t>biri polar diğeri polar </a:t>
            </a:r>
            <a:r>
              <a:rPr sz="1200" spc="-10" dirty="0">
                <a:latin typeface="Arial"/>
                <a:cs typeface="Arial"/>
              </a:rPr>
              <a:t>olmayan </a:t>
            </a:r>
            <a:r>
              <a:rPr sz="1200" spc="-5" dirty="0">
                <a:latin typeface="Arial"/>
                <a:cs typeface="Arial"/>
              </a:rPr>
              <a:t>gaz çiftleri </a:t>
            </a:r>
            <a:r>
              <a:rPr sz="1200" spc="-10" dirty="0">
                <a:latin typeface="Arial"/>
                <a:cs typeface="Arial"/>
              </a:rPr>
              <a:t>için  kullanılır.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21652" y="1888065"/>
            <a:ext cx="111760" cy="156845"/>
          </a:xfrm>
          <a:custGeom>
            <a:avLst/>
            <a:gdLst/>
            <a:ahLst/>
            <a:cxnLst/>
            <a:rect l="l" t="t" r="r" b="b"/>
            <a:pathLst>
              <a:path w="111760" h="156844">
                <a:moveTo>
                  <a:pt x="111331" y="0"/>
                </a:moveTo>
                <a:lnTo>
                  <a:pt x="0" y="156698"/>
                </a:lnTo>
              </a:path>
            </a:pathLst>
          </a:custGeom>
          <a:ln w="43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829408" y="2475134"/>
            <a:ext cx="1308735" cy="3060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10845" algn="l"/>
                <a:tab pos="847090" algn="l"/>
                <a:tab pos="1236345" algn="l"/>
              </a:tabLst>
            </a:pPr>
            <a:r>
              <a:rPr sz="1850" spc="-155" dirty="0">
                <a:latin typeface="Symbol"/>
                <a:cs typeface="Symbol"/>
              </a:rPr>
              <a:t></a:t>
            </a:r>
            <a:r>
              <a:rPr sz="1850" spc="-155" dirty="0">
                <a:latin typeface="Times New Roman"/>
                <a:cs typeface="Times New Roman"/>
              </a:rPr>
              <a:t>	</a:t>
            </a:r>
            <a:r>
              <a:rPr sz="1850" spc="-155" dirty="0">
                <a:latin typeface="Symbol"/>
                <a:cs typeface="Symbol"/>
              </a:rPr>
              <a:t></a:t>
            </a:r>
            <a:r>
              <a:rPr sz="1850" spc="-155" dirty="0">
                <a:latin typeface="Times New Roman"/>
                <a:cs typeface="Times New Roman"/>
              </a:rPr>
              <a:t>	</a:t>
            </a:r>
            <a:r>
              <a:rPr sz="1850" spc="-155" dirty="0">
                <a:latin typeface="Symbol"/>
                <a:cs typeface="Symbol"/>
              </a:rPr>
              <a:t></a:t>
            </a:r>
            <a:r>
              <a:rPr sz="1850" spc="-155" dirty="0">
                <a:latin typeface="Times New Roman"/>
                <a:cs typeface="Times New Roman"/>
              </a:rPr>
              <a:t>	</a:t>
            </a:r>
            <a:r>
              <a:rPr sz="1850" spc="-155" dirty="0">
                <a:latin typeface="Symbol"/>
                <a:cs typeface="Symbol"/>
              </a:rPr>
              <a:t>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16482" y="1850440"/>
            <a:ext cx="77470" cy="149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spc="5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53305" y="2426788"/>
            <a:ext cx="165100" cy="149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spc="-10" dirty="0">
                <a:latin typeface="Times New Roman"/>
                <a:cs typeface="Times New Roman"/>
              </a:rPr>
              <a:t>AB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80052" y="2486163"/>
            <a:ext cx="162560" cy="149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spc="-15" dirty="0">
                <a:latin typeface="Times New Roman"/>
                <a:cs typeface="Times New Roman"/>
              </a:rPr>
              <a:t>1</a:t>
            </a:r>
            <a:r>
              <a:rPr sz="800" spc="45" dirty="0">
                <a:latin typeface="Times New Roman"/>
                <a:cs typeface="Times New Roman"/>
              </a:rPr>
              <a:t>/</a:t>
            </a:r>
            <a:r>
              <a:rPr sz="800" spc="5" dirty="0">
                <a:latin typeface="Times New Roman"/>
                <a:cs typeface="Times New Roman"/>
              </a:rPr>
              <a:t>3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05004" y="2486163"/>
            <a:ext cx="158115" cy="149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r>
              <a:rPr sz="800" spc="5" dirty="0">
                <a:latin typeface="Times New Roman"/>
                <a:cs typeface="Times New Roman"/>
              </a:rPr>
              <a:t>/3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21470" y="2638572"/>
            <a:ext cx="929640" cy="149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47090" algn="l"/>
              </a:tabLst>
            </a:pPr>
            <a:r>
              <a:rPr sz="800" spc="10" dirty="0">
                <a:latin typeface="Times New Roman"/>
                <a:cs typeface="Times New Roman"/>
              </a:rPr>
              <a:t>A	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44543" y="2179040"/>
            <a:ext cx="1854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1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05923" y="2517473"/>
            <a:ext cx="1555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07408" y="1933272"/>
            <a:ext cx="11436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spc="7" baseline="3968" dirty="0">
                <a:latin typeface="Symbol"/>
                <a:cs typeface="Symbol"/>
              </a:rPr>
              <a:t></a:t>
            </a:r>
            <a:r>
              <a:rPr sz="1400" u="sng" spc="3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2100" spc="7" baseline="-33730" dirty="0">
                <a:latin typeface="Symbol"/>
                <a:cs typeface="Symbol"/>
              </a:rPr>
              <a:t>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1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2100" spc="7" baseline="3968" dirty="0">
                <a:latin typeface="Symbol"/>
                <a:cs typeface="Symbol"/>
              </a:rPr>
              <a:t></a:t>
            </a:r>
            <a:r>
              <a:rPr sz="2100" spc="52" baseline="3968" dirty="0">
                <a:latin typeface="Times New Roman"/>
                <a:cs typeface="Times New Roman"/>
              </a:rPr>
              <a:t> </a:t>
            </a:r>
            <a:r>
              <a:rPr sz="1200" spc="7" baseline="45138" dirty="0">
                <a:latin typeface="Times New Roman"/>
                <a:cs typeface="Times New Roman"/>
              </a:rPr>
              <a:t>2</a:t>
            </a:r>
            <a:endParaRPr sz="1200" baseline="45138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07408" y="2084947"/>
            <a:ext cx="10191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36625" algn="l"/>
              </a:tabLst>
            </a:pPr>
            <a:r>
              <a:rPr sz="1400" spc="5" dirty="0">
                <a:latin typeface="Symbol"/>
                <a:cs typeface="Symbol"/>
              </a:rPr>
              <a:t>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2100" spc="15" baseline="-29761" dirty="0">
                <a:latin typeface="Times New Roman"/>
                <a:cs typeface="Times New Roman"/>
              </a:rPr>
              <a:t>M</a:t>
            </a:r>
            <a:r>
              <a:rPr sz="2100" baseline="-29761" dirty="0">
                <a:latin typeface="Times New Roman"/>
                <a:cs typeface="Times New Roman"/>
              </a:rPr>
              <a:t>	</a:t>
            </a:r>
            <a:r>
              <a:rPr sz="1400" spc="5" dirty="0">
                <a:latin typeface="Symbol"/>
                <a:cs typeface="Symbol"/>
              </a:rPr>
              <a:t>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26759" y="2225903"/>
            <a:ext cx="26930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45770" algn="l"/>
                <a:tab pos="993140" algn="l"/>
                <a:tab pos="1268095" algn="l"/>
                <a:tab pos="1798320" algn="l"/>
                <a:tab pos="2679700" algn="l"/>
              </a:tabLst>
            </a:pPr>
            <a:r>
              <a:rPr sz="2100" baseline="-25793" dirty="0">
                <a:latin typeface="Times New Roman"/>
                <a:cs typeface="Times New Roman"/>
              </a:rPr>
              <a:t>T</a:t>
            </a:r>
            <a:r>
              <a:rPr sz="800" dirty="0">
                <a:latin typeface="Times New Roman"/>
                <a:cs typeface="Times New Roman"/>
              </a:rPr>
              <a:t>1.75	</a:t>
            </a:r>
            <a:r>
              <a:rPr sz="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800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	B</a:t>
            </a:r>
            <a:r>
              <a:rPr sz="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30716" y="2305324"/>
            <a:ext cx="126111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34010" algn="l"/>
                <a:tab pos="1149350" algn="l"/>
              </a:tabLst>
            </a:pPr>
            <a:r>
              <a:rPr sz="1400" i="1" spc="5" dirty="0">
                <a:latin typeface="Times New Roman"/>
                <a:cs typeface="Times New Roman"/>
              </a:rPr>
              <a:t>D	</a:t>
            </a:r>
            <a:r>
              <a:rPr sz="1400" spc="5" dirty="0">
                <a:latin typeface="Symbol"/>
                <a:cs typeface="Symbol"/>
              </a:rPr>
              <a:t>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15" dirty="0">
                <a:latin typeface="Times New Roman"/>
                <a:cs typeface="Times New Roman"/>
              </a:rPr>
              <a:t>1</a:t>
            </a:r>
            <a:r>
              <a:rPr sz="1400" spc="35" dirty="0">
                <a:latin typeface="Symbol"/>
                <a:cs typeface="Symbol"/>
              </a:rPr>
              <a:t></a:t>
            </a:r>
            <a:r>
              <a:rPr sz="1400" spc="-5" dirty="0">
                <a:latin typeface="Times New Roman"/>
                <a:cs typeface="Times New Roman"/>
              </a:rPr>
              <a:t>1</a:t>
            </a:r>
            <a:r>
              <a:rPr sz="1400" spc="20" dirty="0">
                <a:latin typeface="Times New Roman"/>
                <a:cs typeface="Times New Roman"/>
              </a:rPr>
              <a:t>0</a:t>
            </a:r>
            <a:r>
              <a:rPr sz="1200" spc="-22" baseline="45138" dirty="0">
                <a:latin typeface="Times New Roman"/>
                <a:cs typeface="Times New Roman"/>
              </a:rPr>
              <a:t>-</a:t>
            </a:r>
            <a:r>
              <a:rPr sz="1200" spc="7" baseline="45138" dirty="0">
                <a:latin typeface="Times New Roman"/>
                <a:cs typeface="Times New Roman"/>
              </a:rPr>
              <a:t>3</a:t>
            </a:r>
            <a:r>
              <a:rPr sz="1200" baseline="45138" dirty="0">
                <a:latin typeface="Times New Roman"/>
                <a:cs typeface="Times New Roman"/>
              </a:rPr>
              <a:t>	</a:t>
            </a:r>
            <a:r>
              <a:rPr sz="1400" spc="5" dirty="0">
                <a:latin typeface="Symbol"/>
                <a:cs typeface="Symbol"/>
              </a:rPr>
              <a:t>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58682" y="2482421"/>
            <a:ext cx="946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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38177" y="2361497"/>
            <a:ext cx="15684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spc="127" baseline="-37698" dirty="0">
                <a:latin typeface="Symbol"/>
                <a:cs typeface="Symbol"/>
              </a:rPr>
              <a:t></a:t>
            </a:r>
            <a:r>
              <a:rPr sz="800" spc="5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77326" y="2517473"/>
            <a:ext cx="7543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35000" algn="l"/>
              </a:tabLst>
            </a:pPr>
            <a:r>
              <a:rPr sz="1400" i="1" spc="5" dirty="0">
                <a:latin typeface="Times New Roman"/>
                <a:cs typeface="Times New Roman"/>
              </a:rPr>
              <a:t>P  </a:t>
            </a:r>
            <a:r>
              <a:rPr sz="1400" i="1" spc="-7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Symbol"/>
                <a:cs typeface="Symbol"/>
              </a:rPr>
              <a:t>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5" dirty="0">
                <a:latin typeface="Symbol"/>
                <a:cs typeface="Symbol"/>
              </a:rPr>
              <a:t>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60337" y="2517473"/>
            <a:ext cx="53530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5"/>
              </a:spcBef>
              <a:buChar char=""/>
              <a:tabLst>
                <a:tab pos="286385" algn="l"/>
                <a:tab pos="287020" algn="l"/>
              </a:tabLst>
            </a:pPr>
            <a:r>
              <a:rPr sz="1400" spc="5" dirty="0">
                <a:latin typeface="Symbol"/>
                <a:cs typeface="Symbol"/>
              </a:rPr>
              <a:t></a:t>
            </a:r>
            <a:r>
              <a:rPr sz="1400" spc="5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58682" y="2613351"/>
            <a:ext cx="16738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91945" algn="l"/>
              </a:tabLst>
            </a:pPr>
            <a:r>
              <a:rPr sz="1400" spc="5" dirty="0">
                <a:latin typeface="Symbol"/>
                <a:cs typeface="Symbol"/>
              </a:rPr>
              <a:t></a:t>
            </a:r>
            <a:r>
              <a:rPr sz="1400" spc="5" dirty="0">
                <a:latin typeface="Times New Roman"/>
                <a:cs typeface="Times New Roman"/>
              </a:rPr>
              <a:t>	</a:t>
            </a:r>
            <a:r>
              <a:rPr sz="1400" spc="5" dirty="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5967" y="2953258"/>
            <a:ext cx="7215505" cy="7078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Burada </a:t>
            </a:r>
            <a:r>
              <a:rPr sz="1200" i="1" dirty="0">
                <a:latin typeface="Arial"/>
                <a:cs typeface="Arial"/>
              </a:rPr>
              <a:t>D</a:t>
            </a:r>
            <a:r>
              <a:rPr sz="1200" baseline="-20833" dirty="0">
                <a:latin typeface="Arial"/>
                <a:cs typeface="Arial"/>
              </a:rPr>
              <a:t>AB </a:t>
            </a:r>
            <a:r>
              <a:rPr sz="1200" spc="-5" dirty="0">
                <a:latin typeface="Arial"/>
                <a:cs typeface="Arial"/>
              </a:rPr>
              <a:t>moleküler difüzyon katsayısı </a:t>
            </a:r>
            <a:r>
              <a:rPr sz="1200" spc="5" dirty="0">
                <a:latin typeface="Arial"/>
                <a:cs typeface="Arial"/>
              </a:rPr>
              <a:t>[cm</a:t>
            </a:r>
            <a:r>
              <a:rPr sz="1200" spc="7" baseline="24305" dirty="0">
                <a:latin typeface="Arial"/>
                <a:cs typeface="Arial"/>
              </a:rPr>
              <a:t>2 </a:t>
            </a:r>
            <a:r>
              <a:rPr sz="1200" spc="-5" dirty="0">
                <a:latin typeface="Arial"/>
                <a:cs typeface="Arial"/>
              </a:rPr>
              <a:t>s</a:t>
            </a:r>
            <a:r>
              <a:rPr sz="1200" spc="-7" baseline="24305" dirty="0">
                <a:latin typeface="Arial"/>
                <a:cs typeface="Arial"/>
              </a:rPr>
              <a:t>-1 </a:t>
            </a:r>
            <a:r>
              <a:rPr sz="1200" dirty="0">
                <a:latin typeface="Arial"/>
                <a:cs typeface="Arial"/>
              </a:rPr>
              <a:t>], </a:t>
            </a:r>
            <a:r>
              <a:rPr sz="1200" i="1" dirty="0">
                <a:latin typeface="Arial"/>
                <a:cs typeface="Arial"/>
              </a:rPr>
              <a:t>P </a:t>
            </a:r>
            <a:r>
              <a:rPr sz="1200" spc="-5" dirty="0">
                <a:latin typeface="Arial"/>
                <a:cs typeface="Arial"/>
              </a:rPr>
              <a:t>Basınç </a:t>
            </a:r>
            <a:r>
              <a:rPr sz="1200" dirty="0">
                <a:latin typeface="Arial"/>
                <a:cs typeface="Arial"/>
              </a:rPr>
              <a:t>[atm], </a:t>
            </a:r>
            <a:r>
              <a:rPr sz="1200" i="1" dirty="0">
                <a:latin typeface="Arial"/>
                <a:cs typeface="Arial"/>
              </a:rPr>
              <a:t>T </a:t>
            </a:r>
            <a:r>
              <a:rPr sz="1200" dirty="0">
                <a:latin typeface="Arial"/>
                <a:cs typeface="Arial"/>
              </a:rPr>
              <a:t>mutlak </a:t>
            </a:r>
            <a:r>
              <a:rPr sz="1200" spc="-5" dirty="0">
                <a:latin typeface="Arial"/>
                <a:cs typeface="Arial"/>
              </a:rPr>
              <a:t>sıcaklık </a:t>
            </a:r>
            <a:r>
              <a:rPr sz="1200" dirty="0">
                <a:latin typeface="Arial"/>
                <a:cs typeface="Arial"/>
              </a:rPr>
              <a:t>[K], </a:t>
            </a:r>
            <a:r>
              <a:rPr sz="1200" spc="10" dirty="0">
                <a:latin typeface="Symbol"/>
                <a:cs typeface="Symbol"/>
              </a:rPr>
              <a:t></a:t>
            </a:r>
            <a:r>
              <a:rPr sz="1200" i="1" spc="10" dirty="0">
                <a:latin typeface="Arial"/>
                <a:cs typeface="Arial"/>
              </a:rPr>
              <a:t>V </a:t>
            </a:r>
            <a:r>
              <a:rPr sz="1200" dirty="0" err="1">
                <a:latin typeface="Arial"/>
                <a:cs typeface="Arial"/>
              </a:rPr>
              <a:t>atomik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dirty="0" err="1" smtClean="0">
                <a:latin typeface="Arial"/>
                <a:cs typeface="Arial"/>
              </a:rPr>
              <a:t>hacmi</a:t>
            </a:r>
            <a:r>
              <a:rPr sz="1200" dirty="0" smtClean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[cm</a:t>
            </a:r>
            <a:r>
              <a:rPr sz="1200" spc="7" baseline="24305" dirty="0">
                <a:latin typeface="Arial"/>
                <a:cs typeface="Arial"/>
              </a:rPr>
              <a:t>3</a:t>
            </a:r>
            <a:r>
              <a:rPr sz="1200" spc="44" baseline="2430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g-mol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 smtClean="0">
                <a:latin typeface="Arial"/>
                <a:cs typeface="Arial"/>
              </a:rPr>
              <a:t>].</a:t>
            </a:r>
            <a:r>
              <a:rPr lang="tr-TR" sz="1200" spc="-5" dirty="0" smtClean="0">
                <a:latin typeface="Arial"/>
                <a:cs typeface="Arial"/>
              </a:rPr>
              <a:t> göstermektedir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  <a:buSzPct val="92857"/>
              <a:tabLst>
                <a:tab pos="155575" algn="l"/>
              </a:tabLst>
            </a:pPr>
            <a:endParaRPr sz="1200"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4</a:t>
            </a:fld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7217" y="363093"/>
            <a:ext cx="7979409" cy="1599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Yarı Teorik </a:t>
            </a:r>
            <a:r>
              <a:rPr sz="1400" b="1" spc="-10" dirty="0">
                <a:latin typeface="Arial"/>
                <a:cs typeface="Arial"/>
              </a:rPr>
              <a:t>(Ampirik) </a:t>
            </a:r>
            <a:r>
              <a:rPr sz="1400" b="1" spc="-25" dirty="0">
                <a:latin typeface="Arial"/>
                <a:cs typeface="Arial"/>
              </a:rPr>
              <a:t>Tahmin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Yöntemleri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492759" indent="-121920">
              <a:lnSpc>
                <a:spcPct val="100000"/>
              </a:lnSpc>
              <a:buSzPct val="91666"/>
              <a:buFont typeface="Wingdings"/>
              <a:buChar char=""/>
              <a:tabLst>
                <a:tab pos="493395" algn="l"/>
              </a:tabLst>
            </a:pPr>
            <a:r>
              <a:rPr sz="1200" b="1" dirty="0">
                <a:latin typeface="Arial"/>
                <a:cs typeface="Arial"/>
              </a:rPr>
              <a:t>Gilliland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Bağıntısı</a:t>
            </a:r>
            <a:endParaRPr sz="1200">
              <a:latin typeface="Arial"/>
              <a:cs typeface="Arial"/>
            </a:endParaRPr>
          </a:p>
          <a:p>
            <a:pPr marL="515620" marR="5080" algn="just">
              <a:lnSpc>
                <a:spcPct val="150000"/>
              </a:lnSpc>
              <a:spcBef>
                <a:spcPts val="715"/>
              </a:spcBef>
            </a:pPr>
            <a:r>
              <a:rPr sz="1200" dirty="0">
                <a:latin typeface="Arial"/>
                <a:cs typeface="Arial"/>
              </a:rPr>
              <a:t>İki </a:t>
            </a:r>
            <a:r>
              <a:rPr sz="1200" spc="-5" dirty="0">
                <a:latin typeface="Arial"/>
                <a:cs typeface="Arial"/>
              </a:rPr>
              <a:t>bileşenli </a:t>
            </a:r>
            <a:r>
              <a:rPr sz="1200" spc="-10" dirty="0">
                <a:latin typeface="Arial"/>
                <a:cs typeface="Arial"/>
              </a:rPr>
              <a:t>gaz </a:t>
            </a:r>
            <a:r>
              <a:rPr sz="1200" spc="-5" dirty="0">
                <a:latin typeface="Arial"/>
                <a:cs typeface="Arial"/>
              </a:rPr>
              <a:t>sistemlerinde </a:t>
            </a:r>
            <a:r>
              <a:rPr sz="1200" spc="-10" dirty="0">
                <a:latin typeface="Arial"/>
                <a:cs typeface="Arial"/>
              </a:rPr>
              <a:t>moleküler </a:t>
            </a:r>
            <a:r>
              <a:rPr sz="1200" spc="-5" dirty="0">
                <a:latin typeface="Arial"/>
                <a:cs typeface="Arial"/>
              </a:rPr>
              <a:t>difüzyon katsayılarının hesaplanmasında </a:t>
            </a:r>
            <a:r>
              <a:rPr sz="1200" spc="-10" dirty="0">
                <a:latin typeface="Arial"/>
                <a:cs typeface="Arial"/>
              </a:rPr>
              <a:t>kullanılan </a:t>
            </a:r>
            <a:r>
              <a:rPr sz="1200" spc="-5" dirty="0">
                <a:latin typeface="Arial"/>
                <a:cs typeface="Arial"/>
              </a:rPr>
              <a:t>bu bağıntıda </a:t>
            </a:r>
            <a:r>
              <a:rPr sz="1200" dirty="0">
                <a:latin typeface="Arial"/>
                <a:cs typeface="Arial"/>
              </a:rPr>
              <a:t>ise,  </a:t>
            </a:r>
            <a:r>
              <a:rPr sz="1200" spc="-5" dirty="0">
                <a:latin typeface="Arial"/>
                <a:cs typeface="Arial"/>
              </a:rPr>
              <a:t>difüzyon hacim birimleri </a:t>
            </a:r>
            <a:r>
              <a:rPr sz="1200" spc="-10" dirty="0">
                <a:latin typeface="Arial"/>
                <a:cs typeface="Arial"/>
              </a:rPr>
              <a:t>yerine daha kullanışlı </a:t>
            </a:r>
            <a:r>
              <a:rPr sz="1200" spc="-5" dirty="0">
                <a:latin typeface="Arial"/>
                <a:cs typeface="Arial"/>
              </a:rPr>
              <a:t>bir </a:t>
            </a:r>
            <a:r>
              <a:rPr sz="1200" spc="-10" dirty="0">
                <a:latin typeface="Arial"/>
                <a:cs typeface="Arial"/>
              </a:rPr>
              <a:t>değişken </a:t>
            </a:r>
            <a:r>
              <a:rPr sz="1200" spc="-5" dirty="0">
                <a:latin typeface="Arial"/>
                <a:cs typeface="Arial"/>
              </a:rPr>
              <a:t>olan </a:t>
            </a:r>
            <a:r>
              <a:rPr sz="1200" spc="-10" dirty="0">
                <a:latin typeface="Arial"/>
                <a:cs typeface="Arial"/>
              </a:rPr>
              <a:t>gazların </a:t>
            </a:r>
            <a:r>
              <a:rPr sz="1200" spc="-5" dirty="0">
                <a:latin typeface="Arial"/>
                <a:cs typeface="Arial"/>
              </a:rPr>
              <a:t>kaynama noktalarındaki molar  hacimler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kullanılmıştır.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5967" y="3352800"/>
            <a:ext cx="7201534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2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şeklindedir. </a:t>
            </a:r>
            <a:r>
              <a:rPr sz="1200" dirty="0">
                <a:latin typeface="Arial"/>
                <a:cs typeface="Arial"/>
              </a:rPr>
              <a:t>Burada </a:t>
            </a:r>
            <a:r>
              <a:rPr sz="1200" i="1" dirty="0">
                <a:latin typeface="Arial"/>
                <a:cs typeface="Arial"/>
              </a:rPr>
              <a:t>D</a:t>
            </a:r>
            <a:r>
              <a:rPr sz="1200" baseline="-20833" dirty="0">
                <a:latin typeface="Arial"/>
                <a:cs typeface="Arial"/>
              </a:rPr>
              <a:t>AB </a:t>
            </a:r>
            <a:r>
              <a:rPr sz="1200" spc="-5" dirty="0">
                <a:latin typeface="Arial"/>
                <a:cs typeface="Arial"/>
              </a:rPr>
              <a:t>moleküler difüzyon katsayısı </a:t>
            </a:r>
            <a:r>
              <a:rPr sz="1200" spc="5" dirty="0">
                <a:latin typeface="Arial"/>
                <a:cs typeface="Arial"/>
              </a:rPr>
              <a:t>[cm</a:t>
            </a:r>
            <a:r>
              <a:rPr sz="1200" spc="7" baseline="24305" dirty="0">
                <a:latin typeface="Arial"/>
                <a:cs typeface="Arial"/>
              </a:rPr>
              <a:t>2 </a:t>
            </a:r>
            <a:r>
              <a:rPr sz="1200" spc="-5" dirty="0">
                <a:latin typeface="Arial"/>
                <a:cs typeface="Arial"/>
              </a:rPr>
              <a:t>s</a:t>
            </a:r>
            <a:r>
              <a:rPr sz="1200" spc="-7" baseline="24305" dirty="0">
                <a:latin typeface="Arial"/>
                <a:cs typeface="Arial"/>
              </a:rPr>
              <a:t>-1 </a:t>
            </a:r>
            <a:r>
              <a:rPr sz="1200" dirty="0">
                <a:latin typeface="Arial"/>
                <a:cs typeface="Arial"/>
              </a:rPr>
              <a:t>], </a:t>
            </a:r>
            <a:r>
              <a:rPr sz="1200" i="1" dirty="0">
                <a:latin typeface="Arial"/>
                <a:cs typeface="Arial"/>
              </a:rPr>
              <a:t>P </a:t>
            </a:r>
            <a:r>
              <a:rPr sz="1200" dirty="0">
                <a:latin typeface="Arial"/>
                <a:cs typeface="Arial"/>
              </a:rPr>
              <a:t>Basınç [atm], </a:t>
            </a:r>
            <a:r>
              <a:rPr sz="1200" i="1" dirty="0">
                <a:latin typeface="Arial"/>
                <a:cs typeface="Arial"/>
              </a:rPr>
              <a:t>T </a:t>
            </a:r>
            <a:r>
              <a:rPr sz="1200" spc="-5" dirty="0">
                <a:latin typeface="Arial"/>
                <a:cs typeface="Arial"/>
              </a:rPr>
              <a:t>sıcaklık </a:t>
            </a:r>
            <a:r>
              <a:rPr sz="1200" dirty="0">
                <a:latin typeface="Arial"/>
                <a:cs typeface="Arial"/>
              </a:rPr>
              <a:t>[K], </a:t>
            </a:r>
            <a:r>
              <a:rPr sz="1200" i="1" dirty="0">
                <a:latin typeface="Arial"/>
                <a:cs typeface="Arial"/>
              </a:rPr>
              <a:t>V</a:t>
            </a:r>
            <a:r>
              <a:rPr sz="1200" baseline="-20833" dirty="0">
                <a:latin typeface="Arial"/>
                <a:cs typeface="Arial"/>
              </a:rPr>
              <a:t>b </a:t>
            </a:r>
            <a:r>
              <a:rPr sz="1200" spc="-5" dirty="0">
                <a:latin typeface="Arial"/>
                <a:cs typeface="Arial"/>
              </a:rPr>
              <a:t>normal  kaynama noktasındaki molar </a:t>
            </a:r>
            <a:r>
              <a:rPr sz="1200" dirty="0">
                <a:latin typeface="Arial"/>
                <a:cs typeface="Arial"/>
              </a:rPr>
              <a:t>hacim </a:t>
            </a:r>
            <a:r>
              <a:rPr sz="1200" spc="5" dirty="0">
                <a:latin typeface="Arial"/>
                <a:cs typeface="Arial"/>
              </a:rPr>
              <a:t>[cm</a:t>
            </a:r>
            <a:r>
              <a:rPr sz="1200" spc="7" baseline="24305" dirty="0">
                <a:latin typeface="Arial"/>
                <a:cs typeface="Arial"/>
              </a:rPr>
              <a:t>3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</a:t>
            </a:r>
            <a:r>
              <a:rPr sz="1200" spc="-229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89876" y="2104614"/>
            <a:ext cx="111125" cy="156845"/>
          </a:xfrm>
          <a:custGeom>
            <a:avLst/>
            <a:gdLst/>
            <a:ahLst/>
            <a:cxnLst/>
            <a:rect l="l" t="t" r="r" b="b"/>
            <a:pathLst>
              <a:path w="111125" h="156844">
                <a:moveTo>
                  <a:pt x="110980" y="0"/>
                </a:moveTo>
                <a:lnTo>
                  <a:pt x="0" y="156699"/>
                </a:lnTo>
              </a:path>
            </a:pathLst>
          </a:custGeom>
          <a:ln w="43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25431" y="2680667"/>
            <a:ext cx="1254125" cy="3492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84175" algn="l"/>
                <a:tab pos="819785" algn="l"/>
                <a:tab pos="1181735" algn="l"/>
              </a:tabLst>
            </a:pPr>
            <a:r>
              <a:rPr sz="2100" spc="-235" dirty="0">
                <a:latin typeface="Symbol"/>
                <a:cs typeface="Symbol"/>
              </a:rPr>
              <a:t></a:t>
            </a:r>
            <a:r>
              <a:rPr sz="2100" spc="-235" dirty="0">
                <a:latin typeface="Times New Roman"/>
                <a:cs typeface="Times New Roman"/>
              </a:rPr>
              <a:t>	</a:t>
            </a:r>
            <a:r>
              <a:rPr sz="2100" spc="-235" dirty="0">
                <a:latin typeface="Symbol"/>
                <a:cs typeface="Symbol"/>
              </a:rPr>
              <a:t></a:t>
            </a:r>
            <a:r>
              <a:rPr sz="2100" spc="-235" dirty="0">
                <a:latin typeface="Times New Roman"/>
                <a:cs typeface="Times New Roman"/>
              </a:rPr>
              <a:t>	</a:t>
            </a:r>
            <a:r>
              <a:rPr sz="2100" spc="-235" dirty="0">
                <a:latin typeface="Symbol"/>
                <a:cs typeface="Symbol"/>
              </a:rPr>
              <a:t></a:t>
            </a:r>
            <a:r>
              <a:rPr sz="2100" spc="-235" dirty="0">
                <a:latin typeface="Times New Roman"/>
                <a:cs typeface="Times New Roman"/>
              </a:rPr>
              <a:t>	</a:t>
            </a:r>
            <a:r>
              <a:rPr sz="2100" spc="-235" dirty="0">
                <a:latin typeface="Symbol"/>
                <a:cs typeface="Symbol"/>
              </a:rPr>
              <a:t>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5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4407" y="2067110"/>
            <a:ext cx="77470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spc="1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41668" y="2145452"/>
            <a:ext cx="77470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spc="1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8839" y="2702783"/>
            <a:ext cx="95567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10260" algn="l"/>
              </a:tabLst>
            </a:pPr>
            <a:r>
              <a:rPr sz="800" spc="-10" dirty="0">
                <a:latin typeface="Times New Roman"/>
                <a:cs typeface="Times New Roman"/>
              </a:rPr>
              <a:t>1</a:t>
            </a:r>
            <a:r>
              <a:rPr sz="800" spc="50" dirty="0">
                <a:latin typeface="Times New Roman"/>
                <a:cs typeface="Times New Roman"/>
              </a:rPr>
              <a:t>/</a:t>
            </a:r>
            <a:r>
              <a:rPr sz="800" spc="10" dirty="0">
                <a:latin typeface="Times New Roman"/>
                <a:cs typeface="Times New Roman"/>
              </a:rPr>
              <a:t>3</a:t>
            </a:r>
            <a:r>
              <a:rPr sz="800" dirty="0">
                <a:latin typeface="Times New Roman"/>
                <a:cs typeface="Times New Roman"/>
              </a:rPr>
              <a:t>	</a:t>
            </a:r>
            <a:r>
              <a:rPr sz="800" spc="5" dirty="0">
                <a:latin typeface="Times New Roman"/>
                <a:cs typeface="Times New Roman"/>
              </a:rPr>
              <a:t>1/3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3891" y="2871578"/>
            <a:ext cx="177800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dirty="0">
                <a:latin typeface="Times New Roman"/>
                <a:cs typeface="Times New Roman"/>
              </a:rPr>
              <a:t>b,</a:t>
            </a:r>
            <a:r>
              <a:rPr sz="800" spc="10" dirty="0">
                <a:latin typeface="Times New Roman"/>
                <a:cs typeface="Times New Roman"/>
              </a:rPr>
              <a:t>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20999" y="2871578"/>
            <a:ext cx="17208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dirty="0">
                <a:latin typeface="Times New Roman"/>
                <a:cs typeface="Times New Roman"/>
              </a:rPr>
              <a:t>b,</a:t>
            </a:r>
            <a:r>
              <a:rPr sz="800" spc="10" dirty="0"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13151" y="2395621"/>
            <a:ext cx="18605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15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61684" y="2442635"/>
            <a:ext cx="2743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spc="82" baseline="-25793" dirty="0">
                <a:latin typeface="Times New Roman"/>
                <a:cs typeface="Times New Roman"/>
              </a:rPr>
              <a:t>T</a:t>
            </a:r>
            <a:r>
              <a:rPr sz="800" spc="5" dirty="0">
                <a:latin typeface="Times New Roman"/>
                <a:cs typeface="Times New Roman"/>
              </a:rPr>
              <a:t>3/2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60428" y="2643664"/>
            <a:ext cx="151130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i="1" dirty="0">
                <a:latin typeface="Times New Roman"/>
                <a:cs typeface="Times New Roman"/>
              </a:rPr>
              <a:t>AB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76729" y="2149907"/>
            <a:ext cx="10185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36905" algn="l"/>
              </a:tabLst>
            </a:pPr>
            <a:r>
              <a:rPr sz="2100" spc="7" baseline="3968" dirty="0">
                <a:latin typeface="Symbol"/>
                <a:cs typeface="Symbol"/>
              </a:rPr>
              <a:t>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25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400" spc="5" dirty="0">
                <a:latin typeface="Times New Roman"/>
                <a:cs typeface="Times New Roman"/>
              </a:rPr>
              <a:t>	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1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2100" spc="7" baseline="3968" dirty="0">
                <a:latin typeface="Symbol"/>
                <a:cs typeface="Symbol"/>
              </a:rPr>
              <a:t></a:t>
            </a:r>
            <a:endParaRPr sz="2100" baseline="3968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90544" y="2259227"/>
            <a:ext cx="1244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10" dirty="0">
                <a:latin typeface="Symbol"/>
                <a:cs typeface="Symbol"/>
              </a:rPr>
              <a:t>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76729" y="2301607"/>
            <a:ext cx="2927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</a:t>
            </a:r>
            <a:r>
              <a:rPr sz="1400" spc="-130" dirty="0">
                <a:latin typeface="Times New Roman"/>
                <a:cs typeface="Times New Roman"/>
              </a:rPr>
              <a:t> </a:t>
            </a:r>
            <a:r>
              <a:rPr sz="2100" spc="22" baseline="-29761" dirty="0">
                <a:latin typeface="Times New Roman"/>
                <a:cs typeface="Times New Roman"/>
              </a:rPr>
              <a:t>M</a:t>
            </a:r>
            <a:endParaRPr sz="2100" baseline="-29761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00299" y="2301607"/>
            <a:ext cx="946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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57099" y="2441568"/>
            <a:ext cx="220345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32130" algn="l"/>
                <a:tab pos="806450" algn="l"/>
                <a:tab pos="1336040" algn="l"/>
                <a:tab pos="2190115" algn="l"/>
              </a:tabLst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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800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	B</a:t>
            </a:r>
            <a:r>
              <a:rPr sz="800" u="sng" spc="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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30700" y="2522395"/>
            <a:ext cx="13982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29565" algn="l"/>
                <a:tab pos="1285875" algn="l"/>
              </a:tabLst>
            </a:pPr>
            <a:r>
              <a:rPr sz="1400" i="1" spc="10" dirty="0">
                <a:latin typeface="Times New Roman"/>
                <a:cs typeface="Times New Roman"/>
              </a:rPr>
              <a:t>D	</a:t>
            </a:r>
            <a:r>
              <a:rPr sz="1400" spc="10" dirty="0">
                <a:latin typeface="Symbol"/>
                <a:cs typeface="Symbol"/>
              </a:rPr>
              <a:t>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4.</a:t>
            </a:r>
            <a:r>
              <a:rPr sz="1400" spc="85" dirty="0">
                <a:latin typeface="Times New Roman"/>
                <a:cs typeface="Times New Roman"/>
              </a:rPr>
              <a:t>3</a:t>
            </a:r>
            <a:r>
              <a:rPr sz="1400" spc="35" dirty="0">
                <a:latin typeface="Symbol"/>
                <a:cs typeface="Symbol"/>
              </a:rPr>
              <a:t></a:t>
            </a:r>
            <a:r>
              <a:rPr sz="1400" spc="-5" dirty="0">
                <a:latin typeface="Times New Roman"/>
                <a:cs typeface="Times New Roman"/>
              </a:rPr>
              <a:t>1</a:t>
            </a:r>
            <a:r>
              <a:rPr sz="1400" spc="20" dirty="0">
                <a:latin typeface="Times New Roman"/>
                <a:cs typeface="Times New Roman"/>
              </a:rPr>
              <a:t>0</a:t>
            </a:r>
            <a:r>
              <a:rPr sz="1200" spc="-30" baseline="45138" dirty="0">
                <a:latin typeface="Times New Roman"/>
                <a:cs typeface="Times New Roman"/>
              </a:rPr>
              <a:t>-</a:t>
            </a:r>
            <a:r>
              <a:rPr sz="1200" spc="15" baseline="45138" dirty="0">
                <a:latin typeface="Times New Roman"/>
                <a:cs typeface="Times New Roman"/>
              </a:rPr>
              <a:t>3</a:t>
            </a:r>
            <a:r>
              <a:rPr sz="1200" baseline="45138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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54740" y="2699386"/>
            <a:ext cx="946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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74071" y="2750319"/>
            <a:ext cx="7670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36270" algn="l"/>
              </a:tabLst>
            </a:pPr>
            <a:r>
              <a:rPr sz="1400" i="1" spc="10" dirty="0">
                <a:latin typeface="Times New Roman"/>
                <a:cs typeface="Times New Roman"/>
              </a:rPr>
              <a:t>P  </a:t>
            </a:r>
            <a:r>
              <a:rPr sz="1400" i="1" spc="-80" dirty="0">
                <a:latin typeface="Times New Roman"/>
                <a:cs typeface="Times New Roman"/>
              </a:rPr>
              <a:t> </a:t>
            </a:r>
            <a:r>
              <a:rPr sz="1400" spc="10" dirty="0">
                <a:latin typeface="Symbol"/>
                <a:cs typeface="Symbol"/>
              </a:rPr>
              <a:t>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5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29696" y="2750319"/>
            <a:ext cx="4178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655" indent="-274955">
              <a:lnSpc>
                <a:spcPct val="100000"/>
              </a:lnSpc>
              <a:spcBef>
                <a:spcPts val="105"/>
              </a:spcBef>
              <a:buFont typeface="Symbol"/>
              <a:buChar char=""/>
              <a:tabLst>
                <a:tab pos="287020" algn="l"/>
                <a:tab pos="288290" algn="l"/>
              </a:tabLst>
            </a:pPr>
            <a:r>
              <a:rPr sz="1400" spc="-100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54740" y="2862495"/>
            <a:ext cx="9461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Symbol"/>
                <a:cs typeface="Symbol"/>
              </a:rPr>
              <a:t>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78666" y="2508310"/>
            <a:ext cx="157480" cy="59436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2100" spc="127" baseline="-37698" dirty="0">
                <a:latin typeface="Symbol"/>
                <a:cs typeface="Symbol"/>
              </a:rPr>
              <a:t></a:t>
            </a:r>
            <a:r>
              <a:rPr sz="800" spc="1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400" spc="5" dirty="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7217" y="363093"/>
            <a:ext cx="7765415" cy="3249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Yarı Teorik </a:t>
            </a:r>
            <a:r>
              <a:rPr sz="1400" b="1" spc="-10" dirty="0">
                <a:latin typeface="Arial"/>
                <a:cs typeface="Arial"/>
              </a:rPr>
              <a:t>(Ampirik) </a:t>
            </a:r>
            <a:r>
              <a:rPr sz="1400" b="1" spc="-25" dirty="0">
                <a:latin typeface="Arial"/>
                <a:cs typeface="Arial"/>
              </a:rPr>
              <a:t>Tahmin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Yöntemleri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L="299720" marR="5080" algn="just">
              <a:lnSpc>
                <a:spcPct val="150100"/>
              </a:lnSpc>
            </a:pPr>
            <a:r>
              <a:rPr sz="1200" b="1" spc="-5" dirty="0">
                <a:latin typeface="Arial"/>
                <a:cs typeface="Arial"/>
              </a:rPr>
              <a:t>Örnek: </a:t>
            </a:r>
            <a:r>
              <a:rPr sz="1200" spc="-5" dirty="0">
                <a:latin typeface="Arial"/>
                <a:cs typeface="Arial"/>
              </a:rPr>
              <a:t>Bütanol </a:t>
            </a:r>
            <a:r>
              <a:rPr sz="1200" dirty="0">
                <a:latin typeface="Arial"/>
                <a:cs typeface="Arial"/>
              </a:rPr>
              <a:t>(A), </a:t>
            </a:r>
            <a:r>
              <a:rPr sz="1200" spc="-5" dirty="0">
                <a:latin typeface="Arial"/>
                <a:cs typeface="Arial"/>
              </a:rPr>
              <a:t>hava </a:t>
            </a:r>
            <a:r>
              <a:rPr sz="1200" dirty="0">
                <a:latin typeface="Arial"/>
                <a:cs typeface="Arial"/>
              </a:rPr>
              <a:t>(B) </a:t>
            </a:r>
            <a:r>
              <a:rPr sz="1200" spc="-5" dirty="0">
                <a:latin typeface="Arial"/>
                <a:cs typeface="Arial"/>
              </a:rPr>
              <a:t>içerisinde 1 atmosfer basınç </a:t>
            </a:r>
            <a:r>
              <a:rPr sz="1200" spc="-10" dirty="0">
                <a:latin typeface="Arial"/>
                <a:cs typeface="Arial"/>
              </a:rPr>
              <a:t>ve </a:t>
            </a:r>
            <a:r>
              <a:rPr sz="1200" dirty="0">
                <a:latin typeface="Arial"/>
                <a:cs typeface="Arial"/>
              </a:rPr>
              <a:t>25,.9 </a:t>
            </a:r>
            <a:r>
              <a:rPr sz="1200" spc="-5" dirty="0">
                <a:latin typeface="Symbol"/>
                <a:cs typeface="Symbol"/>
              </a:rPr>
              <a:t></a:t>
            </a:r>
            <a:r>
              <a:rPr sz="1200" spc="-5" dirty="0">
                <a:latin typeface="Arial"/>
                <a:cs typeface="Arial"/>
              </a:rPr>
              <a:t>C sıcaklıkta </a:t>
            </a:r>
            <a:r>
              <a:rPr sz="1200" spc="-10" dirty="0">
                <a:latin typeface="Arial"/>
                <a:cs typeface="Arial"/>
              </a:rPr>
              <a:t>difüzlenmektedir. Bu </a:t>
            </a:r>
            <a:r>
              <a:rPr sz="1200" spc="-5" dirty="0">
                <a:latin typeface="Arial"/>
                <a:cs typeface="Arial"/>
              </a:rPr>
              <a:t>ikili </a:t>
            </a:r>
            <a:r>
              <a:rPr sz="1200" spc="-10" dirty="0">
                <a:latin typeface="Arial"/>
                <a:cs typeface="Arial"/>
              </a:rPr>
              <a:t>gaz  </a:t>
            </a:r>
            <a:r>
              <a:rPr sz="1200" spc="-5" dirty="0">
                <a:latin typeface="Arial"/>
                <a:cs typeface="Arial"/>
              </a:rPr>
              <a:t>sistemine ait difüzyon </a:t>
            </a:r>
            <a:r>
              <a:rPr sz="1200" dirty="0">
                <a:latin typeface="Arial"/>
                <a:cs typeface="Arial"/>
              </a:rPr>
              <a:t>katsayısı </a:t>
            </a:r>
            <a:r>
              <a:rPr sz="1200" spc="-5" dirty="0">
                <a:latin typeface="Arial"/>
                <a:cs typeface="Arial"/>
              </a:rPr>
              <a:t>verilen şartlarda deneysel olarak 0.087 cm</a:t>
            </a:r>
            <a:r>
              <a:rPr sz="1200" spc="-7" baseline="24305" dirty="0">
                <a:latin typeface="Arial"/>
                <a:cs typeface="Arial"/>
              </a:rPr>
              <a:t>2 </a:t>
            </a:r>
            <a:r>
              <a:rPr sz="1200" dirty="0">
                <a:latin typeface="Arial"/>
                <a:cs typeface="Arial"/>
              </a:rPr>
              <a:t>s</a:t>
            </a:r>
            <a:r>
              <a:rPr sz="1200" baseline="24305" dirty="0">
                <a:latin typeface="Arial"/>
                <a:cs typeface="Arial"/>
              </a:rPr>
              <a:t>-1 </a:t>
            </a:r>
            <a:r>
              <a:rPr sz="1200" spc="-5" dirty="0">
                <a:latin typeface="Arial"/>
                <a:cs typeface="Arial"/>
              </a:rPr>
              <a:t>olarak </a:t>
            </a:r>
            <a:r>
              <a:rPr sz="1200" spc="-10" dirty="0">
                <a:latin typeface="Arial"/>
                <a:cs typeface="Arial"/>
              </a:rPr>
              <a:t>ölçülmüştür. </a:t>
            </a:r>
            <a:r>
              <a:rPr sz="1200" spc="-5" dirty="0">
                <a:latin typeface="Arial"/>
                <a:cs typeface="Arial"/>
              </a:rPr>
              <a:t>Aşağıdaki  verileri kullanarak bu ikili gaz </a:t>
            </a:r>
            <a:r>
              <a:rPr sz="1200" dirty="0">
                <a:latin typeface="Arial"/>
                <a:cs typeface="Arial"/>
              </a:rPr>
              <a:t>sistemine </a:t>
            </a:r>
            <a:r>
              <a:rPr sz="1200" spc="-5" dirty="0">
                <a:latin typeface="Arial"/>
                <a:cs typeface="Arial"/>
              </a:rPr>
              <a:t>ait difüzyon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katsayısını;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14120">
              <a:lnSpc>
                <a:spcPct val="100000"/>
              </a:lnSpc>
              <a:spcBef>
                <a:spcPts val="930"/>
              </a:spcBef>
            </a:pPr>
            <a:r>
              <a:rPr sz="1200" dirty="0">
                <a:latin typeface="Arial"/>
                <a:cs typeface="Arial"/>
              </a:rPr>
              <a:t>a.) </a:t>
            </a:r>
            <a:r>
              <a:rPr sz="1200" spc="-5" dirty="0">
                <a:latin typeface="Arial"/>
                <a:cs typeface="Arial"/>
              </a:rPr>
              <a:t>Chapman-Enskog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,</a:t>
            </a:r>
            <a:endParaRPr sz="1200">
              <a:latin typeface="Arial"/>
              <a:cs typeface="Arial"/>
            </a:endParaRPr>
          </a:p>
          <a:p>
            <a:pPr marL="1214120" marR="4595495">
              <a:lnSpc>
                <a:spcPts val="2880"/>
              </a:lnSpc>
              <a:spcBef>
                <a:spcPts val="335"/>
              </a:spcBef>
            </a:pPr>
            <a:r>
              <a:rPr sz="1200" dirty="0">
                <a:latin typeface="Arial"/>
                <a:cs typeface="Arial"/>
              </a:rPr>
              <a:t>b.) </a:t>
            </a:r>
            <a:r>
              <a:rPr sz="1200" spc="-5" dirty="0">
                <a:latin typeface="Arial"/>
                <a:cs typeface="Arial"/>
              </a:rPr>
              <a:t>Fuller-Schettler-Giddings,  </a:t>
            </a:r>
            <a:r>
              <a:rPr sz="1200" dirty="0">
                <a:latin typeface="Arial"/>
                <a:cs typeface="Arial"/>
              </a:rPr>
              <a:t>c.)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Gilliland,</a:t>
            </a:r>
            <a:endParaRPr sz="1200">
              <a:latin typeface="Arial"/>
              <a:cs typeface="Arial"/>
            </a:endParaRPr>
          </a:p>
          <a:p>
            <a:pPr marL="1214120">
              <a:lnSpc>
                <a:spcPct val="100000"/>
              </a:lnSpc>
              <a:spcBef>
                <a:spcPts val="1110"/>
              </a:spcBef>
            </a:pPr>
            <a:r>
              <a:rPr sz="1200" dirty="0">
                <a:latin typeface="Arial"/>
                <a:cs typeface="Arial"/>
              </a:rPr>
              <a:t>d.)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Chen-Othmer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299720" algn="just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bağıntılarını kullanarak hesaplayınız. Deneysel </a:t>
            </a:r>
            <a:r>
              <a:rPr sz="1200" spc="-10" dirty="0">
                <a:latin typeface="Arial"/>
                <a:cs typeface="Arial"/>
              </a:rPr>
              <a:t>ve </a:t>
            </a:r>
            <a:r>
              <a:rPr sz="1200" spc="-25" dirty="0">
                <a:latin typeface="Arial"/>
                <a:cs typeface="Arial"/>
              </a:rPr>
              <a:t>Teorik </a:t>
            </a:r>
            <a:r>
              <a:rPr sz="1200" spc="-5" dirty="0">
                <a:latin typeface="Arial"/>
                <a:cs typeface="Arial"/>
              </a:rPr>
              <a:t>sonuçları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karşılaştırınız.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6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2070" y="3866769"/>
            <a:ext cx="1624330" cy="1397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04800">
              <a:lnSpc>
                <a:spcPct val="150100"/>
              </a:lnSpc>
              <a:spcBef>
                <a:spcPts val="95"/>
              </a:spcBef>
            </a:pPr>
            <a:r>
              <a:rPr sz="1200" b="1" spc="-5" dirty="0">
                <a:latin typeface="Arial"/>
                <a:cs typeface="Arial"/>
              </a:rPr>
              <a:t>Bütanol </a:t>
            </a:r>
            <a:r>
              <a:rPr sz="1200" b="1" spc="-15" dirty="0">
                <a:latin typeface="Arial"/>
                <a:cs typeface="Arial"/>
              </a:rPr>
              <a:t>(A)  </a:t>
            </a:r>
            <a:r>
              <a:rPr sz="1200" i="1" spc="-5" dirty="0">
                <a:latin typeface="Arial"/>
                <a:cs typeface="Arial"/>
              </a:rPr>
              <a:t>M</a:t>
            </a:r>
            <a:r>
              <a:rPr sz="1200" spc="-7" baseline="-20833" dirty="0">
                <a:latin typeface="Arial"/>
                <a:cs typeface="Arial"/>
              </a:rPr>
              <a:t>A</a:t>
            </a:r>
            <a:r>
              <a:rPr sz="1200" spc="-5" dirty="0">
                <a:latin typeface="Arial"/>
                <a:cs typeface="Arial"/>
              </a:rPr>
              <a:t>=74.1 </a:t>
            </a:r>
            <a:r>
              <a:rPr sz="1200" dirty="0">
                <a:latin typeface="Arial"/>
                <a:cs typeface="Arial"/>
              </a:rPr>
              <a:t>[g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  </a:t>
            </a:r>
            <a:r>
              <a:rPr sz="1200" i="1" spc="-15" dirty="0">
                <a:latin typeface="Arial"/>
                <a:cs typeface="Arial"/>
              </a:rPr>
              <a:t>T</a:t>
            </a:r>
            <a:r>
              <a:rPr sz="1200" spc="-22" baseline="-20833" dirty="0">
                <a:latin typeface="Arial"/>
                <a:cs typeface="Arial"/>
              </a:rPr>
              <a:t>b,A</a:t>
            </a:r>
            <a:r>
              <a:rPr sz="1200" spc="-15" dirty="0">
                <a:latin typeface="Arial"/>
                <a:cs typeface="Arial"/>
              </a:rPr>
              <a:t>=117 </a:t>
            </a:r>
            <a:r>
              <a:rPr sz="1200" spc="-5" dirty="0">
                <a:latin typeface="Arial"/>
                <a:cs typeface="Arial"/>
              </a:rPr>
              <a:t>[</a:t>
            </a:r>
            <a:r>
              <a:rPr sz="1200" spc="-5" dirty="0">
                <a:latin typeface="Symbol"/>
                <a:cs typeface="Symbol"/>
              </a:rPr>
              <a:t></a:t>
            </a:r>
            <a:r>
              <a:rPr sz="1200" spc="-5" dirty="0">
                <a:latin typeface="Arial"/>
                <a:cs typeface="Arial"/>
              </a:rPr>
              <a:t>C]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i="1" spc="-20" dirty="0">
                <a:latin typeface="Arial"/>
                <a:cs typeface="Arial"/>
              </a:rPr>
              <a:t>T</a:t>
            </a:r>
            <a:r>
              <a:rPr sz="1200" i="1" spc="-30" baseline="-20833" dirty="0">
                <a:latin typeface="Arial"/>
                <a:cs typeface="Arial"/>
              </a:rPr>
              <a:t>c</a:t>
            </a:r>
            <a:r>
              <a:rPr sz="1200" spc="-30" baseline="-20833" dirty="0">
                <a:latin typeface="Arial"/>
                <a:cs typeface="Arial"/>
              </a:rPr>
              <a:t>,A</a:t>
            </a:r>
            <a:r>
              <a:rPr sz="1200" spc="-20" dirty="0">
                <a:latin typeface="Arial"/>
                <a:cs typeface="Arial"/>
              </a:rPr>
              <a:t>= </a:t>
            </a:r>
            <a:r>
              <a:rPr sz="1200" dirty="0">
                <a:latin typeface="Arial"/>
                <a:cs typeface="Arial"/>
              </a:rPr>
              <a:t>289</a:t>
            </a:r>
            <a:r>
              <a:rPr sz="1200" spc="30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[</a:t>
            </a:r>
            <a:r>
              <a:rPr sz="1200" spc="-5" dirty="0">
                <a:latin typeface="Symbol"/>
                <a:cs typeface="Symbol"/>
              </a:rPr>
              <a:t></a:t>
            </a:r>
            <a:r>
              <a:rPr sz="1200" spc="-5" dirty="0">
                <a:latin typeface="Arial"/>
                <a:cs typeface="Arial"/>
              </a:rPr>
              <a:t>C]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Arial"/>
                <a:cs typeface="Arial"/>
              </a:rPr>
              <a:t>V</a:t>
            </a:r>
            <a:r>
              <a:rPr sz="1200" spc="-7" baseline="-20833" dirty="0">
                <a:latin typeface="Arial"/>
                <a:cs typeface="Arial"/>
              </a:rPr>
              <a:t>c,A</a:t>
            </a:r>
            <a:r>
              <a:rPr sz="1200" spc="-5" dirty="0">
                <a:latin typeface="Arial"/>
                <a:cs typeface="Arial"/>
              </a:rPr>
              <a:t>=294,5 </a:t>
            </a:r>
            <a:r>
              <a:rPr sz="1200" dirty="0">
                <a:latin typeface="Arial"/>
                <a:cs typeface="Arial"/>
              </a:rPr>
              <a:t>[cm</a:t>
            </a:r>
            <a:r>
              <a:rPr sz="1200" baseline="24305" dirty="0">
                <a:latin typeface="Arial"/>
                <a:cs typeface="Arial"/>
              </a:rPr>
              <a:t>3</a:t>
            </a:r>
            <a:r>
              <a:rPr sz="1200" spc="-60" baseline="2430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5303" y="4033266"/>
            <a:ext cx="8121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7375" algn="l"/>
              </a:tabLst>
            </a:pPr>
            <a:r>
              <a:rPr sz="1200" b="1" spc="-5" dirty="0">
                <a:latin typeface="Arial"/>
                <a:cs typeface="Arial"/>
              </a:rPr>
              <a:t>Ha</a:t>
            </a:r>
            <a:r>
              <a:rPr sz="1200" b="1" spc="-25" dirty="0">
                <a:latin typeface="Arial"/>
                <a:cs typeface="Arial"/>
              </a:rPr>
              <a:t>v</a:t>
            </a:r>
            <a:r>
              <a:rPr sz="1200" b="1" spc="-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	</a:t>
            </a:r>
            <a:r>
              <a:rPr sz="1200" b="1" spc="-5" dirty="0">
                <a:latin typeface="Arial"/>
                <a:cs typeface="Arial"/>
              </a:rPr>
              <a:t>(</a:t>
            </a:r>
            <a:r>
              <a:rPr sz="1200" b="1" spc="-10" dirty="0">
                <a:latin typeface="Arial"/>
                <a:cs typeface="Arial"/>
              </a:rPr>
              <a:t>B</a:t>
            </a:r>
            <a:r>
              <a:rPr sz="1200" b="1" dirty="0"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01795" y="4394453"/>
            <a:ext cx="9398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75303" y="4307585"/>
            <a:ext cx="13252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7545" algn="l"/>
              </a:tabLst>
            </a:pPr>
            <a:r>
              <a:rPr sz="1200" dirty="0">
                <a:latin typeface="Arial"/>
                <a:cs typeface="Arial"/>
              </a:rPr>
              <a:t>M</a:t>
            </a:r>
            <a:r>
              <a:rPr sz="1200" spc="2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=29	</a:t>
            </a:r>
            <a:r>
              <a:rPr sz="1200" dirty="0">
                <a:latin typeface="Arial"/>
                <a:cs typeface="Arial"/>
              </a:rPr>
              <a:t>[g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75303" y="4489784"/>
            <a:ext cx="1153160" cy="57531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200" spc="-15" dirty="0">
                <a:latin typeface="Symbol"/>
                <a:cs typeface="Symbol"/>
              </a:rPr>
              <a:t></a:t>
            </a:r>
            <a:r>
              <a:rPr sz="1200" spc="-22" baseline="-20833" dirty="0">
                <a:latin typeface="Arial"/>
                <a:cs typeface="Arial"/>
              </a:rPr>
              <a:t>B</a:t>
            </a:r>
            <a:r>
              <a:rPr sz="1200" spc="-15" dirty="0">
                <a:latin typeface="Arial"/>
                <a:cs typeface="Arial"/>
              </a:rPr>
              <a:t>=3.711 </a:t>
            </a:r>
            <a:r>
              <a:rPr sz="1200" dirty="0">
                <a:latin typeface="Arial"/>
                <a:cs typeface="Arial"/>
              </a:rPr>
              <a:t>[ A</a:t>
            </a:r>
            <a:r>
              <a:rPr sz="1200" spc="-1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]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25" dirty="0">
                <a:latin typeface="Arial"/>
                <a:cs typeface="Arial"/>
              </a:rPr>
              <a:t>T</a:t>
            </a:r>
            <a:r>
              <a:rPr sz="1200" spc="-37" baseline="-20833" dirty="0">
                <a:latin typeface="Arial"/>
                <a:cs typeface="Arial"/>
              </a:rPr>
              <a:t>c,B</a:t>
            </a:r>
            <a:r>
              <a:rPr sz="1200" spc="-25" dirty="0">
                <a:latin typeface="Arial"/>
                <a:cs typeface="Arial"/>
              </a:rPr>
              <a:t>= </a:t>
            </a:r>
            <a:r>
              <a:rPr sz="1200" spc="-5" dirty="0">
                <a:latin typeface="Arial"/>
                <a:cs typeface="Arial"/>
              </a:rPr>
              <a:t>-140,5</a:t>
            </a:r>
            <a:r>
              <a:rPr sz="1200" spc="27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[</a:t>
            </a:r>
            <a:r>
              <a:rPr sz="1200" spc="-5" dirty="0">
                <a:latin typeface="Symbol"/>
                <a:cs typeface="Symbol"/>
              </a:rPr>
              <a:t></a:t>
            </a:r>
            <a:r>
              <a:rPr sz="1200" spc="-5" dirty="0">
                <a:latin typeface="Arial"/>
                <a:cs typeface="Arial"/>
              </a:rPr>
              <a:t>C]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5039359"/>
            <a:ext cx="67500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335">
              <a:lnSpc>
                <a:spcPct val="150000"/>
              </a:lnSpc>
              <a:spcBef>
                <a:spcPts val="100"/>
              </a:spcBef>
            </a:pPr>
            <a:r>
              <a:rPr sz="1200" spc="-15" dirty="0">
                <a:latin typeface="Symbol"/>
                <a:cs typeface="Symbol"/>
              </a:rPr>
              <a:t></a:t>
            </a:r>
            <a:r>
              <a:rPr sz="1200" baseline="-20833" dirty="0">
                <a:latin typeface="Arial"/>
                <a:cs typeface="Arial"/>
              </a:rPr>
              <a:t>B</a:t>
            </a:r>
            <a:r>
              <a:rPr sz="1200" dirty="0">
                <a:latin typeface="Arial"/>
                <a:cs typeface="Arial"/>
              </a:rPr>
              <a:t>/k=7</a:t>
            </a:r>
            <a:r>
              <a:rPr sz="1200" spc="5" dirty="0">
                <a:latin typeface="Arial"/>
                <a:cs typeface="Arial"/>
              </a:rPr>
              <a:t>8</a:t>
            </a:r>
            <a:r>
              <a:rPr sz="1200" dirty="0">
                <a:latin typeface="Arial"/>
                <a:cs typeface="Arial"/>
              </a:rPr>
              <a:t>.6  V</a:t>
            </a:r>
            <a:r>
              <a:rPr sz="1200" spc="-7" baseline="-20833" dirty="0">
                <a:latin typeface="Arial"/>
                <a:cs typeface="Arial"/>
              </a:rPr>
              <a:t>b</a:t>
            </a:r>
            <a:r>
              <a:rPr sz="1200" baseline="-20833" dirty="0">
                <a:latin typeface="Arial"/>
                <a:cs typeface="Arial"/>
              </a:rPr>
              <a:t>,B</a:t>
            </a:r>
            <a:r>
              <a:rPr sz="1200" spc="-5" dirty="0">
                <a:latin typeface="Arial"/>
                <a:cs typeface="Arial"/>
              </a:rPr>
              <a:t>=29</a:t>
            </a:r>
            <a:r>
              <a:rPr sz="1200" dirty="0">
                <a:latin typeface="Arial"/>
                <a:cs typeface="Arial"/>
              </a:rPr>
              <a:t>.9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20" dirty="0">
                <a:latin typeface="Symbol"/>
                <a:cs typeface="Symbol"/>
              </a:rPr>
              <a:t></a:t>
            </a:r>
            <a:r>
              <a:rPr sz="1200" dirty="0">
                <a:latin typeface="Arial"/>
                <a:cs typeface="Arial"/>
              </a:rPr>
              <a:t>V</a:t>
            </a:r>
            <a:r>
              <a:rPr sz="1200" baseline="-20833" dirty="0">
                <a:latin typeface="Arial"/>
                <a:cs typeface="Arial"/>
              </a:rPr>
              <a:t>B</a:t>
            </a:r>
            <a:r>
              <a:rPr sz="1200" spc="-5" dirty="0">
                <a:latin typeface="Arial"/>
                <a:cs typeface="Arial"/>
              </a:rPr>
              <a:t>=20</a:t>
            </a:r>
            <a:r>
              <a:rPr sz="1200" dirty="0">
                <a:latin typeface="Arial"/>
                <a:cs typeface="Arial"/>
              </a:rPr>
              <a:t>.1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1417" y="5039359"/>
            <a:ext cx="841375" cy="84836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1200" dirty="0">
                <a:latin typeface="Arial"/>
                <a:cs typeface="Arial"/>
              </a:rPr>
              <a:t>[K]</a:t>
            </a:r>
            <a:endParaRPr sz="1200">
              <a:latin typeface="Arial"/>
              <a:cs typeface="Arial"/>
            </a:endParaRPr>
          </a:p>
          <a:p>
            <a:pPr marL="18415" marR="5080" indent="-5080">
              <a:lnSpc>
                <a:spcPct val="150000"/>
              </a:lnSpc>
            </a:pPr>
            <a:r>
              <a:rPr sz="1200" dirty="0">
                <a:latin typeface="Arial"/>
                <a:cs typeface="Arial"/>
              </a:rPr>
              <a:t>[cm</a:t>
            </a:r>
            <a:r>
              <a:rPr sz="1200" baseline="24305" dirty="0">
                <a:latin typeface="Arial"/>
                <a:cs typeface="Arial"/>
              </a:rPr>
              <a:t>3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  </a:t>
            </a:r>
            <a:r>
              <a:rPr sz="1200" dirty="0">
                <a:latin typeface="Arial"/>
                <a:cs typeface="Arial"/>
              </a:rPr>
              <a:t>[cm</a:t>
            </a:r>
            <a:r>
              <a:rPr sz="1200" baseline="24305" dirty="0">
                <a:latin typeface="Arial"/>
                <a:cs typeface="Arial"/>
              </a:rPr>
              <a:t>3</a:t>
            </a:r>
            <a:r>
              <a:rPr sz="1200" spc="75" baseline="2430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75303" y="5953455"/>
            <a:ext cx="15951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V</a:t>
            </a:r>
            <a:r>
              <a:rPr sz="1200" baseline="-20833" dirty="0">
                <a:latin typeface="Arial"/>
                <a:cs typeface="Arial"/>
              </a:rPr>
              <a:t>c,B</a:t>
            </a:r>
            <a:r>
              <a:rPr sz="1200" dirty="0">
                <a:latin typeface="Arial"/>
                <a:cs typeface="Arial"/>
              </a:rPr>
              <a:t>=90,52 [cm</a:t>
            </a:r>
            <a:r>
              <a:rPr sz="1200" baseline="24305" dirty="0">
                <a:latin typeface="Arial"/>
                <a:cs typeface="Arial"/>
              </a:rPr>
              <a:t>3</a:t>
            </a:r>
            <a:r>
              <a:rPr sz="1200" spc="30" baseline="2430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gmol</a:t>
            </a:r>
            <a:r>
              <a:rPr sz="1200" spc="-7" baseline="24305" dirty="0">
                <a:latin typeface="Arial"/>
                <a:cs typeface="Arial"/>
              </a:rPr>
              <a:t>-1</a:t>
            </a:r>
            <a:r>
              <a:rPr sz="1200" spc="-5" dirty="0">
                <a:latin typeface="Arial"/>
                <a:cs typeface="Arial"/>
              </a:rPr>
              <a:t>]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82940" y="6402327"/>
            <a:ext cx="439686" cy="4015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7217" y="363093"/>
            <a:ext cx="3380104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Yarı Teorik </a:t>
            </a:r>
            <a:r>
              <a:rPr sz="1400" b="1" spc="-10" dirty="0">
                <a:latin typeface="Arial"/>
                <a:cs typeface="Arial"/>
              </a:rPr>
              <a:t>(Ampirik) </a:t>
            </a:r>
            <a:r>
              <a:rPr sz="1400" b="1" spc="-25" dirty="0">
                <a:latin typeface="Arial"/>
                <a:cs typeface="Arial"/>
              </a:rPr>
              <a:t>Tahmin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Yöntemleri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>
                <a:solidFill>
                  <a:srgbClr val="000000"/>
                </a:solidFill>
              </a:rPr>
              <a:t>7</a:t>
            </a:fld>
            <a:endParaRPr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00112" y="936264"/>
          <a:ext cx="2590800" cy="900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0800"/>
              </a:tblGrid>
              <a:tr h="21590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Bef>
                          <a:spcPts val="245"/>
                        </a:spcBef>
                      </a:pPr>
                      <a:r>
                        <a:rPr sz="1200" b="1" i="1" spc="-5" dirty="0">
                          <a:latin typeface="Arial"/>
                          <a:cs typeface="Arial"/>
                        </a:rPr>
                        <a:t>NKN</a:t>
                      </a:r>
                      <a:r>
                        <a:rPr sz="1200" b="1" i="1" spc="-7" baseline="48611" dirty="0">
                          <a:latin typeface="Arial"/>
                          <a:cs typeface="Arial"/>
                        </a:rPr>
                        <a:t>* </a:t>
                      </a:r>
                      <a:r>
                        <a:rPr sz="1200" b="1" i="1" spc="-5" dirty="0">
                          <a:latin typeface="Arial"/>
                          <a:cs typeface="Arial"/>
                        </a:rPr>
                        <a:t>atomik </a:t>
                      </a:r>
                      <a:r>
                        <a:rPr sz="1200" b="1" i="1" dirty="0">
                          <a:latin typeface="Arial"/>
                          <a:cs typeface="Arial"/>
                        </a:rPr>
                        <a:t>Hacimler [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cm</a:t>
                      </a:r>
                      <a:r>
                        <a:rPr sz="1200" b="1" baseline="4861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200" b="1" spc="-75" baseline="4861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gmol</a:t>
                      </a:r>
                      <a:r>
                        <a:rPr sz="1200" b="1" spc="-7" baseline="48611" dirty="0">
                          <a:latin typeface="Arial"/>
                          <a:cs typeface="Arial"/>
                        </a:rPr>
                        <a:t>-1</a:t>
                      </a:r>
                      <a:r>
                        <a:rPr sz="1200" b="1" i="1" spc="-5" dirty="0">
                          <a:latin typeface="Arial"/>
                          <a:cs typeface="Arial"/>
                        </a:rPr>
                        <a:t>]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için NKN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atomik hacim</a:t>
                      </a:r>
                      <a:r>
                        <a:rPr sz="1200" spc="2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14.8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1851660" algn="l"/>
                        </a:tabLst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için NKN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atomik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hacim	3.7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130" marB="0"/>
                </a:tc>
              </a:tr>
              <a:tr h="194310">
                <a:tc>
                  <a:txBody>
                    <a:bodyPr/>
                    <a:lstStyle/>
                    <a:p>
                      <a:pPr>
                        <a:lnSpc>
                          <a:spcPts val="1355"/>
                        </a:lnSpc>
                        <a:spcBef>
                          <a:spcPts val="80"/>
                        </a:spcBef>
                        <a:tabLst>
                          <a:tab pos="1860550" algn="l"/>
                        </a:tabLst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O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için NKN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atomik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hacim	7.4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301109" y="1007638"/>
          <a:ext cx="3103245" cy="868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3245"/>
              </a:tblGrid>
              <a:tr h="234950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b="1" i="1" u="heavy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Atomik Difüzyon </a:t>
                      </a:r>
                      <a:r>
                        <a:rPr sz="1200" b="1" i="1" u="heavy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Hacimler [</a:t>
                      </a:r>
                      <a:r>
                        <a:rPr sz="1200" b="1" u="heavy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cm</a:t>
                      </a:r>
                      <a:r>
                        <a:rPr sz="1200" b="1" baseline="48611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200" b="1" spc="112" baseline="4861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u="heavy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gmol</a:t>
                      </a:r>
                      <a:r>
                        <a:rPr sz="1200" b="1" spc="-7" baseline="48611" dirty="0">
                          <a:latin typeface="Arial"/>
                          <a:cs typeface="Arial"/>
                        </a:rPr>
                        <a:t>-1</a:t>
                      </a:r>
                      <a:r>
                        <a:rPr sz="1200" b="1" i="1" u="heavy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]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1115" marB="0"/>
                </a:tc>
              </a:tr>
              <a:tr h="222250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için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Atomik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Difüzyon Hacmi</a:t>
                      </a:r>
                      <a:r>
                        <a:rPr sz="1200" spc="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16.50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/>
                </a:tc>
              </a:tr>
              <a:tr h="222250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2324100" algn="l"/>
                        </a:tabLst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için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Atomik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Difüzyon Hacmi	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1.98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</a:tr>
              <a:tr h="189230">
                <a:tc>
                  <a:txBody>
                    <a:bodyPr/>
                    <a:lstStyle/>
                    <a:p>
                      <a:pPr marL="127000">
                        <a:lnSpc>
                          <a:spcPts val="1355"/>
                        </a:lnSpc>
                        <a:spcBef>
                          <a:spcPts val="40"/>
                        </a:spcBef>
                        <a:tabLst>
                          <a:tab pos="2334260" algn="l"/>
                        </a:tabLst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O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için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Atomik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Difüzyon Hacmi	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5.48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05967" y="2020569"/>
            <a:ext cx="1805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75" baseline="25641" dirty="0">
                <a:latin typeface="Arial"/>
                <a:cs typeface="Arial"/>
              </a:rPr>
              <a:t>*</a:t>
            </a:r>
            <a:r>
              <a:rPr sz="1000" dirty="0">
                <a:latin typeface="Arial"/>
                <a:cs typeface="Arial"/>
              </a:rPr>
              <a:t>Normal </a:t>
            </a:r>
            <a:r>
              <a:rPr sz="1000" spc="-10" dirty="0">
                <a:latin typeface="Arial"/>
                <a:cs typeface="Arial"/>
              </a:rPr>
              <a:t>Kaynama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Noktasındaki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077082" y="2206187"/>
          <a:ext cx="3032760" cy="1036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4145"/>
                <a:gridCol w="1618615"/>
              </a:tblGrid>
              <a:tr h="193040">
                <a:tc gridSpan="2">
                  <a:txBody>
                    <a:bodyPr/>
                    <a:lstStyle/>
                    <a:p>
                      <a:pPr marL="1003300">
                        <a:lnSpc>
                          <a:spcPts val="1325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Neufeld </a:t>
                      </a:r>
                      <a:r>
                        <a:rPr sz="1800" b="1" spc="-7" baseline="-4629" dirty="0">
                          <a:latin typeface="Symbol"/>
                          <a:cs typeface="Symbol"/>
                        </a:rPr>
                        <a:t></a:t>
                      </a:r>
                      <a:r>
                        <a:rPr sz="1200" b="1" spc="-7" baseline="-24305" dirty="0">
                          <a:latin typeface="Arial"/>
                          <a:cs typeface="Arial"/>
                        </a:rPr>
                        <a:t>AB</a:t>
                      </a:r>
                      <a:r>
                        <a:rPr sz="1200" b="1" spc="22" baseline="-243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parametreleri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98120">
                <a:tc>
                  <a:txBody>
                    <a:bodyPr/>
                    <a:lstStyle/>
                    <a:p>
                      <a:pPr marL="127000">
                        <a:lnSpc>
                          <a:spcPts val="124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A =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1,06036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32105" algn="r">
                        <a:lnSpc>
                          <a:spcPts val="124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E =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1,03587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233045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B =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0,15610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R="33972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F =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1,52966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130" marB="0"/>
                </a:tc>
              </a:tr>
              <a:tr h="218440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0,19300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R="31496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G =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1,76474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525" marB="0"/>
                </a:tc>
              </a:tr>
              <a:tr h="194310">
                <a:tc>
                  <a:txBody>
                    <a:bodyPr/>
                    <a:lstStyle/>
                    <a:p>
                      <a:pPr marL="127000">
                        <a:lnSpc>
                          <a:spcPts val="1355"/>
                        </a:lnSpc>
                        <a:spcBef>
                          <a:spcPts val="7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D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0,47635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R="335280" algn="r">
                        <a:lnSpc>
                          <a:spcPts val="1355"/>
                        </a:lnSpc>
                        <a:spcBef>
                          <a:spcPts val="7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3,98411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525" marB="0"/>
                </a:tc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22325" y="3495611"/>
          <a:ext cx="5790563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5095"/>
                <a:gridCol w="1494790"/>
                <a:gridCol w="1450339"/>
                <a:gridCol w="1450339"/>
              </a:tblGrid>
              <a:tr h="219075">
                <a:tc gridSpan="4">
                  <a:txBody>
                    <a:bodyPr/>
                    <a:lstStyle/>
                    <a:p>
                      <a:pPr marL="4445">
                        <a:lnSpc>
                          <a:spcPts val="134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Lennard-Jones Potansiyellerinden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elde edilen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çarpışma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integrallerinin</a:t>
                      </a:r>
                      <a:r>
                        <a:rPr sz="12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değeri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1016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200" baseline="48611" dirty="0">
                          <a:latin typeface="Arial"/>
                          <a:cs typeface="Arial"/>
                        </a:rPr>
                        <a:t>*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 k T/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7" baseline="-4629" dirty="0">
                          <a:latin typeface="Symbol"/>
                          <a:cs typeface="Symbol"/>
                        </a:rPr>
                        <a:t></a:t>
                      </a:r>
                      <a:r>
                        <a:rPr sz="1200" spc="-7" baseline="3472" dirty="0">
                          <a:latin typeface="Arial"/>
                          <a:cs typeface="Arial"/>
                        </a:rPr>
                        <a:t>AB</a:t>
                      </a:r>
                      <a:endParaRPr sz="1200" baseline="3472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265"/>
                        </a:lnSpc>
                      </a:pPr>
                      <a:r>
                        <a:rPr sz="1800" baseline="-9259" dirty="0">
                          <a:latin typeface="Symbol"/>
                          <a:cs typeface="Symbol"/>
                        </a:rPr>
                        <a:t>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D,AB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200" baseline="48611" dirty="0">
                          <a:latin typeface="Arial"/>
                          <a:cs typeface="Arial"/>
                        </a:rPr>
                        <a:t>*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 k T/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7" baseline="-4629" dirty="0">
                          <a:latin typeface="Symbol"/>
                          <a:cs typeface="Symbol"/>
                        </a:rPr>
                        <a:t></a:t>
                      </a:r>
                      <a:r>
                        <a:rPr sz="1200" spc="-7" baseline="3472" dirty="0">
                          <a:latin typeface="Arial"/>
                          <a:cs typeface="Arial"/>
                        </a:rPr>
                        <a:t>AB</a:t>
                      </a:r>
                      <a:endParaRPr sz="1200" baseline="3472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0545">
                        <a:lnSpc>
                          <a:spcPts val="1265"/>
                        </a:lnSpc>
                      </a:pPr>
                      <a:r>
                        <a:rPr sz="1800" baseline="-9259" dirty="0">
                          <a:latin typeface="Symbol"/>
                          <a:cs typeface="Symbol"/>
                        </a:rPr>
                        <a:t>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D,AB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160" algn="ctr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1.40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1.233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1.60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1.167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160" algn="ctr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1.45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1.215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1.65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ts val="1315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1.153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160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1.198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1.70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1.140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160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1.55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1.182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1.75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ts val="1315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1.128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822325" y="5152961"/>
          <a:ext cx="5914390" cy="1351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6905"/>
                <a:gridCol w="2040255"/>
                <a:gridCol w="1967230"/>
              </a:tblGrid>
              <a:tr h="219075">
                <a:tc gridSpan="3">
                  <a:txBody>
                    <a:bodyPr/>
                    <a:lstStyle/>
                    <a:p>
                      <a:pPr marL="4445">
                        <a:lnSpc>
                          <a:spcPts val="134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Cevap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6540">
                <a:tc>
                  <a:txBody>
                    <a:bodyPr/>
                    <a:lstStyle/>
                    <a:p>
                      <a:pPr marL="8890" algn="ctr">
                        <a:lnSpc>
                          <a:spcPts val="1340"/>
                        </a:lnSpc>
                      </a:pPr>
                      <a:r>
                        <a:rPr sz="1200" b="1" i="1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Bağıntı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340"/>
                        </a:lnSpc>
                        <a:tabLst>
                          <a:tab pos="478155" algn="l"/>
                        </a:tabLst>
                      </a:pPr>
                      <a:r>
                        <a:rPr sz="1200" b="1" i="1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200" b="1" i="1" spc="-7" baseline="3472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AB	</a:t>
                      </a:r>
                      <a:r>
                        <a:rPr sz="1200" b="1" i="1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[cm</a:t>
                      </a:r>
                      <a:r>
                        <a:rPr sz="1200" b="1" i="1" spc="-7" baseline="48611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200" b="1" i="1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200" b="1" i="1" spc="-7" baseline="48611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sz="1200" b="1" i="1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]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40"/>
                        </a:lnSpc>
                      </a:pPr>
                      <a:r>
                        <a:rPr sz="1200" b="1" i="1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%  Hata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4445">
                        <a:lnSpc>
                          <a:spcPts val="1345"/>
                        </a:lnSpc>
                      </a:pPr>
                      <a:r>
                        <a:rPr sz="1200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Chapman-Enskog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0.0831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4.83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4445">
                        <a:lnSpc>
                          <a:spcPts val="1345"/>
                        </a:lnSpc>
                      </a:pPr>
                      <a:r>
                        <a:rPr sz="1200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Fuller </a:t>
                      </a:r>
                      <a:r>
                        <a:rPr sz="1200" spc="-1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ve </a:t>
                      </a:r>
                      <a:r>
                        <a:rPr sz="1200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Ç.A.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0.0902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5"/>
                        </a:lnSpc>
                      </a:pPr>
                      <a:r>
                        <a:rPr sz="1200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-3.68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4445">
                        <a:lnSpc>
                          <a:spcPts val="1345"/>
                        </a:lnSpc>
                      </a:pPr>
                      <a:r>
                        <a:rPr sz="1200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Gilliand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0.0800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8.75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4445">
                        <a:lnSpc>
                          <a:spcPts val="1345"/>
                        </a:lnSpc>
                      </a:pPr>
                      <a:r>
                        <a:rPr sz="1200" spc="-5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Chen-Othmer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0,0825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345"/>
                        </a:lnSpc>
                      </a:pPr>
                      <a:r>
                        <a:rPr sz="1200" dirty="0">
                          <a:solidFill>
                            <a:srgbClr val="0089E8"/>
                          </a:solidFill>
                          <a:latin typeface="Arial"/>
                          <a:cs typeface="Arial"/>
                        </a:rPr>
                        <a:t>5,17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861</Words>
  <Application>Microsoft Office PowerPoint</Application>
  <PresentationFormat>Ekran Gösterisi (4:3)</PresentationFormat>
  <Paragraphs>220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Exponents</dc:title>
  <dc:creator>Mohamed Lotfy</dc:creator>
  <cp:lastModifiedBy>Kullanıcı</cp:lastModifiedBy>
  <cp:revision>14</cp:revision>
  <dcterms:created xsi:type="dcterms:W3CDTF">2018-03-02T11:31:19Z</dcterms:created>
  <dcterms:modified xsi:type="dcterms:W3CDTF">2019-04-10T11:14:56Z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2018-03-02T00:00:00Z</vt:filetime>
  </property>
</Properties>
</file>