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8" r:id="rId1"/>
  </p:sldMasterIdLst>
  <p:sldIdLst>
    <p:sldId id="256" r:id="rId2"/>
    <p:sldId id="257" r:id="rId3"/>
    <p:sldId id="258" r:id="rId4"/>
    <p:sldId id="259" r:id="rId5"/>
    <p:sldId id="260" r:id="rId6"/>
    <p:sldId id="262" r:id="rId7"/>
    <p:sldId id="261" r:id="rId8"/>
    <p:sldId id="264" r:id="rId9"/>
    <p:sldId id="263" r:id="rId10"/>
    <p:sldId id="265" r:id="rId11"/>
    <p:sldId id="266" r:id="rId12"/>
    <p:sldId id="267" r:id="rId13"/>
    <p:sldId id="268" r:id="rId14"/>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76" d="100"/>
          <a:sy n="76" d="100"/>
        </p:scale>
        <p:origin x="294" y="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tr-TR" smtClean="0"/>
              <a:t>Asıl başlık stili için tıklatın</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accent1">
                    <a:lumMod val="60000"/>
                    <a:lumOff val="4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p:txBody>
          <a:bodyPr/>
          <a:lstStyle/>
          <a:p>
            <a:fld id="{36E2506D-1D65-43ED-8B70-FD25CBE1259A}" type="datetimeFigureOut">
              <a:rPr lang="tr-TR" smtClean="0"/>
              <a:t>5.06.2017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27ACD77C-BF77-4319-A200-C34E8367B042}" type="slidenum">
              <a:rPr lang="tr-TR" smtClean="0"/>
              <a:t>‹#›</a:t>
            </a:fld>
            <a:endParaRPr lang="tr-TR"/>
          </a:p>
        </p:txBody>
      </p:sp>
    </p:spTree>
    <p:extLst>
      <p:ext uri="{BB962C8B-B14F-4D97-AF65-F5344CB8AC3E}">
        <p14:creationId xmlns:p14="http://schemas.microsoft.com/office/powerpoint/2010/main" val="41515539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Yazılı Panoramik Resim">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1154955" y="685799"/>
            <a:ext cx="8825658" cy="3640667"/>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36E2506D-1D65-43ED-8B70-FD25CBE1259A}" type="datetimeFigureOut">
              <a:rPr lang="tr-TR" smtClean="0"/>
              <a:t>5.06.2017</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27ACD77C-BF77-4319-A200-C34E8367B042}" type="slidenum">
              <a:rPr lang="tr-TR" smtClean="0"/>
              <a:t>‹#›</a:t>
            </a:fld>
            <a:endParaRPr lang="tr-TR"/>
          </a:p>
        </p:txBody>
      </p:sp>
    </p:spTree>
    <p:extLst>
      <p:ext uri="{BB962C8B-B14F-4D97-AF65-F5344CB8AC3E}">
        <p14:creationId xmlns:p14="http://schemas.microsoft.com/office/powerpoint/2010/main" val="72112649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tr-TR" smtClean="0"/>
              <a:t>Asıl başlık stili için tıklatın</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36E2506D-1D65-43ED-8B70-FD25CBE1259A}" type="datetimeFigureOut">
              <a:rPr lang="tr-TR" smtClean="0"/>
              <a:t>5.06.2017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27ACD77C-BF77-4319-A200-C34E8367B042}" type="slidenum">
              <a:rPr lang="tr-TR" smtClean="0"/>
              <a:t>‹#›</a:t>
            </a:fld>
            <a:endParaRPr lang="tr-TR"/>
          </a:p>
        </p:txBody>
      </p:sp>
    </p:spTree>
    <p:extLst>
      <p:ext uri="{BB962C8B-B14F-4D97-AF65-F5344CB8AC3E}">
        <p14:creationId xmlns:p14="http://schemas.microsoft.com/office/powerpoint/2010/main" val="182520351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1574800" y="1447800"/>
            <a:ext cx="7999315" cy="2323374"/>
          </a:xfrm>
        </p:spPr>
        <p:txBody>
          <a:bodyPr/>
          <a:lstStyle>
            <a:lvl1pPr>
              <a:defRPr sz="4800"/>
            </a:lvl1pPr>
          </a:lstStyle>
          <a:p>
            <a:r>
              <a:rPr lang="tr-TR" smtClean="0"/>
              <a:t>Asıl başlık stili için tıklatın</a:t>
            </a:r>
            <a:endParaRPr lang="en-US" dirty="0"/>
          </a:p>
        </p:txBody>
      </p:sp>
      <p:sp>
        <p:nvSpPr>
          <p:cNvPr id="14" name="Text Placeholder 3"/>
          <p:cNvSpPr>
            <a:spLocks noGrp="1"/>
          </p:cNvSpPr>
          <p:nvPr>
            <p:ph type="body" sz="half" idx="13"/>
          </p:nvPr>
        </p:nvSpPr>
        <p:spPr>
          <a:xfrm>
            <a:off x="1930400" y="3771174"/>
            <a:ext cx="7279649" cy="342174"/>
          </a:xfrm>
        </p:spPr>
        <p:txBody>
          <a:bodyPr anchor="t">
            <a:normAutofit/>
          </a:bodyPr>
          <a:lstStyle>
            <a:lvl1pPr marL="0" indent="0">
              <a:buNone/>
              <a:defRPr lang="en-US" sz="1400" b="0" i="0" kern="1200" cap="small" dirty="0">
                <a:solidFill>
                  <a:schemeClr val="accent1">
                    <a:lumMod val="60000"/>
                    <a:lumOff val="4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36E2506D-1D65-43ED-8B70-FD25CBE1259A}" type="datetimeFigureOut">
              <a:rPr lang="tr-TR" smtClean="0"/>
              <a:t>5.06.2017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27ACD77C-BF77-4319-A200-C34E8367B042}" type="slidenum">
              <a:rPr lang="tr-TR" smtClean="0"/>
              <a:t>‹#›</a:t>
            </a:fld>
            <a:endParaRPr lang="tr-TR"/>
          </a:p>
        </p:txBody>
      </p:sp>
      <p:sp>
        <p:nvSpPr>
          <p:cNvPr id="12" name="TextBox 11"/>
          <p:cNvSpPr txBox="1"/>
          <p:nvPr/>
        </p:nvSpPr>
        <p:spPr>
          <a:xfrm>
            <a:off x="898295" y="971253"/>
            <a:ext cx="801912" cy="1969770"/>
          </a:xfrm>
          <a:prstGeom prst="rect">
            <a:avLst/>
          </a:prstGeom>
          <a:noFill/>
        </p:spPr>
        <p:txBody>
          <a:bodyPr wrap="square" rtlCol="0">
            <a:spAutoFit/>
          </a:bodyPr>
          <a:lstStyle/>
          <a:p>
            <a:pPr algn="r"/>
            <a:r>
              <a:rPr lang="en-US" sz="12200" b="0" i="0" dirty="0">
                <a:solidFill>
                  <a:schemeClr val="accent1">
                    <a:lumMod val="60000"/>
                    <a:lumOff val="40000"/>
                  </a:schemeClr>
                </a:solidFill>
                <a:latin typeface="Arial"/>
                <a:ea typeface="+mj-ea"/>
                <a:cs typeface="+mj-cs"/>
              </a:rPr>
              <a:t>“</a:t>
            </a:r>
          </a:p>
        </p:txBody>
      </p:sp>
      <p:sp>
        <p:nvSpPr>
          <p:cNvPr id="11" name="TextBox 10"/>
          <p:cNvSpPr txBox="1"/>
          <p:nvPr/>
        </p:nvSpPr>
        <p:spPr>
          <a:xfrm>
            <a:off x="9330490" y="2613787"/>
            <a:ext cx="801912" cy="1969770"/>
          </a:xfrm>
          <a:prstGeom prst="rect">
            <a:avLst/>
          </a:prstGeom>
          <a:noFill/>
        </p:spPr>
        <p:txBody>
          <a:bodyPr wrap="square" rtlCol="0">
            <a:spAutoFit/>
          </a:bodyPr>
          <a:lstStyle/>
          <a:p>
            <a:pPr algn="r"/>
            <a:r>
              <a:rPr lang="en-US" sz="12200" b="0" i="0" dirty="0">
                <a:solidFill>
                  <a:schemeClr val="accent1">
                    <a:lumMod val="60000"/>
                    <a:lumOff val="40000"/>
                  </a:schemeClr>
                </a:solidFill>
                <a:latin typeface="Arial"/>
                <a:ea typeface="+mj-ea"/>
                <a:cs typeface="+mj-cs"/>
              </a:rPr>
              <a:t>”</a:t>
            </a:r>
          </a:p>
        </p:txBody>
      </p:sp>
    </p:spTree>
    <p:extLst>
      <p:ext uri="{BB962C8B-B14F-4D97-AF65-F5344CB8AC3E}">
        <p14:creationId xmlns:p14="http://schemas.microsoft.com/office/powerpoint/2010/main" val="161802900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59" cy="1653180"/>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none">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36E2506D-1D65-43ED-8B70-FD25CBE1259A}" type="datetimeFigureOut">
              <a:rPr lang="tr-TR" smtClean="0"/>
              <a:t>5.06.2017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27ACD77C-BF77-4319-A200-C34E8367B042}" type="slidenum">
              <a:rPr lang="tr-TR" smtClean="0"/>
              <a:t>‹#›</a:t>
            </a:fld>
            <a:endParaRPr lang="tr-TR"/>
          </a:p>
        </p:txBody>
      </p:sp>
    </p:spTree>
    <p:extLst>
      <p:ext uri="{BB962C8B-B14F-4D97-AF65-F5344CB8AC3E}">
        <p14:creationId xmlns:p14="http://schemas.microsoft.com/office/powerpoint/2010/main" val="265304563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Sütu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tr-TR" smtClean="0"/>
              <a:t>Asıl başlık stili için tıklatın</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cxnSp>
        <p:nvCxnSpPr>
          <p:cNvPr id="17" name="Straight Connector 16"/>
          <p:cNvCxnSpPr/>
          <p:nvPr/>
        </p:nvCxnSpPr>
        <p:spPr>
          <a:xfrm>
            <a:off x="3726142" y="2133600"/>
            <a:ext cx="0" cy="3962400"/>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36E2506D-1D65-43ED-8B70-FD25CBE1259A}" type="datetimeFigureOut">
              <a:rPr lang="tr-TR" smtClean="0"/>
              <a:t>5.06.2017</a:t>
            </a:fld>
            <a:endParaRPr lang="tr-TR"/>
          </a:p>
        </p:txBody>
      </p:sp>
      <p:sp>
        <p:nvSpPr>
          <p:cNvPr id="4"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27ACD77C-BF77-4319-A200-C34E8367B042}" type="slidenum">
              <a:rPr lang="tr-TR" smtClean="0"/>
              <a:t>‹#›</a:t>
            </a:fld>
            <a:endParaRPr lang="tr-TR"/>
          </a:p>
        </p:txBody>
      </p:sp>
    </p:spTree>
    <p:extLst>
      <p:ext uri="{BB962C8B-B14F-4D97-AF65-F5344CB8AC3E}">
        <p14:creationId xmlns:p14="http://schemas.microsoft.com/office/powerpoint/2010/main" val="181974582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Resim Sütu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tr-TR" smtClean="0"/>
              <a:t>Asıl başlık stili için tıklatın</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cxnSp>
        <p:nvCxnSpPr>
          <p:cNvPr id="17" name="Straight Connector 16"/>
          <p:cNvCxnSpPr/>
          <p:nvPr/>
        </p:nvCxnSpPr>
        <p:spPr>
          <a:xfrm>
            <a:off x="3726142" y="2133600"/>
            <a:ext cx="0" cy="3962400"/>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36E2506D-1D65-43ED-8B70-FD25CBE1259A}" type="datetimeFigureOut">
              <a:rPr lang="tr-TR" smtClean="0"/>
              <a:t>5.06.2017</a:t>
            </a:fld>
            <a:endParaRPr lang="tr-TR"/>
          </a:p>
        </p:txBody>
      </p:sp>
      <p:sp>
        <p:nvSpPr>
          <p:cNvPr id="4"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27ACD77C-BF77-4319-A200-C34E8367B042}" type="slidenum">
              <a:rPr lang="tr-TR" smtClean="0"/>
              <a:t>‹#›</a:t>
            </a:fld>
            <a:endParaRPr lang="tr-TR"/>
          </a:p>
        </p:txBody>
      </p:sp>
    </p:spTree>
    <p:extLst>
      <p:ext uri="{BB962C8B-B14F-4D97-AF65-F5344CB8AC3E}">
        <p14:creationId xmlns:p14="http://schemas.microsoft.com/office/powerpoint/2010/main" val="64998827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nchor="t" anchorCtr="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36E2506D-1D65-43ED-8B70-FD25CBE1259A}" type="datetimeFigureOut">
              <a:rPr lang="tr-TR" smtClean="0"/>
              <a:t>5.06.2017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27ACD77C-BF77-4319-A200-C34E8367B042}" type="slidenum">
              <a:rPr lang="tr-TR" smtClean="0"/>
              <a:t>‹#›</a:t>
            </a:fld>
            <a:endParaRPr lang="tr-TR"/>
          </a:p>
        </p:txBody>
      </p:sp>
    </p:spTree>
    <p:extLst>
      <p:ext uri="{BB962C8B-B14F-4D97-AF65-F5344CB8AC3E}">
        <p14:creationId xmlns:p14="http://schemas.microsoft.com/office/powerpoint/2010/main" val="335947123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36E2506D-1D65-43ED-8B70-FD25CBE1259A}" type="datetimeFigureOut">
              <a:rPr lang="tr-TR" smtClean="0"/>
              <a:t>5.06.2017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27ACD77C-BF77-4319-A200-C34E8367B042}" type="slidenum">
              <a:rPr lang="tr-TR" smtClean="0"/>
              <a:t>‹#›</a:t>
            </a:fld>
            <a:endParaRPr lang="tr-TR"/>
          </a:p>
        </p:txBody>
      </p:sp>
    </p:spTree>
    <p:extLst>
      <p:ext uri="{BB962C8B-B14F-4D97-AF65-F5344CB8AC3E}">
        <p14:creationId xmlns:p14="http://schemas.microsoft.com/office/powerpoint/2010/main" val="284380012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36E2506D-1D65-43ED-8B70-FD25CBE1259A}" type="datetimeFigureOut">
              <a:rPr lang="tr-TR" smtClean="0"/>
              <a:t>5.06.2017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27ACD77C-BF77-4319-A200-C34E8367B042}" type="slidenum">
              <a:rPr lang="tr-TR" smtClean="0"/>
              <a:t>‹#›</a:t>
            </a:fld>
            <a:endParaRPr lang="tr-TR"/>
          </a:p>
        </p:txBody>
      </p:sp>
    </p:spTree>
    <p:extLst>
      <p:ext uri="{BB962C8B-B14F-4D97-AF65-F5344CB8AC3E}">
        <p14:creationId xmlns:p14="http://schemas.microsoft.com/office/powerpoint/2010/main" val="8101512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36E2506D-1D65-43ED-8B70-FD25CBE1259A}" type="datetimeFigureOut">
              <a:rPr lang="tr-TR" smtClean="0"/>
              <a:t>5.06.2017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27ACD77C-BF77-4319-A200-C34E8367B042}" type="slidenum">
              <a:rPr lang="tr-TR" smtClean="0"/>
              <a:t>‹#›</a:t>
            </a:fld>
            <a:endParaRPr lang="tr-TR"/>
          </a:p>
        </p:txBody>
      </p:sp>
    </p:spTree>
    <p:extLst>
      <p:ext uri="{BB962C8B-B14F-4D97-AF65-F5344CB8AC3E}">
        <p14:creationId xmlns:p14="http://schemas.microsoft.com/office/powerpoint/2010/main" val="5940958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36E2506D-1D65-43ED-8B70-FD25CBE1259A}" type="datetimeFigureOut">
              <a:rPr lang="tr-TR" smtClean="0"/>
              <a:t>5.06.2017</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27ACD77C-BF77-4319-A200-C34E8367B042}" type="slidenum">
              <a:rPr lang="tr-TR" smtClean="0"/>
              <a:t>‹#›</a:t>
            </a:fld>
            <a:endParaRPr lang="tr-TR"/>
          </a:p>
        </p:txBody>
      </p:sp>
    </p:spTree>
    <p:extLst>
      <p:ext uri="{BB962C8B-B14F-4D97-AF65-F5344CB8AC3E}">
        <p14:creationId xmlns:p14="http://schemas.microsoft.com/office/powerpoint/2010/main" val="283541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36E2506D-1D65-43ED-8B70-FD25CBE1259A}" type="datetimeFigureOut">
              <a:rPr lang="tr-TR" smtClean="0"/>
              <a:t>5.06.2017</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27ACD77C-BF77-4319-A200-C34E8367B042}" type="slidenum">
              <a:rPr lang="tr-TR" smtClean="0"/>
              <a:t>‹#›</a:t>
            </a:fld>
            <a:endParaRPr lang="tr-TR"/>
          </a:p>
        </p:txBody>
      </p:sp>
    </p:spTree>
    <p:extLst>
      <p:ext uri="{BB962C8B-B14F-4D97-AF65-F5344CB8AC3E}">
        <p14:creationId xmlns:p14="http://schemas.microsoft.com/office/powerpoint/2010/main" val="9651001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7" name="Date Placeholder 2"/>
          <p:cNvSpPr>
            <a:spLocks noGrp="1"/>
          </p:cNvSpPr>
          <p:nvPr>
            <p:ph type="dt" sz="half" idx="10"/>
          </p:nvPr>
        </p:nvSpPr>
        <p:spPr/>
        <p:txBody>
          <a:bodyPr/>
          <a:lstStyle/>
          <a:p>
            <a:fld id="{36E2506D-1D65-43ED-8B70-FD25CBE1259A}" type="datetimeFigureOut">
              <a:rPr lang="tr-TR" smtClean="0"/>
              <a:t>5.06.2017</a:t>
            </a:fld>
            <a:endParaRPr lang="tr-TR"/>
          </a:p>
        </p:txBody>
      </p:sp>
      <p:sp>
        <p:nvSpPr>
          <p:cNvPr id="5" name="Footer Placeholder 3"/>
          <p:cNvSpPr>
            <a:spLocks noGrp="1"/>
          </p:cNvSpPr>
          <p:nvPr>
            <p:ph type="ftr" sz="quarter" idx="11"/>
          </p:nvPr>
        </p:nvSpPr>
        <p:spPr/>
        <p:txBody>
          <a:bodyPr/>
          <a:lstStyle/>
          <a:p>
            <a:endParaRPr lang="tr-TR"/>
          </a:p>
        </p:txBody>
      </p:sp>
      <p:sp>
        <p:nvSpPr>
          <p:cNvPr id="6" name="Slide Number Placeholder 4"/>
          <p:cNvSpPr>
            <a:spLocks noGrp="1"/>
          </p:cNvSpPr>
          <p:nvPr>
            <p:ph type="sldNum" sz="quarter" idx="12"/>
          </p:nvPr>
        </p:nvSpPr>
        <p:spPr/>
        <p:txBody>
          <a:bodyPr/>
          <a:lstStyle/>
          <a:p>
            <a:fld id="{27ACD77C-BF77-4319-A200-C34E8367B042}" type="slidenum">
              <a:rPr lang="tr-TR" smtClean="0"/>
              <a:t>‹#›</a:t>
            </a:fld>
            <a:endParaRPr lang="tr-TR"/>
          </a:p>
        </p:txBody>
      </p:sp>
    </p:spTree>
    <p:extLst>
      <p:ext uri="{BB962C8B-B14F-4D97-AF65-F5344CB8AC3E}">
        <p14:creationId xmlns:p14="http://schemas.microsoft.com/office/powerpoint/2010/main" val="630827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36E2506D-1D65-43ED-8B70-FD25CBE1259A}" type="datetimeFigureOut">
              <a:rPr lang="tr-TR" smtClean="0"/>
              <a:t>5.06.2017</a:t>
            </a:fld>
            <a:endParaRPr lang="tr-TR"/>
          </a:p>
        </p:txBody>
      </p:sp>
      <p:sp>
        <p:nvSpPr>
          <p:cNvPr id="5" name="Footer Placeholder 2"/>
          <p:cNvSpPr>
            <a:spLocks noGrp="1"/>
          </p:cNvSpPr>
          <p:nvPr>
            <p:ph type="ftr" sz="quarter" idx="11"/>
          </p:nvPr>
        </p:nvSpPr>
        <p:spPr/>
        <p:txBody>
          <a:bodyPr/>
          <a:lstStyle/>
          <a:p>
            <a:endParaRPr lang="tr-TR"/>
          </a:p>
        </p:txBody>
      </p:sp>
      <p:sp>
        <p:nvSpPr>
          <p:cNvPr id="6" name="Slide Number Placeholder 3"/>
          <p:cNvSpPr>
            <a:spLocks noGrp="1"/>
          </p:cNvSpPr>
          <p:nvPr>
            <p:ph type="sldNum" sz="quarter" idx="12"/>
          </p:nvPr>
        </p:nvSpPr>
        <p:spPr/>
        <p:txBody>
          <a:bodyPr/>
          <a:lstStyle/>
          <a:p>
            <a:fld id="{27ACD77C-BF77-4319-A200-C34E8367B042}" type="slidenum">
              <a:rPr lang="tr-TR" smtClean="0"/>
              <a:t>‹#›</a:t>
            </a:fld>
            <a:endParaRPr lang="tr-TR"/>
          </a:p>
        </p:txBody>
      </p:sp>
    </p:spTree>
    <p:extLst>
      <p:ext uri="{BB962C8B-B14F-4D97-AF65-F5344CB8AC3E}">
        <p14:creationId xmlns:p14="http://schemas.microsoft.com/office/powerpoint/2010/main" val="179687334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3401063" cy="1447800"/>
          </a:xfrm>
        </p:spPr>
        <p:txBody>
          <a:bodyPr anchor="b"/>
          <a:lstStyle>
            <a:lvl1pPr algn="l">
              <a:defRPr sz="2400" b="0"/>
            </a:lvl1pPr>
          </a:lstStyle>
          <a:p>
            <a:r>
              <a:rPr lang="tr-TR" smtClean="0"/>
              <a:t>Asıl başlık stili için tıklatın</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1154955" y="3129280"/>
            <a:ext cx="3401062"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7" name="Date Placeholder 4"/>
          <p:cNvSpPr>
            <a:spLocks noGrp="1"/>
          </p:cNvSpPr>
          <p:nvPr>
            <p:ph type="dt" sz="half" idx="10"/>
          </p:nvPr>
        </p:nvSpPr>
        <p:spPr/>
        <p:txBody>
          <a:bodyPr/>
          <a:lstStyle/>
          <a:p>
            <a:fld id="{36E2506D-1D65-43ED-8B70-FD25CBE1259A}" type="datetimeFigureOut">
              <a:rPr lang="tr-TR" smtClean="0"/>
              <a:t>5.06.2017</a:t>
            </a:fld>
            <a:endParaRPr lang="tr-TR"/>
          </a:p>
        </p:txBody>
      </p:sp>
      <p:sp>
        <p:nvSpPr>
          <p:cNvPr id="5" name="Footer Placeholder 5"/>
          <p:cNvSpPr>
            <a:spLocks noGrp="1"/>
          </p:cNvSpPr>
          <p:nvPr>
            <p:ph type="ftr" sz="quarter" idx="11"/>
          </p:nvPr>
        </p:nvSpPr>
        <p:spPr/>
        <p:txBody>
          <a:bodyPr/>
          <a:lstStyle/>
          <a:p>
            <a:endParaRPr lang="tr-TR"/>
          </a:p>
        </p:txBody>
      </p:sp>
      <p:sp>
        <p:nvSpPr>
          <p:cNvPr id="6" name="Slide Number Placeholder 6"/>
          <p:cNvSpPr>
            <a:spLocks noGrp="1"/>
          </p:cNvSpPr>
          <p:nvPr>
            <p:ph type="sldNum" sz="quarter" idx="12"/>
          </p:nvPr>
        </p:nvSpPr>
        <p:spPr/>
        <p:txBody>
          <a:bodyPr/>
          <a:lstStyle/>
          <a:p>
            <a:fld id="{27ACD77C-BF77-4319-A200-C34E8367B042}" type="slidenum">
              <a:rPr lang="tr-TR" smtClean="0"/>
              <a:t>‹#›</a:t>
            </a:fld>
            <a:endParaRPr lang="tr-TR"/>
          </a:p>
        </p:txBody>
      </p:sp>
    </p:spTree>
    <p:extLst>
      <p:ext uri="{BB962C8B-B14F-4D97-AF65-F5344CB8AC3E}">
        <p14:creationId xmlns:p14="http://schemas.microsoft.com/office/powerpoint/2010/main" val="410698193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36E2506D-1D65-43ED-8B70-FD25CBE1259A}" type="datetimeFigureOut">
              <a:rPr lang="tr-TR" smtClean="0"/>
              <a:t>5.06.2017</a:t>
            </a:fld>
            <a:endParaRPr lang="tr-TR"/>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7ACD77C-BF77-4319-A200-C34E8367B042}" type="slidenum">
              <a:rPr lang="tr-TR" smtClean="0"/>
              <a:t>‹#›</a:t>
            </a:fld>
            <a:endParaRPr lang="tr-TR"/>
          </a:p>
        </p:txBody>
      </p:sp>
    </p:spTree>
    <p:extLst>
      <p:ext uri="{BB962C8B-B14F-4D97-AF65-F5344CB8AC3E}">
        <p14:creationId xmlns:p14="http://schemas.microsoft.com/office/powerpoint/2010/main" val="12527763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44"/>
          <a:stretch/>
        </p:blipFill>
        <p:spPr>
          <a:xfrm>
            <a:off x="0" y="2669685"/>
            <a:ext cx="4035669"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9012"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36E2506D-1D65-43ED-8B70-FD25CBE1259A}" type="datetimeFigureOut">
              <a:rPr lang="tr-TR" smtClean="0"/>
              <a:t>5.06.2017</a:t>
            </a:fld>
            <a:endParaRPr lang="tr-TR"/>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tr-TR"/>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27ACD77C-BF77-4319-A200-C34E8367B042}" type="slidenum">
              <a:rPr lang="tr-TR" smtClean="0"/>
              <a:t>‹#›</a:t>
            </a:fld>
            <a:endParaRPr lang="tr-TR"/>
          </a:p>
        </p:txBody>
      </p:sp>
    </p:spTree>
    <p:extLst>
      <p:ext uri="{BB962C8B-B14F-4D97-AF65-F5344CB8AC3E}">
        <p14:creationId xmlns:p14="http://schemas.microsoft.com/office/powerpoint/2010/main" val="2883546807"/>
      </p:ext>
    </p:extLst>
  </p:cSld>
  <p:clrMap bg1="dk1" tx1="lt1" bg2="dk2" tx2="lt2" accent1="accent1" accent2="accent2" accent3="accent3" accent4="accent4" accent5="accent5" accent6="accent6" hlink="hlink" folHlink="folHlink"/>
  <p:sldLayoutIdLst>
    <p:sldLayoutId id="2147483739" r:id="rId1"/>
    <p:sldLayoutId id="2147483740" r:id="rId2"/>
    <p:sldLayoutId id="2147483741" r:id="rId3"/>
    <p:sldLayoutId id="2147483742" r:id="rId4"/>
    <p:sldLayoutId id="2147483743" r:id="rId5"/>
    <p:sldLayoutId id="2147483744" r:id="rId6"/>
    <p:sldLayoutId id="2147483745" r:id="rId7"/>
    <p:sldLayoutId id="2147483746" r:id="rId8"/>
    <p:sldLayoutId id="2147483747" r:id="rId9"/>
    <p:sldLayoutId id="2147483748" r:id="rId10"/>
    <p:sldLayoutId id="2147483749" r:id="rId11"/>
    <p:sldLayoutId id="2147483750" r:id="rId12"/>
    <p:sldLayoutId id="2147483751" r:id="rId13"/>
    <p:sldLayoutId id="2147483752" r:id="rId14"/>
    <p:sldLayoutId id="2147483753" r:id="rId15"/>
    <p:sldLayoutId id="2147483754" r:id="rId16"/>
    <p:sldLayoutId id="2147483755" r:id="rId17"/>
  </p:sldLayoutIdLst>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lumMod val="60000"/>
            <a:lumOff val="4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accent1">
            <a:lumMod val="60000"/>
            <a:lumOff val="4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accent1">
            <a:lumMod val="60000"/>
            <a:lumOff val="4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accent1">
            <a:lumMod val="60000"/>
            <a:lumOff val="4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accent1">
            <a:lumMod val="60000"/>
            <a:lumOff val="40000"/>
          </a:schemeClr>
        </a:buClr>
        <a:buSzPct val="80000"/>
        <a:buFont typeface="Wingdings 3" charset="2"/>
        <a:buChar char=""/>
        <a:defRPr sz="1400" b="0" i="0" kern="1200">
          <a:solidFill>
            <a:schemeClr val="tx1"/>
          </a:solidFill>
          <a:latin typeface="+mj-lt"/>
          <a:ea typeface="+mj-ea"/>
          <a:cs typeface="+mj-cs"/>
        </a:defRPr>
      </a:lvl5pPr>
      <a:lvl6pPr marL="2514600" indent="-228600" algn="l" defTabSz="457200" rtl="0" eaLnBrk="1" latinLnBrk="0" hangingPunct="1">
        <a:spcBef>
          <a:spcPts val="1000"/>
        </a:spcBef>
        <a:spcAft>
          <a:spcPts val="0"/>
        </a:spcAft>
        <a:buClr>
          <a:schemeClr val="accent1">
            <a:lumMod val="60000"/>
            <a:lumOff val="4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accent1">
            <a:lumMod val="60000"/>
            <a:lumOff val="4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accent1">
            <a:lumMod val="60000"/>
            <a:lumOff val="4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accent1">
            <a:lumMod val="60000"/>
            <a:lumOff val="4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sz="4400" dirty="0" smtClean="0"/>
              <a:t>EĞİTİM VE FELSEFE İLİŞKİSİ</a:t>
            </a:r>
            <a:br>
              <a:rPr lang="tr-TR" sz="4400" dirty="0" smtClean="0"/>
            </a:br>
            <a:r>
              <a:rPr lang="tr-TR" sz="4400" dirty="0" smtClean="0"/>
              <a:t>ÇAĞDAŞ EĞİTİM YAKLAŞIMLARI</a:t>
            </a:r>
            <a:endParaRPr lang="tr-TR" sz="4400" dirty="0"/>
          </a:p>
        </p:txBody>
      </p:sp>
      <p:sp>
        <p:nvSpPr>
          <p:cNvPr id="3" name="Alt Başlık 2"/>
          <p:cNvSpPr>
            <a:spLocks noGrp="1"/>
          </p:cNvSpPr>
          <p:nvPr>
            <p:ph type="subTitle" idx="1"/>
          </p:nvPr>
        </p:nvSpPr>
        <p:spPr/>
        <p:txBody>
          <a:bodyPr/>
          <a:lstStyle/>
          <a:p>
            <a:pPr algn="r"/>
            <a:r>
              <a:rPr lang="tr-TR" dirty="0" smtClean="0"/>
              <a:t>YRD. DOÇ. DR. HALİSE KADER ZENGİN</a:t>
            </a:r>
            <a:endParaRPr lang="tr-TR" dirty="0"/>
          </a:p>
        </p:txBody>
      </p:sp>
    </p:spTree>
    <p:extLst>
      <p:ext uri="{BB962C8B-B14F-4D97-AF65-F5344CB8AC3E}">
        <p14:creationId xmlns:p14="http://schemas.microsoft.com/office/powerpoint/2010/main" val="290677906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İdeolojiler ve savunucuları</a:t>
            </a:r>
            <a:endParaRPr lang="tr-TR" dirty="0"/>
          </a:p>
        </p:txBody>
      </p:sp>
      <p:sp>
        <p:nvSpPr>
          <p:cNvPr id="3" name="İçerik Yer Tutucusu 2"/>
          <p:cNvSpPr>
            <a:spLocks noGrp="1"/>
          </p:cNvSpPr>
          <p:nvPr>
            <p:ph idx="1"/>
          </p:nvPr>
        </p:nvSpPr>
        <p:spPr/>
        <p:txBody>
          <a:bodyPr>
            <a:normAutofit/>
          </a:bodyPr>
          <a:lstStyle/>
          <a:p>
            <a:r>
              <a:rPr lang="tr-TR" sz="3200" dirty="0" smtClean="0"/>
              <a:t>Liberalizm – </a:t>
            </a:r>
            <a:r>
              <a:rPr lang="tr-TR" sz="3200" dirty="0" err="1" smtClean="0"/>
              <a:t>john</a:t>
            </a:r>
            <a:r>
              <a:rPr lang="tr-TR" sz="3200" dirty="0" smtClean="0"/>
              <a:t> Locke</a:t>
            </a:r>
          </a:p>
          <a:p>
            <a:r>
              <a:rPr lang="tr-TR" sz="3200" dirty="0" err="1" smtClean="0"/>
              <a:t>Konservatizm</a:t>
            </a:r>
            <a:r>
              <a:rPr lang="tr-TR" sz="3200" dirty="0" smtClean="0"/>
              <a:t> – </a:t>
            </a:r>
            <a:r>
              <a:rPr lang="tr-TR" sz="3200" dirty="0" err="1" smtClean="0"/>
              <a:t>Edmunde</a:t>
            </a:r>
            <a:r>
              <a:rPr lang="tr-TR" sz="3200" dirty="0" smtClean="0"/>
              <a:t> </a:t>
            </a:r>
            <a:r>
              <a:rPr lang="tr-TR" sz="3200" dirty="0" err="1" smtClean="0"/>
              <a:t>Burke</a:t>
            </a:r>
            <a:endParaRPr lang="tr-TR" sz="3200" dirty="0" smtClean="0"/>
          </a:p>
          <a:p>
            <a:r>
              <a:rPr lang="tr-TR" sz="3200" dirty="0" smtClean="0"/>
              <a:t>Marksizm – Karl </a:t>
            </a:r>
            <a:r>
              <a:rPr lang="tr-TR" sz="3200" dirty="0" err="1" smtClean="0"/>
              <a:t>marx</a:t>
            </a:r>
            <a:endParaRPr lang="tr-TR" sz="3200" dirty="0" smtClean="0"/>
          </a:p>
          <a:p>
            <a:r>
              <a:rPr lang="tr-TR" sz="3200" dirty="0" smtClean="0"/>
              <a:t>Milliyetçilik – </a:t>
            </a:r>
            <a:r>
              <a:rPr lang="tr-TR" sz="3200" dirty="0" err="1" smtClean="0"/>
              <a:t>Johan</a:t>
            </a:r>
            <a:r>
              <a:rPr lang="tr-TR" sz="3200" dirty="0" smtClean="0"/>
              <a:t> </a:t>
            </a:r>
            <a:r>
              <a:rPr lang="tr-TR" sz="3200" dirty="0" err="1" smtClean="0"/>
              <a:t>Gottlieb</a:t>
            </a:r>
            <a:r>
              <a:rPr lang="tr-TR" sz="3200" dirty="0" smtClean="0"/>
              <a:t> </a:t>
            </a:r>
            <a:r>
              <a:rPr lang="tr-TR" sz="3200" dirty="0" err="1" smtClean="0"/>
              <a:t>Fichte</a:t>
            </a:r>
            <a:endParaRPr lang="tr-TR" sz="3200" dirty="0"/>
          </a:p>
        </p:txBody>
      </p:sp>
    </p:spTree>
    <p:extLst>
      <p:ext uri="{BB962C8B-B14F-4D97-AF65-F5344CB8AC3E}">
        <p14:creationId xmlns:p14="http://schemas.microsoft.com/office/powerpoint/2010/main" val="207379687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ÇAĞDAŞ EĞİTİM AKIMLARI</a:t>
            </a:r>
            <a:endParaRPr lang="tr-TR" dirty="0"/>
          </a:p>
        </p:txBody>
      </p:sp>
      <p:sp>
        <p:nvSpPr>
          <p:cNvPr id="3" name="İçerik Yer Tutucusu 2"/>
          <p:cNvSpPr>
            <a:spLocks noGrp="1"/>
          </p:cNvSpPr>
          <p:nvPr>
            <p:ph idx="1"/>
          </p:nvPr>
        </p:nvSpPr>
        <p:spPr>
          <a:xfrm>
            <a:off x="1104293" y="1511300"/>
            <a:ext cx="8946541" cy="4737099"/>
          </a:xfrm>
        </p:spPr>
        <p:txBody>
          <a:bodyPr/>
          <a:lstStyle/>
          <a:p>
            <a:r>
              <a:rPr lang="tr-TR" dirty="0" smtClean="0"/>
              <a:t>SANAT EĞİTİMİ AKIMI: Güzel sanatların ruhundan hareket ederek bütün eğitimin yenileştirilmesi gerektiğini savunur. Bu anlayışa göre eğitimdeki temellerden biri de insanın estetik duygularıdır. İnsan bir bütün olarak içten şekillendirilmelidir. Bu da ancak sanatla mümkün olur.</a:t>
            </a:r>
          </a:p>
          <a:p>
            <a:pPr marL="0" indent="0">
              <a:buNone/>
            </a:pPr>
            <a:endParaRPr lang="tr-TR" dirty="0" smtClean="0"/>
          </a:p>
          <a:p>
            <a:r>
              <a:rPr lang="tr-TR" dirty="0" smtClean="0"/>
              <a:t>ÇOCUKTAN HAREKET AKIMI: Eğitimin merkezine çocuğu almaktadır. Eğitimin amaç ve konularının çocuğa göre düzenlenmesini savunmaktadır. Eğitim öğrenciyi aktif hale getirmeli, ona müdahale etmemeli, onun gelişmesine destek olmalıdır.</a:t>
            </a:r>
          </a:p>
          <a:p>
            <a:endParaRPr lang="tr-TR" dirty="0"/>
          </a:p>
        </p:txBody>
      </p:sp>
    </p:spTree>
    <p:extLst>
      <p:ext uri="{BB962C8B-B14F-4D97-AF65-F5344CB8AC3E}">
        <p14:creationId xmlns:p14="http://schemas.microsoft.com/office/powerpoint/2010/main" val="302261561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ÇAĞDAŞ EĞİTİM AKIMLARI</a:t>
            </a:r>
          </a:p>
        </p:txBody>
      </p:sp>
      <p:sp>
        <p:nvSpPr>
          <p:cNvPr id="3" name="İçerik Yer Tutucusu 2"/>
          <p:cNvSpPr>
            <a:spLocks noGrp="1"/>
          </p:cNvSpPr>
          <p:nvPr>
            <p:ph idx="1"/>
          </p:nvPr>
        </p:nvSpPr>
        <p:spPr/>
        <p:txBody>
          <a:bodyPr/>
          <a:lstStyle/>
          <a:p>
            <a:r>
              <a:rPr lang="tr-TR" dirty="0" smtClean="0"/>
              <a:t>KIR EĞİTİMİ YURDU AKIMI: 19. yüzyılın büyük şehir kültürüne ve entelektüalizmine karşı insanın tabiat içinde yetiştirilmesi gerektiğini savunur. Karakter şekillendirmek birinci planda yer alırken bilgi ikinci plandadır. Gençlerin kır eğitimi </a:t>
            </a:r>
            <a:r>
              <a:rPr lang="tr-TR" dirty="0" err="1" smtClean="0"/>
              <a:t>yurdlarında</a:t>
            </a:r>
            <a:r>
              <a:rPr lang="tr-TR" dirty="0" smtClean="0"/>
              <a:t> yetiştirilmesi bu akımda savunulmaktadır.</a:t>
            </a:r>
          </a:p>
          <a:p>
            <a:endParaRPr lang="tr-TR" dirty="0"/>
          </a:p>
          <a:p>
            <a:r>
              <a:rPr lang="tr-TR" dirty="0" smtClean="0"/>
              <a:t>İŞ EĞİTİMİ AKIMI: İnsanın zihni ve manevi hayatını belirleyen en önemli unsurun «iş» olduğu belirtilmektedir. «iş okulu», «üretim okulu» olarak tarihte yer bulmuştur. İş okulu kişinin karakter gelişimini elişi ve zihni işin birlikte sağlanması gerektiği anlayışıdır. Çocuğun şahsiyetinin iş ile yoğrulması esastır.</a:t>
            </a:r>
          </a:p>
          <a:p>
            <a:endParaRPr lang="tr-TR" dirty="0"/>
          </a:p>
        </p:txBody>
      </p:sp>
    </p:spTree>
    <p:extLst>
      <p:ext uri="{BB962C8B-B14F-4D97-AF65-F5344CB8AC3E}">
        <p14:creationId xmlns:p14="http://schemas.microsoft.com/office/powerpoint/2010/main" val="32228258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KAYNAKÇA</a:t>
            </a:r>
            <a:endParaRPr lang="tr-TR" dirty="0"/>
          </a:p>
        </p:txBody>
      </p:sp>
      <p:sp>
        <p:nvSpPr>
          <p:cNvPr id="3" name="İçerik Yer Tutucusu 2"/>
          <p:cNvSpPr>
            <a:spLocks noGrp="1"/>
          </p:cNvSpPr>
          <p:nvPr>
            <p:ph idx="1"/>
          </p:nvPr>
        </p:nvSpPr>
        <p:spPr/>
        <p:txBody>
          <a:bodyPr/>
          <a:lstStyle/>
          <a:p>
            <a:r>
              <a:rPr lang="tr-TR" dirty="0" smtClean="0"/>
              <a:t>Mustafa </a:t>
            </a:r>
            <a:r>
              <a:rPr lang="tr-TR" dirty="0"/>
              <a:t>E</a:t>
            </a:r>
            <a:r>
              <a:rPr lang="tr-TR" dirty="0" smtClean="0"/>
              <a:t>rgün, </a:t>
            </a:r>
            <a:r>
              <a:rPr lang="tr-TR" i="1" dirty="0" smtClean="0"/>
              <a:t>Eğitim Felsefesi, </a:t>
            </a:r>
            <a:r>
              <a:rPr lang="tr-TR" dirty="0" smtClean="0"/>
              <a:t>3. baskı, </a:t>
            </a:r>
            <a:r>
              <a:rPr lang="tr-TR" dirty="0" err="1" smtClean="0"/>
              <a:t>Pegem</a:t>
            </a:r>
            <a:r>
              <a:rPr lang="tr-TR" dirty="0" smtClean="0"/>
              <a:t> A yay., Ankara 2011</a:t>
            </a:r>
            <a:r>
              <a:rPr lang="tr-TR" i="1" dirty="0" smtClean="0"/>
              <a:t>.</a:t>
            </a:r>
          </a:p>
          <a:p>
            <a:pPr marL="0" indent="0">
              <a:buNone/>
            </a:pPr>
            <a:endParaRPr lang="tr-TR" i="1" dirty="0" smtClean="0"/>
          </a:p>
          <a:p>
            <a:r>
              <a:rPr lang="tr-TR" i="1" dirty="0" smtClean="0"/>
              <a:t>Gerald </a:t>
            </a:r>
            <a:r>
              <a:rPr lang="tr-TR" i="1" dirty="0" err="1" smtClean="0"/>
              <a:t>Gutek</a:t>
            </a:r>
            <a:r>
              <a:rPr lang="tr-TR" i="1" dirty="0" smtClean="0"/>
              <a:t>, </a:t>
            </a:r>
            <a:r>
              <a:rPr lang="tr-TR" smtClean="0"/>
              <a:t>Eğitime Felsefi </a:t>
            </a:r>
            <a:r>
              <a:rPr lang="tr-TR" dirty="0" smtClean="0"/>
              <a:t>ve İdeolojik Yaklaşımlar, </a:t>
            </a:r>
            <a:r>
              <a:rPr lang="tr-TR" dirty="0" err="1" smtClean="0"/>
              <a:t>çev</a:t>
            </a:r>
            <a:r>
              <a:rPr lang="tr-TR" dirty="0" smtClean="0"/>
              <a:t>: Nesrin Kale,  Ütopya yay., </a:t>
            </a:r>
            <a:r>
              <a:rPr lang="tr-TR" dirty="0"/>
              <a:t>A</a:t>
            </a:r>
            <a:r>
              <a:rPr lang="tr-TR" dirty="0" smtClean="0"/>
              <a:t>nkara 2001. </a:t>
            </a:r>
          </a:p>
          <a:p>
            <a:pPr marL="0" indent="0">
              <a:buNone/>
            </a:pPr>
            <a:endParaRPr lang="tr-TR" dirty="0" smtClean="0"/>
          </a:p>
          <a:p>
            <a:r>
              <a:rPr lang="tr-TR" dirty="0" smtClean="0"/>
              <a:t>Veysel Sönmez, Eğitim Felsefesi, 11. baskı Anı Yay., Ankara 2012.</a:t>
            </a:r>
            <a:endParaRPr lang="tr-TR" dirty="0"/>
          </a:p>
        </p:txBody>
      </p:sp>
    </p:spTree>
    <p:extLst>
      <p:ext uri="{BB962C8B-B14F-4D97-AF65-F5344CB8AC3E}">
        <p14:creationId xmlns:p14="http://schemas.microsoft.com/office/powerpoint/2010/main" val="222180153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Eğitim Felsefesi nedir?</a:t>
            </a:r>
            <a:endParaRPr lang="tr-TR" dirty="0"/>
          </a:p>
        </p:txBody>
      </p:sp>
      <p:sp>
        <p:nvSpPr>
          <p:cNvPr id="3" name="İçerik Yer Tutucusu 2"/>
          <p:cNvSpPr>
            <a:spLocks noGrp="1"/>
          </p:cNvSpPr>
          <p:nvPr>
            <p:ph idx="1"/>
          </p:nvPr>
        </p:nvSpPr>
        <p:spPr/>
        <p:txBody>
          <a:bodyPr/>
          <a:lstStyle/>
          <a:p>
            <a:r>
              <a:rPr lang="tr-TR" dirty="0" smtClean="0"/>
              <a:t>Felsefe, bilgelik sevgisi demektir. Felsefe gerçeği bir bütün olarak her yönü ile araştırmaktadır. Diğer bilimler ise toplu gerçeğin bazı yönlerini araştırmaktadır.</a:t>
            </a:r>
          </a:p>
          <a:p>
            <a:r>
              <a:rPr lang="tr-TR" dirty="0" smtClean="0"/>
              <a:t>Felsefe evrensel bir bilimdir; gerçeğin bütününü, en son ve asli temellerini araştırır.</a:t>
            </a:r>
          </a:p>
          <a:p>
            <a:endParaRPr lang="tr-TR" dirty="0"/>
          </a:p>
          <a:p>
            <a:r>
              <a:rPr lang="tr-TR" dirty="0" smtClean="0"/>
              <a:t>Felsefe, insanın aklı vasıtasıyla dünyayı ve evreni anlamaya ve aydınlatmaya çalışmasıdır.</a:t>
            </a:r>
          </a:p>
          <a:p>
            <a:r>
              <a:rPr lang="tr-TR" dirty="0" smtClean="0"/>
              <a:t>Felsefe ilk bilimdir. Önceleri bütün bilimler felsefe içinde iken daha sonra her bilim kendi konusu ve metodunu sınırlayarak felsefeden ayrıldı.</a:t>
            </a:r>
            <a:endParaRPr lang="tr-TR" dirty="0"/>
          </a:p>
        </p:txBody>
      </p:sp>
    </p:spTree>
    <p:extLst>
      <p:ext uri="{BB962C8B-B14F-4D97-AF65-F5344CB8AC3E}">
        <p14:creationId xmlns:p14="http://schemas.microsoft.com/office/powerpoint/2010/main" val="345244393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Eğitim Felsefesi nedir?</a:t>
            </a:r>
          </a:p>
        </p:txBody>
      </p:sp>
      <p:sp>
        <p:nvSpPr>
          <p:cNvPr id="3" name="İçerik Yer Tutucusu 2"/>
          <p:cNvSpPr>
            <a:spLocks noGrp="1"/>
          </p:cNvSpPr>
          <p:nvPr>
            <p:ph idx="1"/>
          </p:nvPr>
        </p:nvSpPr>
        <p:spPr>
          <a:xfrm>
            <a:off x="1103312" y="1460500"/>
            <a:ext cx="8946541" cy="4787899"/>
          </a:xfrm>
        </p:spPr>
        <p:txBody>
          <a:bodyPr>
            <a:normAutofit lnSpcReduction="10000"/>
          </a:bodyPr>
          <a:lstStyle/>
          <a:p>
            <a:r>
              <a:rPr lang="tr-TR" dirty="0" smtClean="0"/>
              <a:t>Eğitim, bireyin davranışlarında kendi yaşantısı yoluyla ve kasıtlı olarak istendik değişme meydana getirme sürecidir.</a:t>
            </a:r>
            <a:endParaRPr lang="tr-TR" dirty="0"/>
          </a:p>
          <a:p>
            <a:r>
              <a:rPr lang="tr-TR" dirty="0" smtClean="0"/>
              <a:t>Eğitim, insanları belli amaçlara göre yetiştirme sürecidir.</a:t>
            </a:r>
          </a:p>
          <a:p>
            <a:r>
              <a:rPr lang="tr-TR" dirty="0" err="1" smtClean="0"/>
              <a:t>İdealizm’e</a:t>
            </a:r>
            <a:r>
              <a:rPr lang="tr-TR" dirty="0" smtClean="0"/>
              <a:t> göre eğitim; insanın bilinçlice ve özgürce Allah’a ulaşmak için sürdürdüğü biteviye çabalarıdır.</a:t>
            </a:r>
          </a:p>
          <a:p>
            <a:r>
              <a:rPr lang="tr-TR" dirty="0" err="1" smtClean="0"/>
              <a:t>Realizm’e</a:t>
            </a:r>
            <a:r>
              <a:rPr lang="tr-TR" dirty="0" smtClean="0"/>
              <a:t> göre eğitim; yeni kuşağa kültürel mirası aktararak, onları topluma uyuma hazırlama sürecidir</a:t>
            </a:r>
          </a:p>
          <a:p>
            <a:r>
              <a:rPr lang="tr-TR" dirty="0" err="1" smtClean="0"/>
              <a:t>Pragmatizm’e</a:t>
            </a:r>
            <a:r>
              <a:rPr lang="tr-TR" dirty="0" smtClean="0"/>
              <a:t> göre eğitim; kişiyi yaşantılarını inşa yoluyla yeniden yetiştirme sürecidir.</a:t>
            </a:r>
          </a:p>
          <a:p>
            <a:r>
              <a:rPr lang="tr-TR" dirty="0" err="1" smtClean="0"/>
              <a:t>Marxizme</a:t>
            </a:r>
            <a:r>
              <a:rPr lang="tr-TR" dirty="0" smtClean="0"/>
              <a:t> göre eğitim; insanı çok yönlü eğitme, doğayı </a:t>
            </a:r>
            <a:r>
              <a:rPr lang="tr-TR" dirty="0" err="1" smtClean="0"/>
              <a:t>denetliyerek</a:t>
            </a:r>
            <a:r>
              <a:rPr lang="tr-TR" dirty="0" smtClean="0"/>
              <a:t> onu değiştirecek ve üretimde bulunacak biçimde yetiştirme sürecidir.</a:t>
            </a:r>
          </a:p>
          <a:p>
            <a:r>
              <a:rPr lang="tr-TR" dirty="0" err="1" smtClean="0"/>
              <a:t>Naturalizm’e</a:t>
            </a:r>
            <a:r>
              <a:rPr lang="tr-TR" dirty="0" smtClean="0"/>
              <a:t> göre; kişinin doğal olgunlaşmasını artırma ve onun bu özelliğini göstermesini sağlama işidir.</a:t>
            </a:r>
            <a:endParaRPr lang="tr-TR" dirty="0"/>
          </a:p>
          <a:p>
            <a:endParaRPr lang="tr-TR" dirty="0"/>
          </a:p>
        </p:txBody>
      </p:sp>
    </p:spTree>
    <p:extLst>
      <p:ext uri="{BB962C8B-B14F-4D97-AF65-F5344CB8AC3E}">
        <p14:creationId xmlns:p14="http://schemas.microsoft.com/office/powerpoint/2010/main" val="147735483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Eğitim Felsefesi nedir?</a:t>
            </a:r>
          </a:p>
        </p:txBody>
      </p:sp>
      <p:sp>
        <p:nvSpPr>
          <p:cNvPr id="3" name="İçerik Yer Tutucusu 2"/>
          <p:cNvSpPr>
            <a:spLocks noGrp="1"/>
          </p:cNvSpPr>
          <p:nvPr>
            <p:ph idx="1"/>
          </p:nvPr>
        </p:nvSpPr>
        <p:spPr/>
        <p:txBody>
          <a:bodyPr/>
          <a:lstStyle/>
          <a:p>
            <a:r>
              <a:rPr lang="tr-TR" dirty="0" smtClean="0"/>
              <a:t>Eğitim felsefesi, eğitimi engelleyen sorunları, eğitime yön veren kavram, düşünce ve ilkeleri açıklamaya çalışmaktadır.</a:t>
            </a:r>
          </a:p>
          <a:p>
            <a:r>
              <a:rPr lang="tr-TR" dirty="0" smtClean="0"/>
              <a:t>Eğitim felsefesi, eğitim politikalarına ve uygulamalarına yön veren varsayım, inanç, karar ve ölçütleri inceler, tutarlık ve anlam yönünden kontrol eder. </a:t>
            </a:r>
            <a:endParaRPr lang="tr-TR" dirty="0"/>
          </a:p>
          <a:p>
            <a:r>
              <a:rPr lang="tr-TR" dirty="0" smtClean="0"/>
              <a:t>İnsan anlayışlarını değerlendirir.</a:t>
            </a:r>
          </a:p>
          <a:p>
            <a:r>
              <a:rPr lang="tr-TR" dirty="0" smtClean="0"/>
              <a:t>Eğitimde kullanılacak yeni hipotezler oluşturmaya çalışır. </a:t>
            </a:r>
          </a:p>
          <a:p>
            <a:r>
              <a:rPr lang="tr-TR" dirty="0" smtClean="0"/>
              <a:t>İnsanın tabiatı, toplum, öğrenme gibi konulardaki felsefi ve eğitsel yaklaşımları bir araya getirir; bunlardan bir bütün çıkarmaya çalışır.</a:t>
            </a:r>
            <a:endParaRPr lang="tr-TR" dirty="0"/>
          </a:p>
        </p:txBody>
      </p:sp>
    </p:spTree>
    <p:extLst>
      <p:ext uri="{BB962C8B-B14F-4D97-AF65-F5344CB8AC3E}">
        <p14:creationId xmlns:p14="http://schemas.microsoft.com/office/powerpoint/2010/main" val="260945440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46111" y="452718"/>
            <a:ext cx="9404723" cy="817282"/>
          </a:xfrm>
        </p:spPr>
        <p:txBody>
          <a:bodyPr/>
          <a:lstStyle/>
          <a:p>
            <a:r>
              <a:rPr lang="tr-TR" dirty="0" smtClean="0"/>
              <a:t>Eğitim ve Felsefe İlişkisi</a:t>
            </a:r>
            <a:endParaRPr lang="tr-TR" dirty="0"/>
          </a:p>
        </p:txBody>
      </p:sp>
      <p:sp>
        <p:nvSpPr>
          <p:cNvPr id="3" name="İçerik Yer Tutucusu 2"/>
          <p:cNvSpPr>
            <a:spLocks noGrp="1"/>
          </p:cNvSpPr>
          <p:nvPr>
            <p:ph idx="1"/>
          </p:nvPr>
        </p:nvSpPr>
        <p:spPr>
          <a:xfrm>
            <a:off x="1103312" y="1270000"/>
            <a:ext cx="8946541" cy="5372100"/>
          </a:xfrm>
        </p:spPr>
        <p:txBody>
          <a:bodyPr>
            <a:normAutofit lnSpcReduction="10000"/>
          </a:bodyPr>
          <a:lstStyle/>
          <a:p>
            <a:r>
              <a:rPr lang="tr-TR" b="1" dirty="0" smtClean="0"/>
              <a:t>Hedefler/ amaçlar/kazanımlar</a:t>
            </a:r>
          </a:p>
          <a:p>
            <a:pPr marL="0" indent="0">
              <a:buNone/>
            </a:pPr>
            <a:r>
              <a:rPr lang="tr-TR" dirty="0" smtClean="0"/>
              <a:t>Kişide gözlenmesi kararlaştırılan istendik özelliklerdir.</a:t>
            </a:r>
          </a:p>
          <a:p>
            <a:pPr marL="0" indent="0">
              <a:buNone/>
            </a:pPr>
            <a:r>
              <a:rPr lang="tr-TR" dirty="0" smtClean="0"/>
              <a:t>İstendik davranışı kim belirleyecek? </a:t>
            </a:r>
            <a:r>
              <a:rPr lang="tr-TR" dirty="0"/>
              <a:t>Ö</a:t>
            </a:r>
            <a:r>
              <a:rPr lang="tr-TR" dirty="0" smtClean="0"/>
              <a:t>lçü nedir?</a:t>
            </a:r>
          </a:p>
          <a:p>
            <a:pPr marL="0" indent="0">
              <a:buNone/>
            </a:pPr>
            <a:r>
              <a:rPr lang="tr-TR" dirty="0" smtClean="0"/>
              <a:t>Hedef davranışların ölçütleri her felsefi akıma göre değişiklik göstermektedir.</a:t>
            </a:r>
          </a:p>
          <a:p>
            <a:r>
              <a:rPr lang="tr-TR" b="1" dirty="0" smtClean="0"/>
              <a:t>İçerik</a:t>
            </a:r>
          </a:p>
          <a:p>
            <a:pPr marL="0" indent="0">
              <a:buNone/>
            </a:pPr>
            <a:r>
              <a:rPr lang="tr-TR" dirty="0" smtClean="0"/>
              <a:t>Hedef ve davranışların açıklandığı, ilgili örnek ve sorunların sunulduğu; tutarlı dirik bir bütün olarak betimlenir.</a:t>
            </a:r>
          </a:p>
          <a:p>
            <a:pPr marL="0" indent="0">
              <a:buNone/>
            </a:pPr>
            <a:r>
              <a:rPr lang="tr-TR" dirty="0" smtClean="0"/>
              <a:t>Okutulacak dersleri ve sınıflara dağılımını kapsar.</a:t>
            </a:r>
          </a:p>
          <a:p>
            <a:pPr marL="0" indent="0">
              <a:buNone/>
            </a:pPr>
            <a:r>
              <a:rPr lang="tr-TR" dirty="0" smtClean="0"/>
              <a:t>Temel alınan felsefeye göre içerik belirlenmektedir.</a:t>
            </a:r>
          </a:p>
          <a:p>
            <a:r>
              <a:rPr lang="tr-TR" b="1" dirty="0" smtClean="0"/>
              <a:t>Eğitim ve sınama durumu</a:t>
            </a:r>
          </a:p>
          <a:p>
            <a:pPr marL="0" indent="0">
              <a:buNone/>
            </a:pPr>
            <a:r>
              <a:rPr lang="tr-TR" dirty="0" smtClean="0"/>
              <a:t>İstendik davranışları her bir öğrenciye kazandırmak için, işe koşulan her türlü zihinsel ve </a:t>
            </a:r>
            <a:r>
              <a:rPr lang="tr-TR" dirty="0" err="1" smtClean="0"/>
              <a:t>işlemsel</a:t>
            </a:r>
            <a:r>
              <a:rPr lang="tr-TR" dirty="0" smtClean="0"/>
              <a:t> faaliyetler olarak tanımlanır.</a:t>
            </a:r>
          </a:p>
          <a:p>
            <a:pPr marL="0" indent="0">
              <a:buNone/>
            </a:pPr>
            <a:r>
              <a:rPr lang="tr-TR" dirty="0" smtClean="0"/>
              <a:t>Sınama durumlarıyla felsefi görüşler arasında olumlu ilişki söz konusudur.</a:t>
            </a:r>
            <a:endParaRPr lang="tr-TR" dirty="0"/>
          </a:p>
        </p:txBody>
      </p:sp>
    </p:spTree>
    <p:extLst>
      <p:ext uri="{BB962C8B-B14F-4D97-AF65-F5344CB8AC3E}">
        <p14:creationId xmlns:p14="http://schemas.microsoft.com/office/powerpoint/2010/main" val="284025359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FELSEFE AKIMLARI-EĞİTİM AKIMLARI</a:t>
            </a:r>
            <a:endParaRPr lang="tr-TR" dirty="0"/>
          </a:p>
        </p:txBody>
      </p:sp>
      <p:sp>
        <p:nvSpPr>
          <p:cNvPr id="3" name="İçerik Yer Tutucusu 2"/>
          <p:cNvSpPr>
            <a:spLocks noGrp="1"/>
          </p:cNvSpPr>
          <p:nvPr>
            <p:ph idx="1"/>
          </p:nvPr>
        </p:nvSpPr>
        <p:spPr>
          <a:xfrm>
            <a:off x="1104293" y="1319134"/>
            <a:ext cx="8946541" cy="4884295"/>
          </a:xfrm>
          <a:ln cmpd="thickThin">
            <a:gradFill flip="none" rotWithShape="1">
              <a:gsLst>
                <a:gs pos="75000">
                  <a:schemeClr val="accent2">
                    <a:lumMod val="7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8100000" scaled="1"/>
              <a:tileRect/>
            </a:gradFill>
            <a:prstDash val="dash"/>
          </a:ln>
        </p:spPr>
        <p:style>
          <a:lnRef idx="1">
            <a:schemeClr val="accent1"/>
          </a:lnRef>
          <a:fillRef idx="2">
            <a:schemeClr val="accent1"/>
          </a:fillRef>
          <a:effectRef idx="1">
            <a:schemeClr val="accent1"/>
          </a:effectRef>
          <a:fontRef idx="minor">
            <a:schemeClr val="dk1"/>
          </a:fontRef>
        </p:style>
        <p:txBody>
          <a:bodyPr/>
          <a:lstStyle/>
          <a:p>
            <a:r>
              <a:rPr lang="tr-TR" b="1" dirty="0" smtClean="0"/>
              <a:t>F. AKIMLARI	</a:t>
            </a:r>
            <a:r>
              <a:rPr lang="tr-TR" dirty="0" smtClean="0"/>
              <a:t>							</a:t>
            </a:r>
            <a:r>
              <a:rPr lang="tr-TR" b="1" dirty="0" smtClean="0"/>
              <a:t>E. FELSEFESİ AKIMLARI</a:t>
            </a:r>
          </a:p>
          <a:p>
            <a:pPr marL="0" indent="0">
              <a:buNone/>
            </a:pPr>
            <a:r>
              <a:rPr lang="tr-TR" dirty="0" smtClean="0"/>
              <a:t>- İDEALİZM								- PROGRESSİVİZM (İLERİCİLİK)</a:t>
            </a:r>
          </a:p>
          <a:p>
            <a:pPr marL="0" indent="0">
              <a:buNone/>
            </a:pPr>
            <a:r>
              <a:rPr lang="tr-TR" dirty="0" smtClean="0"/>
              <a:t>- REALİZM								- DEĞİŞMEZCİLİK (PERENNİYALİZM)</a:t>
            </a:r>
          </a:p>
          <a:p>
            <a:pPr marL="0" indent="0">
              <a:buNone/>
            </a:pPr>
            <a:r>
              <a:rPr lang="tr-TR" dirty="0" smtClean="0"/>
              <a:t>- PRAGMATİZM							- ÖZCÜLÜK (ESSENTİYALİZM)</a:t>
            </a:r>
          </a:p>
          <a:p>
            <a:pPr marL="0" indent="0">
              <a:buNone/>
            </a:pPr>
            <a:r>
              <a:rPr lang="tr-TR" dirty="0" smtClean="0"/>
              <a:t>- VAROLUŞÇULUK (EXİSTANTİALİZM)	- YENİDEN KURUCULUK 													(REKONSTRUKSİYONİZM)</a:t>
            </a:r>
          </a:p>
          <a:p>
            <a:pPr marL="0" indent="0" algn="ctr">
              <a:buNone/>
            </a:pPr>
            <a:r>
              <a:rPr lang="tr-TR" b="1" dirty="0" smtClean="0"/>
              <a:t>ÇAĞDAŞ EĞİTİM AKIMLARI</a:t>
            </a:r>
          </a:p>
          <a:p>
            <a:pPr algn="ctr">
              <a:buFontTx/>
              <a:buChar char="-"/>
            </a:pPr>
            <a:r>
              <a:rPr lang="tr-TR" dirty="0" smtClean="0"/>
              <a:t>- SANAT EĞİTİMİ AKIMI</a:t>
            </a:r>
          </a:p>
          <a:p>
            <a:pPr algn="ctr">
              <a:buFontTx/>
              <a:buChar char="-"/>
            </a:pPr>
            <a:r>
              <a:rPr lang="tr-TR" dirty="0" smtClean="0"/>
              <a:t>- ÇOCUKTAN HAREKET AKIMI</a:t>
            </a:r>
          </a:p>
          <a:p>
            <a:pPr algn="ctr">
              <a:buFontTx/>
              <a:buChar char="-"/>
            </a:pPr>
            <a:r>
              <a:rPr lang="tr-TR" dirty="0" smtClean="0"/>
              <a:t>- KIR EĞİTİMİ YURDU AKIMI</a:t>
            </a:r>
          </a:p>
          <a:p>
            <a:pPr algn="ctr">
              <a:buFontTx/>
              <a:buChar char="-"/>
            </a:pPr>
            <a:r>
              <a:rPr lang="tr-TR" dirty="0" smtClean="0"/>
              <a:t>- İŞ EĞİTİMİ AKIMI</a:t>
            </a:r>
            <a:endParaRPr lang="tr-TR" dirty="0"/>
          </a:p>
        </p:txBody>
      </p:sp>
    </p:spTree>
    <p:extLst>
      <p:ext uri="{BB962C8B-B14F-4D97-AF65-F5344CB8AC3E}">
        <p14:creationId xmlns:p14="http://schemas.microsoft.com/office/powerpoint/2010/main" val="296850188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EĞİTİM AKIMLARI VE SAVUNUCULARI</a:t>
            </a:r>
            <a:endParaRPr lang="tr-TR" dirty="0"/>
          </a:p>
        </p:txBody>
      </p:sp>
      <p:sp>
        <p:nvSpPr>
          <p:cNvPr id="3" name="İçerik Yer Tutucusu 2"/>
          <p:cNvSpPr>
            <a:spLocks noGrp="1"/>
          </p:cNvSpPr>
          <p:nvPr>
            <p:ph idx="1"/>
          </p:nvPr>
        </p:nvSpPr>
        <p:spPr/>
        <p:txBody>
          <a:bodyPr/>
          <a:lstStyle/>
          <a:p>
            <a:r>
              <a:rPr lang="tr-TR" b="1" dirty="0" smtClean="0"/>
              <a:t>DAMİCİLİK: </a:t>
            </a:r>
            <a:r>
              <a:rPr lang="tr-TR" dirty="0" err="1" smtClean="0"/>
              <a:t>İdealizm’e</a:t>
            </a:r>
            <a:r>
              <a:rPr lang="tr-TR" dirty="0" smtClean="0"/>
              <a:t> ve </a:t>
            </a:r>
            <a:r>
              <a:rPr lang="tr-TR" dirty="0" err="1" smtClean="0"/>
              <a:t>Realizm’e</a:t>
            </a:r>
            <a:r>
              <a:rPr lang="tr-TR" dirty="0" smtClean="0"/>
              <a:t> dayanır. </a:t>
            </a:r>
          </a:p>
          <a:p>
            <a:pPr marL="0" indent="0">
              <a:buNone/>
            </a:pPr>
            <a:r>
              <a:rPr lang="tr-TR" dirty="0" smtClean="0"/>
              <a:t>Eflatun, Aristo, Locke, </a:t>
            </a:r>
            <a:r>
              <a:rPr lang="tr-TR" dirty="0" err="1" smtClean="0"/>
              <a:t>Herbart</a:t>
            </a:r>
            <a:r>
              <a:rPr lang="tr-TR" dirty="0" smtClean="0"/>
              <a:t>, </a:t>
            </a:r>
            <a:r>
              <a:rPr lang="tr-TR" dirty="0" err="1" smtClean="0"/>
              <a:t>Comenius</a:t>
            </a:r>
            <a:r>
              <a:rPr lang="tr-TR" dirty="0" smtClean="0"/>
              <a:t>, Kant, </a:t>
            </a:r>
            <a:r>
              <a:rPr lang="tr-TR" dirty="0" err="1" smtClean="0"/>
              <a:t>Hegel</a:t>
            </a:r>
            <a:endParaRPr lang="tr-TR" dirty="0" smtClean="0"/>
          </a:p>
          <a:p>
            <a:r>
              <a:rPr lang="tr-TR" b="1" dirty="0"/>
              <a:t>ESASİCİLİK</a:t>
            </a:r>
            <a:r>
              <a:rPr lang="tr-TR" b="1" dirty="0" smtClean="0"/>
              <a:t>: </a:t>
            </a:r>
            <a:r>
              <a:rPr lang="tr-TR" dirty="0" err="1" smtClean="0"/>
              <a:t>İdealizm’e</a:t>
            </a:r>
            <a:r>
              <a:rPr lang="tr-TR" dirty="0" smtClean="0"/>
              <a:t> </a:t>
            </a:r>
            <a:r>
              <a:rPr lang="tr-TR" dirty="0"/>
              <a:t>ve </a:t>
            </a:r>
            <a:r>
              <a:rPr lang="tr-TR" dirty="0" err="1"/>
              <a:t>Realizm’e</a:t>
            </a:r>
            <a:r>
              <a:rPr lang="tr-TR" dirty="0"/>
              <a:t> dayanır. </a:t>
            </a:r>
            <a:r>
              <a:rPr lang="tr-TR" dirty="0" smtClean="0"/>
              <a:t>William </a:t>
            </a:r>
            <a:r>
              <a:rPr lang="tr-TR" dirty="0" err="1" smtClean="0"/>
              <a:t>Bagley</a:t>
            </a:r>
            <a:r>
              <a:rPr lang="tr-TR" dirty="0" smtClean="0"/>
              <a:t>, Isaac </a:t>
            </a:r>
            <a:r>
              <a:rPr lang="tr-TR" dirty="0" err="1" smtClean="0"/>
              <a:t>Kandel</a:t>
            </a:r>
            <a:r>
              <a:rPr lang="tr-TR" dirty="0" smtClean="0"/>
              <a:t>, </a:t>
            </a:r>
            <a:r>
              <a:rPr lang="tr-TR" dirty="0" err="1"/>
              <a:t>H</a:t>
            </a:r>
            <a:r>
              <a:rPr lang="tr-TR" dirty="0" err="1" smtClean="0"/>
              <a:t>erman</a:t>
            </a:r>
            <a:r>
              <a:rPr lang="tr-TR" dirty="0" smtClean="0"/>
              <a:t> H. </a:t>
            </a:r>
            <a:r>
              <a:rPr lang="tr-TR" dirty="0" err="1" smtClean="0"/>
              <a:t>Horne’dur</a:t>
            </a:r>
            <a:endParaRPr lang="tr-TR" dirty="0" smtClean="0"/>
          </a:p>
          <a:p>
            <a:r>
              <a:rPr lang="tr-TR" b="1" dirty="0" smtClean="0"/>
              <a:t>İLERLEMECİLİK: </a:t>
            </a:r>
            <a:r>
              <a:rPr lang="tr-TR" dirty="0" err="1" smtClean="0"/>
              <a:t>Pragmatizm’e</a:t>
            </a:r>
            <a:r>
              <a:rPr lang="tr-TR" dirty="0" smtClean="0"/>
              <a:t> </a:t>
            </a:r>
            <a:r>
              <a:rPr lang="tr-TR" dirty="0"/>
              <a:t>dayanır</a:t>
            </a:r>
            <a:r>
              <a:rPr lang="tr-TR" dirty="0" smtClean="0"/>
              <a:t>.</a:t>
            </a:r>
          </a:p>
          <a:p>
            <a:pPr marL="0" indent="0">
              <a:buNone/>
            </a:pPr>
            <a:r>
              <a:rPr lang="tr-TR" dirty="0" err="1" smtClean="0"/>
              <a:t>Heraclitus</a:t>
            </a:r>
            <a:r>
              <a:rPr lang="tr-TR" dirty="0" smtClean="0"/>
              <a:t>, Francis Bacon, William James, John </a:t>
            </a:r>
            <a:r>
              <a:rPr lang="tr-TR" dirty="0" err="1" smtClean="0"/>
              <a:t>Dewey</a:t>
            </a:r>
            <a:endParaRPr lang="tr-TR" dirty="0"/>
          </a:p>
          <a:p>
            <a:r>
              <a:rPr lang="tr-TR" b="1" dirty="0" smtClean="0"/>
              <a:t>YENİDEN KURMACILIK: </a:t>
            </a:r>
            <a:r>
              <a:rPr lang="tr-TR" dirty="0" err="1" smtClean="0"/>
              <a:t>Pragmatizm’e</a:t>
            </a:r>
            <a:r>
              <a:rPr lang="tr-TR" dirty="0" smtClean="0"/>
              <a:t> dayanır.</a:t>
            </a:r>
          </a:p>
          <a:p>
            <a:pPr marL="0" indent="0">
              <a:buNone/>
            </a:pPr>
            <a:r>
              <a:rPr lang="tr-TR" dirty="0" err="1" smtClean="0"/>
              <a:t>Dewey</a:t>
            </a:r>
            <a:r>
              <a:rPr lang="tr-TR" dirty="0" smtClean="0"/>
              <a:t>, </a:t>
            </a:r>
            <a:r>
              <a:rPr lang="tr-TR" dirty="0" err="1" smtClean="0"/>
              <a:t>W.Killpatrick</a:t>
            </a:r>
            <a:endParaRPr lang="tr-TR" dirty="0" smtClean="0"/>
          </a:p>
          <a:p>
            <a:endParaRPr lang="tr-TR" dirty="0"/>
          </a:p>
        </p:txBody>
      </p:sp>
    </p:spTree>
    <p:extLst>
      <p:ext uri="{BB962C8B-B14F-4D97-AF65-F5344CB8AC3E}">
        <p14:creationId xmlns:p14="http://schemas.microsoft.com/office/powerpoint/2010/main" val="42422813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İDEOLOJİ VE EĞİTİM</a:t>
            </a:r>
            <a:endParaRPr lang="tr-TR" dirty="0"/>
          </a:p>
        </p:txBody>
      </p:sp>
      <p:sp>
        <p:nvSpPr>
          <p:cNvPr id="3" name="İçerik Yer Tutucusu 2"/>
          <p:cNvSpPr>
            <a:spLocks noGrp="1"/>
          </p:cNvSpPr>
          <p:nvPr>
            <p:ph idx="1"/>
          </p:nvPr>
        </p:nvSpPr>
        <p:spPr>
          <a:xfrm>
            <a:off x="1103312" y="1117600"/>
            <a:ext cx="8946541" cy="5130799"/>
          </a:xfrm>
        </p:spPr>
        <p:txBody>
          <a:bodyPr>
            <a:normAutofit/>
          </a:bodyPr>
          <a:lstStyle/>
          <a:p>
            <a:r>
              <a:rPr lang="tr-TR" dirty="0" smtClean="0"/>
              <a:t>İdeoloji, bugün yaşayan, geçmişi anlatan ve geleceğe işaret eden bir grubun benimsediği düşünceler bütünüdür.</a:t>
            </a:r>
          </a:p>
          <a:p>
            <a:endParaRPr lang="tr-TR" dirty="0"/>
          </a:p>
          <a:p>
            <a:pPr marL="457200" indent="-457200">
              <a:buAutoNum type="arabicPeriod"/>
            </a:pPr>
            <a:r>
              <a:rPr lang="tr-TR" dirty="0" smtClean="0"/>
              <a:t>Bir ideoloji tarihi yorumlayarak belli bir zaman ve yerde ortaya çıkan bir gruba belirli bir yön verir</a:t>
            </a:r>
          </a:p>
          <a:p>
            <a:pPr marL="457200" indent="-457200">
              <a:buAutoNum type="arabicPeriod"/>
            </a:pPr>
            <a:r>
              <a:rPr lang="tr-TR" dirty="0" smtClean="0"/>
              <a:t>İdeoloji grubun şu anki sosyal, ekonomik, siyasal ve eğitimsel şartlarını tanımlar</a:t>
            </a:r>
          </a:p>
          <a:p>
            <a:pPr marL="457200" indent="-457200">
              <a:buAutoNum type="arabicPeriod"/>
            </a:pPr>
            <a:r>
              <a:rPr lang="tr-TR" dirty="0" smtClean="0"/>
              <a:t>Geçmişin yorumu sosyal değişim kavramını ortaya çıkarır ki bu da geçmişi doğrulayabilecek ve gelecekte ortaya çıkması olası olayların öngörülmesini sağlar</a:t>
            </a:r>
          </a:p>
          <a:p>
            <a:pPr marL="457200" indent="-457200">
              <a:buAutoNum type="arabicPeriod"/>
            </a:pPr>
            <a:r>
              <a:rPr lang="tr-TR" dirty="0" smtClean="0"/>
              <a:t>İdeoloji genel politikasını gelecekte uygulanacak proje olarak ortaya koyar ki bu politika gereksinim duyulan amaçlara veya hedeflere ulaştırmaya yöneliktir; bu yolla ideoloji, programlı veya eylem merkezli bir olgu haline gelir.</a:t>
            </a:r>
            <a:endParaRPr lang="tr-TR" dirty="0"/>
          </a:p>
        </p:txBody>
      </p:sp>
    </p:spTree>
    <p:extLst>
      <p:ext uri="{BB962C8B-B14F-4D97-AF65-F5344CB8AC3E}">
        <p14:creationId xmlns:p14="http://schemas.microsoft.com/office/powerpoint/2010/main" val="128047175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İDEOLOJİ VE EĞİTİM</a:t>
            </a:r>
          </a:p>
        </p:txBody>
      </p:sp>
      <p:sp>
        <p:nvSpPr>
          <p:cNvPr id="3" name="İçerik Yer Tutucusu 2"/>
          <p:cNvSpPr>
            <a:spLocks noGrp="1"/>
          </p:cNvSpPr>
          <p:nvPr>
            <p:ph idx="1"/>
          </p:nvPr>
        </p:nvSpPr>
        <p:spPr/>
        <p:txBody>
          <a:bodyPr/>
          <a:lstStyle/>
          <a:p>
            <a:r>
              <a:rPr lang="tr-TR" dirty="0" smtClean="0"/>
              <a:t>Egemen olan grubun ideolojisi eğitim ve öğretimde şu boyutları etkiler:</a:t>
            </a:r>
          </a:p>
          <a:p>
            <a:pPr marL="457200" indent="-457200">
              <a:buAutoNum type="arabicPeriod"/>
            </a:pPr>
            <a:r>
              <a:rPr lang="tr-TR" dirty="0" smtClean="0"/>
              <a:t>Eğitim politikaları, hedefleri, amaçları ve sonuçlarını belirler.</a:t>
            </a:r>
          </a:p>
          <a:p>
            <a:pPr marL="457200" indent="-457200">
              <a:buAutoNum type="arabicPeriod"/>
            </a:pPr>
            <a:r>
              <a:rPr lang="tr-TR" dirty="0" smtClean="0"/>
              <a:t>Okul çevresindeki davranış ve değerleri belirleyip, kuvvetlendirir.</a:t>
            </a:r>
          </a:p>
          <a:p>
            <a:pPr marL="457200" indent="-457200">
              <a:buAutoNum type="arabicPeriod"/>
            </a:pPr>
            <a:r>
              <a:rPr lang="tr-TR" dirty="0" smtClean="0"/>
              <a:t>Okulun resmi müfredatını oluşturan bilgi ve yetenekler üzerinde etkili olur.</a:t>
            </a:r>
            <a:endParaRPr lang="tr-TR" dirty="0"/>
          </a:p>
        </p:txBody>
      </p:sp>
    </p:spTree>
    <p:extLst>
      <p:ext uri="{BB962C8B-B14F-4D97-AF65-F5344CB8AC3E}">
        <p14:creationId xmlns:p14="http://schemas.microsoft.com/office/powerpoint/2010/main" val="101324159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yon">
  <a:themeElements>
    <a:clrScheme name="İyon">
      <a:dk1>
        <a:sysClr val="windowText" lastClr="000000"/>
      </a:dk1>
      <a:lt1>
        <a:sysClr val="window" lastClr="FFFFFF"/>
      </a:lt1>
      <a:dk2>
        <a:srgbClr val="3B3059"/>
      </a:dk2>
      <a:lt2>
        <a:srgbClr val="EBEBEB"/>
      </a:lt2>
      <a:accent1>
        <a:srgbClr val="B31166"/>
      </a:accent1>
      <a:accent2>
        <a:srgbClr val="E33D6F"/>
      </a:accent2>
      <a:accent3>
        <a:srgbClr val="E45F3C"/>
      </a:accent3>
      <a:accent4>
        <a:srgbClr val="E9943A"/>
      </a:accent4>
      <a:accent5>
        <a:srgbClr val="9B6BF2"/>
      </a:accent5>
      <a:accent6>
        <a:srgbClr val="D53DD0"/>
      </a:accent6>
      <a:hlink>
        <a:srgbClr val="EC76B5"/>
      </a:hlink>
      <a:folHlink>
        <a:srgbClr val="E8ACCD"/>
      </a:folHlink>
    </a:clrScheme>
    <a:fontScheme name="İy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y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8000"/>
                <a:hueMod val="124000"/>
                <a:satMod val="148000"/>
                <a:lumMod val="124000"/>
              </a:schemeClr>
            </a:gs>
            <a:gs pos="100000">
              <a:schemeClr val="phClr">
                <a:shade val="76000"/>
                <a:hueMod val="89000"/>
                <a:satMod val="164000"/>
                <a:lumMod val="56000"/>
              </a:schemeClr>
            </a:gs>
          </a:gsLst>
          <a:path path="circle">
            <a:fillToRect l="45000" t="65000" r="125000" b="100000"/>
          </a:path>
        </a:gradFill>
        <a:blipFill rotWithShape="1">
          <a:blip xmlns:r="http://schemas.openxmlformats.org/officeDocument/2006/relationships" r:embed="rId1">
            <a:duotone>
              <a:schemeClr val="phClr">
                <a:shade val="69000"/>
                <a:hueMod val="91000"/>
                <a:satMod val="164000"/>
                <a:lumMod val="74000"/>
              </a:schemeClr>
              <a:schemeClr val="phClr">
                <a:hueMod val="124000"/>
                <a:satMod val="140000"/>
                <a:lumMod val="14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A207AED3-9ABC-4A18-9978-A59B65688B15}"/>
    </a:ext>
  </a:extLst>
</a:theme>
</file>

<file path=docProps/app.xml><?xml version="1.0" encoding="utf-8"?>
<Properties xmlns="http://schemas.openxmlformats.org/officeDocument/2006/extended-properties" xmlns:vt="http://schemas.openxmlformats.org/officeDocument/2006/docPropsVTypes">
  <Template>Ion</Template>
  <TotalTime>297</TotalTime>
  <Words>838</Words>
  <Application>Microsoft Office PowerPoint</Application>
  <PresentationFormat>Geniş ekran</PresentationFormat>
  <Paragraphs>84</Paragraphs>
  <Slides>13</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13</vt:i4>
      </vt:variant>
    </vt:vector>
  </HeadingPairs>
  <TitlesOfParts>
    <vt:vector size="17" baseType="lpstr">
      <vt:lpstr>Arial</vt:lpstr>
      <vt:lpstr>Century Gothic</vt:lpstr>
      <vt:lpstr>Wingdings 3</vt:lpstr>
      <vt:lpstr>İyon</vt:lpstr>
      <vt:lpstr>EĞİTİM VE FELSEFE İLİŞKİSİ ÇAĞDAŞ EĞİTİM YAKLAŞIMLARI</vt:lpstr>
      <vt:lpstr>Eğitim Felsefesi nedir?</vt:lpstr>
      <vt:lpstr>Eğitim Felsefesi nedir?</vt:lpstr>
      <vt:lpstr>Eğitim Felsefesi nedir?</vt:lpstr>
      <vt:lpstr>Eğitim ve Felsefe İlişkisi</vt:lpstr>
      <vt:lpstr>FELSEFE AKIMLARI-EĞİTİM AKIMLARI</vt:lpstr>
      <vt:lpstr>EĞİTİM AKIMLARI VE SAVUNUCULARI</vt:lpstr>
      <vt:lpstr>İDEOLOJİ VE EĞİTİM</vt:lpstr>
      <vt:lpstr>İDEOLOJİ VE EĞİTİM</vt:lpstr>
      <vt:lpstr>İdeolojiler ve savunucuları</vt:lpstr>
      <vt:lpstr>ÇAĞDAŞ EĞİTİM AKIMLARI</vt:lpstr>
      <vt:lpstr>ÇAĞDAŞ EĞİTİM AKIMLARI</vt:lpstr>
      <vt:lpstr>KAYNAKÇA</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EĞİTİM VE FELSEFE İLİŞKİSİ ÇAĞDAŞ EĞİTİM YAKLAŞIMLARI</dc:title>
  <dc:creator>halise</dc:creator>
  <cp:lastModifiedBy>halise</cp:lastModifiedBy>
  <cp:revision>19</cp:revision>
  <dcterms:created xsi:type="dcterms:W3CDTF">2017-06-02T10:46:05Z</dcterms:created>
  <dcterms:modified xsi:type="dcterms:W3CDTF">2017-06-05T12:43:56Z</dcterms:modified>
</cp:coreProperties>
</file>