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19314F9-5D29-0F4C-BB78-6B1CE11057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58687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9314F9-5D29-0F4C-BB78-6B1CE11057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1093076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9314F9-5D29-0F4C-BB78-6B1CE11057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1761904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9314F9-5D29-0F4C-BB78-6B1CE11057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663633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C19314F9-5D29-0F4C-BB78-6B1CE11057F7}" type="datetimeFigureOut">
              <a:rPr lang="tr-TR" smtClean="0"/>
              <a:t>22.11.2017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1807622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9314F9-5D29-0F4C-BB78-6B1CE11057F7}"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252606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9314F9-5D29-0F4C-BB78-6B1CE11057F7}" type="datetimeFigureOut">
              <a:rPr lang="tr-TR" smtClean="0"/>
              <a:t>22.11.2017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2131893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C19314F9-5D29-0F4C-BB78-6B1CE11057F7}" type="datetimeFigureOut">
              <a:rPr lang="tr-TR" smtClean="0"/>
              <a:t>22.11.2017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2117173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9314F9-5D29-0F4C-BB78-6B1CE11057F7}" type="datetimeFigureOut">
              <a:rPr lang="tr-TR" smtClean="0"/>
              <a:t>22.11.2017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1681341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C19314F9-5D29-0F4C-BB78-6B1CE11057F7}"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1714309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C19314F9-5D29-0F4C-BB78-6B1CE11057F7}" type="datetimeFigureOut">
              <a:rPr lang="tr-TR" smtClean="0"/>
              <a:t>22.11.2017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9D1D5FA-3E08-5540-AE93-744743D75AD8}" type="slidenum">
              <a:rPr lang="tr-TR" smtClean="0"/>
              <a:t>‹#›</a:t>
            </a:fld>
            <a:endParaRPr lang="tr-TR"/>
          </a:p>
        </p:txBody>
      </p:sp>
    </p:spTree>
    <p:extLst>
      <p:ext uri="{BB962C8B-B14F-4D97-AF65-F5344CB8AC3E}">
        <p14:creationId xmlns:p14="http://schemas.microsoft.com/office/powerpoint/2010/main" val="175835161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9314F9-5D29-0F4C-BB78-6B1CE11057F7}" type="datetimeFigureOut">
              <a:rPr lang="tr-TR" smtClean="0"/>
              <a:t>22.11.2017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D1D5FA-3E08-5540-AE93-744743D75AD8}" type="slidenum">
              <a:rPr lang="tr-TR" smtClean="0"/>
              <a:t>‹#›</a:t>
            </a:fld>
            <a:endParaRPr lang="tr-TR"/>
          </a:p>
        </p:txBody>
      </p:sp>
    </p:spTree>
    <p:extLst>
      <p:ext uri="{BB962C8B-B14F-4D97-AF65-F5344CB8AC3E}">
        <p14:creationId xmlns:p14="http://schemas.microsoft.com/office/powerpoint/2010/main" val="410538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Yargı Kararları 3</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681645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r>
              <a:rPr lang="tr-TR" altLang="x-none"/>
              <a:t>1988/4</a:t>
            </a:r>
          </a:p>
        </p:txBody>
      </p:sp>
      <p:sp>
        <p:nvSpPr>
          <p:cNvPr id="3" name="2 İçerik Yer Tutucusu"/>
          <p:cNvSpPr>
            <a:spLocks noGrp="1"/>
          </p:cNvSpPr>
          <p:nvPr>
            <p:ph idx="1"/>
          </p:nvPr>
        </p:nvSpPr>
        <p:spPr/>
        <p:txBody>
          <a:bodyPr>
            <a:normAutofit/>
          </a:bodyPr>
          <a:lstStyle/>
          <a:p>
            <a:pPr>
              <a:lnSpc>
                <a:spcPct val="80000"/>
              </a:lnSpc>
            </a:pPr>
            <a:r>
              <a:rPr lang="tr-TR" altLang="x-none" sz="2200"/>
              <a:t>Irza geçmek ve kaçırmak suçlarının fuhşu kendine meslek edinen bir kadına karşı işlenmesinde, bu kişinin uğradığı zarar ile aynı eylemlerin iffetli bir kadına karşı yapılması durumunda onun gördüğü zarar eşit sayılamaz, iffetli bir kadının zorla kaçırılması veya ırzına geçilmesi onun onurunu, toplumdaki ve yaşadığı ortamdaki saygınlığını, giderilmesi olanaksız ölçüde kıracaktır. Oysa, aynı eylemlerle karşılaşan fuhşu meslek edinmiş bir kadının bu ölçüde zarar gördüğünü ileri sürmek ve kabul etmek güçtür. Fahişe, fuhşu kendisine meslek edinmiş, onu ticarî bir iş kabul etmiş olduğundan bu tür kadınların kişi ve cinsel özgürlükleri iffetli kadınlarınki kadar bozulmuş sayılamaz. Kaçırmak ve ırza geçmek eylemleri iffete karşı işlenen birer suç olması ve bu eylemlerle karşılaşan fuhşu meslek edinen bir kadının uğrayacağı zararın, iffetli bir kadının uğrayacağı zarara göre çok daha az olacağı gerçeğinden hareket eden Yasakoyucu bu nedenle Türk Ceza Yasası'nın 438. maddesi ile böyle bir ayırıma yer vermiştir.</a:t>
            </a:r>
          </a:p>
        </p:txBody>
      </p:sp>
    </p:spTree>
    <p:extLst>
      <p:ext uri="{BB962C8B-B14F-4D97-AF65-F5344CB8AC3E}">
        <p14:creationId xmlns:p14="http://schemas.microsoft.com/office/powerpoint/2010/main" val="174291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p:txBody>
          <a:bodyPr/>
          <a:lstStyle/>
          <a:p>
            <a:r>
              <a:rPr lang="tr-TR" altLang="x-none"/>
              <a:t>1988/4</a:t>
            </a:r>
          </a:p>
        </p:txBody>
      </p:sp>
      <p:sp>
        <p:nvSpPr>
          <p:cNvPr id="3" name="2 İçerik Yer Tutucusu"/>
          <p:cNvSpPr>
            <a:spLocks noGrp="1"/>
          </p:cNvSpPr>
          <p:nvPr>
            <p:ph idx="1"/>
          </p:nvPr>
        </p:nvSpPr>
        <p:spPr/>
        <p:txBody>
          <a:bodyPr>
            <a:normAutofit/>
          </a:bodyPr>
          <a:lstStyle/>
          <a:p>
            <a:pPr algn="just">
              <a:lnSpc>
                <a:spcPct val="90000"/>
              </a:lnSpc>
            </a:pPr>
            <a:r>
              <a:rPr lang="tr-TR" altLang="x-none" sz="2700"/>
              <a:t>Şu halde, fuhşu kendisine meslek edinen kadınlara karşı işlenen zorla kaçırmak veya ırza geçmek suçlarında böyle bir kadının uğradığı zararın aynı eylemlerle karşılaşan iffetli bir kadının uğradığı zarara göre daha az olması bu ayırımın haklı nedenini oluşturmaktadır. Bu bakımdan eşitlik ilkesine aykırı olduğu iddia edilen itiraz konusu Türk Ceza Kanunu'nun 438. maddesi, bu eylemlerle karşılaşan kadınların değişik durumlarından kaynaklanan zorunluluklara ve dolayısıyla haklı nedenlere dayandığından Anayasa'nın 10. maddesinde açıklanan eşitlik ilkesine aykırı değildir.</a:t>
            </a:r>
          </a:p>
        </p:txBody>
      </p:sp>
    </p:spTree>
    <p:extLst>
      <p:ext uri="{BB962C8B-B14F-4D97-AF65-F5344CB8AC3E}">
        <p14:creationId xmlns:p14="http://schemas.microsoft.com/office/powerpoint/2010/main" val="1555797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p:txBody>
          <a:bodyPr/>
          <a:lstStyle/>
          <a:p>
            <a:r>
              <a:rPr lang="tr-TR" altLang="x-none"/>
              <a:t>2009/113</a:t>
            </a:r>
          </a:p>
        </p:txBody>
      </p:sp>
      <p:sp>
        <p:nvSpPr>
          <p:cNvPr id="3" name="2 İçerik Yer Tutucusu"/>
          <p:cNvSpPr>
            <a:spLocks noGrp="1"/>
          </p:cNvSpPr>
          <p:nvPr>
            <p:ph idx="1"/>
          </p:nvPr>
        </p:nvSpPr>
        <p:spPr/>
        <p:txBody>
          <a:bodyPr>
            <a:normAutofit/>
          </a:bodyPr>
          <a:lstStyle/>
          <a:p>
            <a:pPr algn="just">
              <a:lnSpc>
                <a:spcPct val="80000"/>
              </a:lnSpc>
            </a:pPr>
            <a:r>
              <a:rPr lang="tr-TR" altLang="x-none" sz="2700"/>
              <a:t>Madde 3– Türkiye’de hemşirelik sanatını bu kanun hükümleri dâhilinde hemşire unvanını kazanmış Türk kadınlarından başka hiçbir kimse yapamaz.</a:t>
            </a:r>
          </a:p>
          <a:p>
            <a:pPr algn="just">
              <a:lnSpc>
                <a:spcPct val="80000"/>
              </a:lnSpc>
            </a:pPr>
            <a:r>
              <a:rPr lang="tr-TR" altLang="x-none" sz="2700"/>
              <a:t>Anayasa’nın 10. maddesinde öngörülen “yasa önünde eşitlik ilkesi” hukuksal durumları aynı olanlar için söz konusudur. Bu ilke ile eylemli değil, hukuksal eşitlik öngörülmüştür. Eşitlik ilkesinin amacı, aynı durumda bulunanlar kişilerin yasalar karşısında aynı işleme bağlı tutulmalarını sağlamak, ayrım yapılmasını ve ayrıcalık tanınmasını önlemektir. Bu ilkeyle, aynı durumda bulunan kimi kişi ve topluluklara ayrı kurallar uygulanarak yasa karşısında eşitliğin çiğnenmesi yasaklanmıştır. </a:t>
            </a:r>
          </a:p>
        </p:txBody>
      </p:sp>
    </p:spTree>
    <p:extLst>
      <p:ext uri="{BB962C8B-B14F-4D97-AF65-F5344CB8AC3E}">
        <p14:creationId xmlns:p14="http://schemas.microsoft.com/office/powerpoint/2010/main" val="520133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p:txBody>
          <a:bodyPr/>
          <a:lstStyle/>
          <a:p>
            <a:r>
              <a:rPr lang="tr-TR" altLang="x-none"/>
              <a:t>2009/113</a:t>
            </a:r>
          </a:p>
        </p:txBody>
      </p:sp>
      <p:sp>
        <p:nvSpPr>
          <p:cNvPr id="13315" name="2 İçerik Yer Tutucusu"/>
          <p:cNvSpPr>
            <a:spLocks noGrp="1"/>
          </p:cNvSpPr>
          <p:nvPr>
            <p:ph idx="1"/>
          </p:nvPr>
        </p:nvSpPr>
        <p:spPr/>
        <p:txBody>
          <a:bodyPr/>
          <a:lstStyle/>
          <a:p>
            <a:pPr algn="just"/>
            <a:r>
              <a:rPr lang="tr-TR" altLang="x-none"/>
              <a:t>Yasa önünde eşitlik, herkesin her yönden aynı kurallara bağlı tutulacağı anlamına gelmez. Durumlarındaki özellikler, kimi kişiler ya da topluluklar için değişik kuralları ve uygulamaları gerektirebilir. Aynı hukuksal durumlar aynı, ayrı hukuksal durumlar farklı kurallara bağlı tutulursa Anayasa'da öngörülen eşitlik ilkesi zedelenmez.</a:t>
            </a:r>
          </a:p>
        </p:txBody>
      </p:sp>
    </p:spTree>
    <p:extLst>
      <p:ext uri="{BB962C8B-B14F-4D97-AF65-F5344CB8AC3E}">
        <p14:creationId xmlns:p14="http://schemas.microsoft.com/office/powerpoint/2010/main" val="1624921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p:cNvSpPr>
            <a:spLocks noGrp="1"/>
          </p:cNvSpPr>
          <p:nvPr>
            <p:ph type="title"/>
          </p:nvPr>
        </p:nvSpPr>
        <p:spPr/>
        <p:txBody>
          <a:bodyPr/>
          <a:lstStyle/>
          <a:p>
            <a:r>
              <a:rPr lang="tr-TR" altLang="x-none"/>
              <a:t>2009/113</a:t>
            </a:r>
          </a:p>
        </p:txBody>
      </p:sp>
      <p:sp>
        <p:nvSpPr>
          <p:cNvPr id="3" name="2 İçerik Yer Tutucusu"/>
          <p:cNvSpPr>
            <a:spLocks noGrp="1"/>
          </p:cNvSpPr>
          <p:nvPr>
            <p:ph idx="1"/>
          </p:nvPr>
        </p:nvSpPr>
        <p:spPr/>
        <p:txBody>
          <a:bodyPr>
            <a:normAutofit/>
          </a:bodyPr>
          <a:lstStyle/>
          <a:p>
            <a:pPr>
              <a:lnSpc>
                <a:spcPct val="90000"/>
              </a:lnSpc>
            </a:pPr>
            <a:r>
              <a:rPr lang="tr-TR" altLang="x-none" sz="2700"/>
              <a:t>Cinsiyet ayrımcılığını reddeden Anayasal düzenleme, hemşirelik mesleğini yapacak kişilerin belirlenmesine yönelik itiraz konusu kurallar yönünden de geçerlidir. Hemşireler; tabip tarafından acil haller dışında yazılı olarak verilen tedavileri uygulamak, her ortamda bireyin, ailenin ve toplumun hemşirelik girişimleri ile karşılanabilecek sağlıkla ilgili ihtiyaçlarını belirlemek ve hemşirelik tanılama süreci kapsamında belirlenen ihtiyaçlar çerçevesinde hemşirelik bakımını planlamak, uygulamak, denetlemek ve değerlendirmekle görevli ve yetkili sağlık personelidir.</a:t>
            </a:r>
          </a:p>
        </p:txBody>
      </p:sp>
    </p:spTree>
    <p:extLst>
      <p:ext uri="{BB962C8B-B14F-4D97-AF65-F5344CB8AC3E}">
        <p14:creationId xmlns:p14="http://schemas.microsoft.com/office/powerpoint/2010/main" val="505372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Başlık"/>
          <p:cNvSpPr>
            <a:spLocks noGrp="1"/>
          </p:cNvSpPr>
          <p:nvPr>
            <p:ph type="title"/>
          </p:nvPr>
        </p:nvSpPr>
        <p:spPr/>
        <p:txBody>
          <a:bodyPr/>
          <a:lstStyle/>
          <a:p>
            <a:r>
              <a:rPr lang="tr-TR" altLang="x-none"/>
              <a:t>2009/113</a:t>
            </a:r>
          </a:p>
        </p:txBody>
      </p:sp>
      <p:sp>
        <p:nvSpPr>
          <p:cNvPr id="15363" name="2 İçerik Yer Tutucusu"/>
          <p:cNvSpPr>
            <a:spLocks noGrp="1"/>
          </p:cNvSpPr>
          <p:nvPr>
            <p:ph idx="1"/>
          </p:nvPr>
        </p:nvSpPr>
        <p:spPr/>
        <p:txBody>
          <a:bodyPr/>
          <a:lstStyle/>
          <a:p>
            <a:r>
              <a:rPr lang="tr-TR" altLang="x-none"/>
              <a:t>Hemşirelik mesleğinin icrası bakımından kadınlar ve erkekler aynı hukuki konumda bulunduklarından, hemşire unvanının yalnızca kadınlara verilmesini ve hemşirelik sanatının yalnızca kadınlar tarafından yapılabilmesini öngören itiraz konusu kurallar, cinsiyet ayrımcılığına yol açmakta ve eşitlik ilkesine aykırı bulunmaktadır.</a:t>
            </a:r>
          </a:p>
        </p:txBody>
      </p:sp>
    </p:spTree>
    <p:extLst>
      <p:ext uri="{BB962C8B-B14F-4D97-AF65-F5344CB8AC3E}">
        <p14:creationId xmlns:p14="http://schemas.microsoft.com/office/powerpoint/2010/main" val="910933076"/>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490</Words>
  <Application>Microsoft Macintosh PowerPoint</Application>
  <PresentationFormat>Geniş Ekran</PresentationFormat>
  <Paragraphs>14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Calibri Light</vt:lpstr>
      <vt:lpstr>Arial</vt:lpstr>
      <vt:lpstr>Calibri</vt:lpstr>
      <vt:lpstr>Office Teması</vt:lpstr>
      <vt:lpstr>Yargı Kararları 3</vt:lpstr>
      <vt:lpstr>1988/4</vt:lpstr>
      <vt:lpstr>1988/4</vt:lpstr>
      <vt:lpstr>2009/113</vt:lpstr>
      <vt:lpstr>2009/113</vt:lpstr>
      <vt:lpstr>2009/113</vt:lpstr>
      <vt:lpstr>2009/113</vt:lpstr>
    </vt:vector>
  </TitlesOfParts>
  <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Yargı Kararları 3</dc:title>
  <dc:creator>Gülriz Uygur</dc:creator>
  <cp:lastModifiedBy>Gülriz Uygur</cp:lastModifiedBy>
  <cp:revision>1</cp:revision>
  <dcterms:created xsi:type="dcterms:W3CDTF">2017-11-22T19:36:06Z</dcterms:created>
  <dcterms:modified xsi:type="dcterms:W3CDTF">2017-11-22T19:38:05Z</dcterms:modified>
</cp:coreProperties>
</file>