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4E9F7EB-A8B8-4C9B-A0BD-019F414E13E9}"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EED1C2-9720-4990-93FA-3784D85DC6F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E9F7EB-A8B8-4C9B-A0BD-019F414E13E9}" type="datetimeFigureOut">
              <a:rPr lang="tr-TR" smtClean="0"/>
              <a:pPr/>
              <a:t>26.10.2018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EED1C2-9720-4990-93FA-3784D85DC6F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620689"/>
            <a:ext cx="7772400" cy="936103"/>
          </a:xfrm>
        </p:spPr>
        <p:txBody>
          <a:bodyPr>
            <a:normAutofit/>
          </a:bodyPr>
          <a:lstStyle/>
          <a:p>
            <a:r>
              <a:rPr lang="tr-TR" sz="3200" dirty="0" smtClean="0"/>
              <a:t>1920’lerde </a:t>
            </a:r>
            <a:r>
              <a:rPr lang="tr-TR" sz="3200" dirty="0"/>
              <a:t> </a:t>
            </a:r>
            <a:r>
              <a:rPr lang="tr-TR" sz="3200" dirty="0" smtClean="0"/>
              <a:t>ve 1930’larda Amerikan Sineması</a:t>
            </a:r>
            <a:endParaRPr lang="tr-TR" sz="3200" dirty="0"/>
          </a:p>
        </p:txBody>
      </p:sp>
      <p:sp>
        <p:nvSpPr>
          <p:cNvPr id="3" name="2 Alt Başlık"/>
          <p:cNvSpPr>
            <a:spLocks noGrp="1"/>
          </p:cNvSpPr>
          <p:nvPr>
            <p:ph type="subTitle" idx="1"/>
          </p:nvPr>
        </p:nvSpPr>
        <p:spPr>
          <a:xfrm>
            <a:off x="755576" y="1700808"/>
            <a:ext cx="7776864" cy="4392488"/>
          </a:xfrm>
        </p:spPr>
        <p:txBody>
          <a:bodyPr>
            <a:noAutofit/>
          </a:bodyPr>
          <a:lstStyle/>
          <a:p>
            <a:pPr algn="just"/>
            <a:r>
              <a:rPr lang="tr-TR" sz="2800" u="sng" dirty="0" smtClean="0">
                <a:solidFill>
                  <a:schemeClr val="tx1"/>
                </a:solidFill>
              </a:rPr>
              <a:t>SESLİ FİLMLE GEÇİŞ</a:t>
            </a:r>
            <a:endParaRPr lang="tr-TR" sz="2800" u="sng" dirty="0">
              <a:solidFill>
                <a:schemeClr val="tx1"/>
              </a:solidFill>
            </a:endParaRPr>
          </a:p>
          <a:p>
            <a:pPr algn="just"/>
            <a:r>
              <a:rPr lang="tr-TR" sz="2800" dirty="0" smtClean="0">
                <a:solidFill>
                  <a:schemeClr val="tx1"/>
                </a:solidFill>
              </a:rPr>
              <a:t>1920’lerin sonunda Hollywood’da senkronize sesli </a:t>
            </a:r>
            <a:r>
              <a:rPr lang="tr-TR" sz="2800" dirty="0" err="1" smtClean="0">
                <a:solidFill>
                  <a:schemeClr val="tx1"/>
                </a:solidFill>
              </a:rPr>
              <a:t>diyaloğa</a:t>
            </a:r>
            <a:r>
              <a:rPr lang="tr-TR" sz="2800" dirty="0" smtClean="0">
                <a:solidFill>
                  <a:schemeClr val="tx1"/>
                </a:solidFill>
              </a:rPr>
              <a:t> geçilmiştir. Alan </a:t>
            </a:r>
            <a:r>
              <a:rPr lang="tr-TR" sz="2800" dirty="0" err="1" smtClean="0">
                <a:solidFill>
                  <a:schemeClr val="tx1"/>
                </a:solidFill>
              </a:rPr>
              <a:t>Crosland’in</a:t>
            </a:r>
            <a:r>
              <a:rPr lang="tr-TR" sz="2800" dirty="0" smtClean="0">
                <a:solidFill>
                  <a:schemeClr val="tx1"/>
                </a:solidFill>
              </a:rPr>
              <a:t> </a:t>
            </a:r>
            <a:r>
              <a:rPr lang="tr-TR" sz="2800" i="1" dirty="0" smtClean="0">
                <a:solidFill>
                  <a:schemeClr val="tx1"/>
                </a:solidFill>
              </a:rPr>
              <a:t>Caz Şarkıcısı </a:t>
            </a:r>
            <a:r>
              <a:rPr lang="tr-TR" sz="2800" dirty="0" smtClean="0">
                <a:solidFill>
                  <a:schemeClr val="tx1"/>
                </a:solidFill>
              </a:rPr>
              <a:t>filmi ( </a:t>
            </a:r>
            <a:r>
              <a:rPr lang="tr-TR" sz="2800" i="1" dirty="0" err="1" smtClean="0">
                <a:solidFill>
                  <a:schemeClr val="tx1"/>
                </a:solidFill>
              </a:rPr>
              <a:t>The</a:t>
            </a:r>
            <a:r>
              <a:rPr lang="tr-TR" sz="2800" i="1" dirty="0" smtClean="0">
                <a:solidFill>
                  <a:schemeClr val="tx1"/>
                </a:solidFill>
              </a:rPr>
              <a:t> </a:t>
            </a:r>
            <a:r>
              <a:rPr lang="tr-TR" sz="2800" i="1" dirty="0" err="1" smtClean="0">
                <a:solidFill>
                  <a:schemeClr val="tx1"/>
                </a:solidFill>
              </a:rPr>
              <a:t>Jazz</a:t>
            </a:r>
            <a:r>
              <a:rPr lang="tr-TR" sz="2800" i="1" dirty="0" smtClean="0">
                <a:solidFill>
                  <a:schemeClr val="tx1"/>
                </a:solidFill>
              </a:rPr>
              <a:t> </a:t>
            </a:r>
            <a:r>
              <a:rPr lang="tr-TR" sz="2800" i="1" dirty="0" err="1" smtClean="0">
                <a:solidFill>
                  <a:schemeClr val="tx1"/>
                </a:solidFill>
              </a:rPr>
              <a:t>Singer</a:t>
            </a:r>
            <a:r>
              <a:rPr lang="tr-TR" sz="2800" dirty="0" smtClean="0">
                <a:solidFill>
                  <a:schemeClr val="tx1"/>
                </a:solidFill>
              </a:rPr>
              <a:t>, 1927) ilk sesli film olarak kabul edilebilir. Filmde kuşak çatışması caz müziği ve dinsel müziğin çatışması üzerinden anlatılır. Bu filmle birlikte aynı zamanda yeni bir film türü (müzikal) ortaya çıkmıştır.</a:t>
            </a:r>
            <a:endParaRPr lang="tr-TR" sz="28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Sesli Filme Geçişin Sonuçları</a:t>
            </a:r>
            <a:endParaRPr lang="tr-TR" sz="3600" dirty="0"/>
          </a:p>
        </p:txBody>
      </p:sp>
      <p:sp>
        <p:nvSpPr>
          <p:cNvPr id="3" name="2 İçerik Yer Tutucusu"/>
          <p:cNvSpPr>
            <a:spLocks noGrp="1"/>
          </p:cNvSpPr>
          <p:nvPr>
            <p:ph idx="1"/>
          </p:nvPr>
        </p:nvSpPr>
        <p:spPr>
          <a:xfrm>
            <a:off x="457200" y="1340768"/>
            <a:ext cx="8229600" cy="5040560"/>
          </a:xfrm>
        </p:spPr>
        <p:txBody>
          <a:bodyPr>
            <a:normAutofit/>
          </a:bodyPr>
          <a:lstStyle/>
          <a:p>
            <a:r>
              <a:rPr lang="tr-TR" sz="2400" dirty="0" smtClean="0"/>
              <a:t>Oyun ve senaryo yazarları önem kazanmıştır.</a:t>
            </a:r>
          </a:p>
          <a:p>
            <a:r>
              <a:rPr lang="tr-TR" sz="2400" dirty="0" smtClean="0"/>
              <a:t>Sesi kötü, diksiyonu bozuk oyuncular işsiz kalmıştır.</a:t>
            </a:r>
          </a:p>
          <a:p>
            <a:r>
              <a:rPr lang="tr-TR" sz="2400" dirty="0" smtClean="0"/>
              <a:t>Tiyatro oyuncuları önem kazanmıştır.</a:t>
            </a:r>
          </a:p>
          <a:p>
            <a:r>
              <a:rPr lang="tr-TR" sz="2400" dirty="0" smtClean="0"/>
              <a:t>Yeni bir film türü (müzikal) ortaya çıkmıştır.</a:t>
            </a:r>
          </a:p>
          <a:p>
            <a:r>
              <a:rPr lang="tr-TR" sz="2400" dirty="0" smtClean="0"/>
              <a:t>Sesle birlikte kamera hareketleri büyük ölçüde ortadan kalmış ve daha durağan filmler ortaya çıkmıştır.</a:t>
            </a:r>
          </a:p>
          <a:p>
            <a:r>
              <a:rPr lang="tr-TR" sz="2400" dirty="0" smtClean="0"/>
              <a:t>Sinema salonlarında sessiz filme eşlik eden canlı orkestraya gerek kalmadığı için müzisyenler işten atılmış ve yerine ses donanımları satın alınmıştır.</a:t>
            </a:r>
          </a:p>
          <a:p>
            <a:r>
              <a:rPr lang="tr-TR" sz="2400" dirty="0" smtClean="0"/>
              <a:t>Gösterimcinin programı canlı sahne gösterisiyle desteklemesi gereksiz hale gelmiş; gösterimcinin ve seyircinin sürece müdahalesi azalmıştır . </a:t>
            </a:r>
          </a:p>
          <a:p>
            <a:endParaRPr lang="tr-TR" sz="2400" dirty="0" smtClean="0"/>
          </a:p>
          <a:p>
            <a:endParaRPr lang="tr-TR" sz="2400" dirty="0" smtClean="0"/>
          </a:p>
          <a:p>
            <a:endParaRPr lang="tr-TR" sz="2400" dirty="0" smtClean="0"/>
          </a:p>
          <a:p>
            <a:endParaRPr lang="tr-TR" sz="2400" dirty="0" smtClean="0"/>
          </a:p>
          <a:p>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5"/>
            <a:ext cx="7772400" cy="1008111"/>
          </a:xfrm>
        </p:spPr>
        <p:txBody>
          <a:bodyPr>
            <a:normAutofit/>
          </a:bodyPr>
          <a:lstStyle/>
          <a:p>
            <a:r>
              <a:rPr lang="tr-TR" sz="3200" dirty="0" smtClean="0"/>
              <a:t>1929  Ekonomik Krizi</a:t>
            </a:r>
            <a:endParaRPr lang="tr-TR" sz="3200" dirty="0"/>
          </a:p>
        </p:txBody>
      </p:sp>
      <p:sp>
        <p:nvSpPr>
          <p:cNvPr id="3" name="2 Alt Başlık"/>
          <p:cNvSpPr>
            <a:spLocks noGrp="1"/>
          </p:cNvSpPr>
          <p:nvPr>
            <p:ph type="subTitle" idx="1"/>
          </p:nvPr>
        </p:nvSpPr>
        <p:spPr>
          <a:xfrm>
            <a:off x="1371600" y="1412776"/>
            <a:ext cx="6400800" cy="4824536"/>
          </a:xfrm>
        </p:spPr>
        <p:txBody>
          <a:bodyPr>
            <a:noAutofit/>
          </a:bodyPr>
          <a:lstStyle/>
          <a:p>
            <a:pPr algn="just"/>
            <a:r>
              <a:rPr lang="tr-TR" sz="2400" dirty="0" smtClean="0">
                <a:solidFill>
                  <a:schemeClr val="tx1"/>
                </a:solidFill>
              </a:rPr>
              <a:t>Sesli filme geçişin büyük stüdyoların hakim konumunu artırması Hollywood’un krizi daha geç hissetmesine neden olur. Kriz Hollywood’da 1931 yılında hissedilir. Endüstri gelirleri düşer. Kriz özellikle beş büyükler olarak sıraladığımız, dikey olarak tekelleşen (üretim, dağıtım ve gösterim kanallarını elinde bulunduran) stüdyoları etkiler. </a:t>
            </a:r>
            <a:r>
              <a:rPr lang="tr-TR" sz="2400" dirty="0" err="1" smtClean="0">
                <a:solidFill>
                  <a:schemeClr val="tx1"/>
                </a:solidFill>
              </a:rPr>
              <a:t>Paramount</a:t>
            </a:r>
            <a:r>
              <a:rPr lang="tr-TR" sz="2400" dirty="0" smtClean="0">
                <a:solidFill>
                  <a:schemeClr val="tx1"/>
                </a:solidFill>
              </a:rPr>
              <a:t> </a:t>
            </a:r>
            <a:r>
              <a:rPr lang="tr-TR" sz="2400" dirty="0" err="1" smtClean="0">
                <a:solidFill>
                  <a:schemeClr val="tx1"/>
                </a:solidFill>
              </a:rPr>
              <a:t>Pictures</a:t>
            </a:r>
            <a:r>
              <a:rPr lang="tr-TR" sz="2400" dirty="0" smtClean="0">
                <a:solidFill>
                  <a:schemeClr val="tx1"/>
                </a:solidFill>
              </a:rPr>
              <a:t>, </a:t>
            </a:r>
            <a:r>
              <a:rPr lang="tr-TR" sz="2400" dirty="0" err="1" smtClean="0">
                <a:solidFill>
                  <a:schemeClr val="tx1"/>
                </a:solidFill>
              </a:rPr>
              <a:t>Twentieth</a:t>
            </a:r>
            <a:r>
              <a:rPr lang="tr-TR" sz="2400" dirty="0" smtClean="0">
                <a:solidFill>
                  <a:schemeClr val="tx1"/>
                </a:solidFill>
              </a:rPr>
              <a:t> </a:t>
            </a:r>
            <a:r>
              <a:rPr lang="tr-TR" sz="2400" dirty="0" err="1" smtClean="0">
                <a:solidFill>
                  <a:schemeClr val="tx1"/>
                </a:solidFill>
              </a:rPr>
              <a:t>Century</a:t>
            </a:r>
            <a:r>
              <a:rPr lang="tr-TR" sz="2400" dirty="0" smtClean="0">
                <a:solidFill>
                  <a:schemeClr val="tx1"/>
                </a:solidFill>
              </a:rPr>
              <a:t> </a:t>
            </a:r>
            <a:r>
              <a:rPr lang="tr-TR" sz="2400" dirty="0" err="1" smtClean="0">
                <a:solidFill>
                  <a:schemeClr val="tx1"/>
                </a:solidFill>
              </a:rPr>
              <a:t>Fox</a:t>
            </a:r>
            <a:r>
              <a:rPr lang="tr-TR" sz="2400" dirty="0" smtClean="0">
                <a:solidFill>
                  <a:schemeClr val="tx1"/>
                </a:solidFill>
              </a:rPr>
              <a:t> ve </a:t>
            </a:r>
            <a:r>
              <a:rPr lang="tr-TR" sz="2400" dirty="0" err="1" smtClean="0">
                <a:solidFill>
                  <a:schemeClr val="tx1"/>
                </a:solidFill>
              </a:rPr>
              <a:t>Radio</a:t>
            </a:r>
            <a:r>
              <a:rPr lang="tr-TR" sz="2400" dirty="0" smtClean="0">
                <a:solidFill>
                  <a:schemeClr val="tx1"/>
                </a:solidFill>
              </a:rPr>
              <a:t> </a:t>
            </a:r>
            <a:r>
              <a:rPr lang="tr-TR" sz="2400" dirty="0" err="1" smtClean="0">
                <a:solidFill>
                  <a:schemeClr val="tx1"/>
                </a:solidFill>
              </a:rPr>
              <a:t>Pictures</a:t>
            </a:r>
            <a:r>
              <a:rPr lang="tr-TR" sz="2400" dirty="0" smtClean="0">
                <a:solidFill>
                  <a:schemeClr val="tx1"/>
                </a:solidFill>
              </a:rPr>
              <a:t> </a:t>
            </a:r>
            <a:r>
              <a:rPr lang="tr-TR" sz="2400" dirty="0" err="1" smtClean="0">
                <a:solidFill>
                  <a:schemeClr val="tx1"/>
                </a:solidFill>
              </a:rPr>
              <a:t>Incorporated</a:t>
            </a:r>
            <a:r>
              <a:rPr lang="tr-TR" sz="2400" dirty="0" smtClean="0">
                <a:solidFill>
                  <a:schemeClr val="tx1"/>
                </a:solidFill>
              </a:rPr>
              <a:t> mali çöküş yaşar. </a:t>
            </a:r>
            <a:r>
              <a:rPr lang="tr-TR" sz="2400" dirty="0" err="1" smtClean="0">
                <a:solidFill>
                  <a:schemeClr val="tx1"/>
                </a:solidFill>
              </a:rPr>
              <a:t>Warner</a:t>
            </a:r>
            <a:r>
              <a:rPr lang="tr-TR" sz="2400" dirty="0" smtClean="0">
                <a:solidFill>
                  <a:schemeClr val="tx1"/>
                </a:solidFill>
              </a:rPr>
              <a:t> </a:t>
            </a:r>
            <a:r>
              <a:rPr lang="tr-TR" sz="2400" dirty="0" err="1" smtClean="0">
                <a:solidFill>
                  <a:schemeClr val="tx1"/>
                </a:solidFill>
              </a:rPr>
              <a:t>Brothers</a:t>
            </a:r>
            <a:r>
              <a:rPr lang="tr-TR" sz="2400" dirty="0" smtClean="0">
                <a:solidFill>
                  <a:schemeClr val="tx1"/>
                </a:solidFill>
              </a:rPr>
              <a:t> mal varlığının dörtte birini feda ederek ayakta kalır. MGM ise sadece ayakta kalmaz; aynı zamanda birinci sınıf salon zinciri olmadığı için zenginleşir.</a:t>
            </a:r>
            <a:endParaRPr lang="tr-TR" sz="24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1929 Ekonomik Krizi</a:t>
            </a:r>
            <a:endParaRPr lang="tr-TR" sz="3200" dirty="0"/>
          </a:p>
        </p:txBody>
      </p:sp>
      <p:sp>
        <p:nvSpPr>
          <p:cNvPr id="3" name="2 İçerik Yer Tutucusu"/>
          <p:cNvSpPr>
            <a:spLocks noGrp="1"/>
          </p:cNvSpPr>
          <p:nvPr>
            <p:ph idx="1"/>
          </p:nvPr>
        </p:nvSpPr>
        <p:spPr/>
        <p:txBody>
          <a:bodyPr>
            <a:normAutofit lnSpcReduction="10000"/>
          </a:bodyPr>
          <a:lstStyle/>
          <a:p>
            <a:pPr algn="just"/>
            <a:r>
              <a:rPr lang="tr-TR" sz="2400" dirty="0" smtClean="0"/>
              <a:t>Üç küçük stüdyo ise (Columbia, United </a:t>
            </a:r>
            <a:r>
              <a:rPr lang="tr-TR" sz="2400" dirty="0" err="1" smtClean="0"/>
              <a:t>Artists</a:t>
            </a:r>
            <a:r>
              <a:rPr lang="tr-TR" sz="2400" dirty="0" smtClean="0"/>
              <a:t> ve </a:t>
            </a:r>
            <a:r>
              <a:rPr lang="tr-TR" sz="2400" dirty="0" err="1" smtClean="0"/>
              <a:t>Universal</a:t>
            </a:r>
            <a:r>
              <a:rPr lang="tr-TR" sz="2400" dirty="0" smtClean="0"/>
              <a:t>) salon zincirleri olmadığı için bu dönemde daha başarılı olurlar. United </a:t>
            </a:r>
            <a:r>
              <a:rPr lang="tr-TR" sz="2400" dirty="0" err="1" smtClean="0"/>
              <a:t>Artists</a:t>
            </a:r>
            <a:r>
              <a:rPr lang="tr-TR" sz="2400" dirty="0" smtClean="0"/>
              <a:t> yıllık üretimini sınırlandırırken, </a:t>
            </a:r>
            <a:r>
              <a:rPr lang="tr-TR" sz="2400" dirty="0" err="1" smtClean="0"/>
              <a:t>Universal</a:t>
            </a:r>
            <a:r>
              <a:rPr lang="tr-TR" sz="2400" dirty="0" smtClean="0"/>
              <a:t> ve Columbia B sınıfı denilen düşük maliyetli filmler çekmeye başlarlar. Böylelikle 1930’larda B sınıfı denilen yeni bir film kategorisi ortaya çıkmış olur. Ayrıca pek çok salon gösterim programında iki filme birden yer vermeye başlar. Hatta bu program aynı hafta içinde birkaç kez değiştirilebilir. Böylelikle B sınıfı filmlerde uzmanlaşmış şirketler ortaya çıkar. Bu dönemde büyük stüdyoların da gelirlerini esas olarak A sınıfı filmlerden sağlamakla birlikte, B sınıfı filmler çekmeye başladıklarını görüyoruz. Bu filmler stüdyolarının çalışmalarını aksatmadan sürdürmesini sağlıyor.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Hollywood Stüdyo Şeması</a:t>
            </a:r>
            <a:endParaRPr lang="tr-TR" dirty="0"/>
          </a:p>
        </p:txBody>
      </p:sp>
      <p:sp>
        <p:nvSpPr>
          <p:cNvPr id="3" name="2 Metin Yer Tutucusu"/>
          <p:cNvSpPr>
            <a:spLocks noGrp="1"/>
          </p:cNvSpPr>
          <p:nvPr>
            <p:ph type="body" idx="1"/>
          </p:nvPr>
        </p:nvSpPr>
        <p:spPr/>
        <p:txBody>
          <a:bodyPr>
            <a:normAutofit/>
          </a:bodyPr>
          <a:lstStyle/>
          <a:p>
            <a:r>
              <a:rPr lang="tr-TR" dirty="0" smtClean="0"/>
              <a:t>Beş Büyükler</a:t>
            </a:r>
            <a:endParaRPr lang="tr-TR" dirty="0"/>
          </a:p>
        </p:txBody>
      </p:sp>
      <p:sp>
        <p:nvSpPr>
          <p:cNvPr id="4" name="3 İçerik Yer Tutucusu"/>
          <p:cNvSpPr>
            <a:spLocks noGrp="1"/>
          </p:cNvSpPr>
          <p:nvPr>
            <p:ph sz="half" idx="2"/>
          </p:nvPr>
        </p:nvSpPr>
        <p:spPr>
          <a:xfrm>
            <a:off x="457200" y="2174874"/>
            <a:ext cx="4040188" cy="4134445"/>
          </a:xfrm>
        </p:spPr>
        <p:txBody>
          <a:bodyPr>
            <a:noAutofit/>
          </a:bodyPr>
          <a:lstStyle/>
          <a:p>
            <a:r>
              <a:rPr lang="tr-TR" dirty="0" smtClean="0"/>
              <a:t>MGM (Metro </a:t>
            </a:r>
            <a:r>
              <a:rPr lang="tr-TR" dirty="0" err="1" smtClean="0"/>
              <a:t>Goldwyn</a:t>
            </a:r>
            <a:r>
              <a:rPr lang="tr-TR" dirty="0" smtClean="0"/>
              <a:t> </a:t>
            </a:r>
            <a:r>
              <a:rPr lang="tr-TR" dirty="0" err="1" smtClean="0"/>
              <a:t>Mayer</a:t>
            </a:r>
            <a:r>
              <a:rPr lang="tr-TR" dirty="0" smtClean="0"/>
              <a:t>)</a:t>
            </a:r>
          </a:p>
          <a:p>
            <a:r>
              <a:rPr lang="tr-TR" dirty="0" err="1" smtClean="0"/>
              <a:t>Twentieth</a:t>
            </a:r>
            <a:r>
              <a:rPr lang="tr-TR" dirty="0" smtClean="0"/>
              <a:t> </a:t>
            </a:r>
            <a:r>
              <a:rPr lang="tr-TR" dirty="0" err="1" smtClean="0"/>
              <a:t>Century</a:t>
            </a:r>
            <a:r>
              <a:rPr lang="tr-TR" dirty="0" smtClean="0"/>
              <a:t> </a:t>
            </a:r>
            <a:r>
              <a:rPr lang="tr-TR" dirty="0" err="1" smtClean="0"/>
              <a:t>Fox</a:t>
            </a:r>
            <a:endParaRPr lang="tr-TR" dirty="0" smtClean="0"/>
          </a:p>
          <a:p>
            <a:r>
              <a:rPr lang="tr-TR" dirty="0" err="1" smtClean="0"/>
              <a:t>Warner</a:t>
            </a:r>
            <a:r>
              <a:rPr lang="tr-TR" dirty="0" smtClean="0"/>
              <a:t> </a:t>
            </a:r>
            <a:r>
              <a:rPr lang="tr-TR" dirty="0" err="1" smtClean="0"/>
              <a:t>Brothers</a:t>
            </a:r>
            <a:endParaRPr lang="tr-TR" dirty="0" smtClean="0"/>
          </a:p>
          <a:p>
            <a:r>
              <a:rPr lang="tr-TR" dirty="0" smtClean="0"/>
              <a:t>RKO (</a:t>
            </a:r>
            <a:r>
              <a:rPr lang="tr-TR" dirty="0" err="1" smtClean="0"/>
              <a:t>Radio</a:t>
            </a:r>
            <a:r>
              <a:rPr lang="tr-TR" dirty="0" smtClean="0"/>
              <a:t> </a:t>
            </a:r>
            <a:r>
              <a:rPr lang="tr-TR" dirty="0" err="1" smtClean="0"/>
              <a:t>Pictures</a:t>
            </a:r>
            <a:r>
              <a:rPr lang="tr-TR" dirty="0" smtClean="0"/>
              <a:t> </a:t>
            </a:r>
            <a:r>
              <a:rPr lang="tr-TR" dirty="0" err="1" smtClean="0"/>
              <a:t>Incorporated</a:t>
            </a:r>
            <a:r>
              <a:rPr lang="tr-TR" dirty="0" smtClean="0"/>
              <a:t>)</a:t>
            </a:r>
          </a:p>
          <a:p>
            <a:r>
              <a:rPr lang="tr-TR" dirty="0" err="1" smtClean="0"/>
              <a:t>Paramount</a:t>
            </a:r>
            <a:r>
              <a:rPr lang="tr-TR" dirty="0" smtClean="0"/>
              <a:t> </a:t>
            </a:r>
            <a:r>
              <a:rPr lang="tr-TR" dirty="0" err="1" smtClean="0"/>
              <a:t>Pictures</a:t>
            </a:r>
            <a:endParaRPr lang="tr-TR" dirty="0" smtClean="0"/>
          </a:p>
          <a:p>
            <a:pPr>
              <a:buNone/>
            </a:pPr>
            <a:r>
              <a:rPr lang="tr-TR" dirty="0" smtClean="0"/>
              <a:t>(Dikey Bütünleşme, kendilerine ait salon zincirleri var).</a:t>
            </a:r>
            <a:endParaRPr lang="tr-TR" dirty="0"/>
          </a:p>
        </p:txBody>
      </p:sp>
      <p:sp>
        <p:nvSpPr>
          <p:cNvPr id="5" name="4 Metin Yer Tutucusu"/>
          <p:cNvSpPr>
            <a:spLocks noGrp="1"/>
          </p:cNvSpPr>
          <p:nvPr>
            <p:ph type="body" sz="quarter" idx="3"/>
          </p:nvPr>
        </p:nvSpPr>
        <p:spPr/>
        <p:txBody>
          <a:bodyPr>
            <a:normAutofit/>
          </a:bodyPr>
          <a:lstStyle/>
          <a:p>
            <a:r>
              <a:rPr lang="tr-TR" dirty="0" smtClean="0"/>
              <a:t>Küçük Stüdyolar </a:t>
            </a:r>
            <a:endParaRPr lang="tr-TR" dirty="0"/>
          </a:p>
        </p:txBody>
      </p:sp>
      <p:sp>
        <p:nvSpPr>
          <p:cNvPr id="6" name="5 İçerik Yer Tutucusu"/>
          <p:cNvSpPr>
            <a:spLocks noGrp="1"/>
          </p:cNvSpPr>
          <p:nvPr>
            <p:ph sz="quarter" idx="4"/>
          </p:nvPr>
        </p:nvSpPr>
        <p:spPr/>
        <p:txBody>
          <a:bodyPr>
            <a:normAutofit/>
          </a:bodyPr>
          <a:lstStyle/>
          <a:p>
            <a:r>
              <a:rPr lang="tr-TR" dirty="0" err="1" smtClean="0"/>
              <a:t>Universal</a:t>
            </a:r>
            <a:endParaRPr lang="tr-TR" dirty="0" smtClean="0"/>
          </a:p>
          <a:p>
            <a:r>
              <a:rPr lang="tr-TR" dirty="0" smtClean="0"/>
              <a:t>Columbia</a:t>
            </a:r>
          </a:p>
          <a:p>
            <a:r>
              <a:rPr lang="tr-TR" dirty="0" smtClean="0"/>
              <a:t>United </a:t>
            </a:r>
            <a:r>
              <a:rPr lang="tr-TR" dirty="0" err="1" smtClean="0"/>
              <a:t>Artists</a:t>
            </a:r>
            <a:r>
              <a:rPr lang="tr-TR" dirty="0" smtClean="0"/>
              <a:t> </a:t>
            </a:r>
          </a:p>
          <a:p>
            <a:pPr>
              <a:buNone/>
            </a:pPr>
            <a:r>
              <a:rPr lang="tr-TR" dirty="0" smtClean="0"/>
              <a:t>(Kendilerine ait salon zincirleri yok).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1872208"/>
          </a:xfrm>
        </p:spPr>
        <p:txBody>
          <a:bodyPr>
            <a:normAutofit/>
          </a:bodyPr>
          <a:lstStyle/>
          <a:p>
            <a:r>
              <a:rPr lang="tr-TR" sz="3200" dirty="0" smtClean="0"/>
              <a:t>MPPDA (</a:t>
            </a:r>
            <a:r>
              <a:rPr lang="tr-TR" sz="3200" dirty="0" err="1" smtClean="0"/>
              <a:t>Motion</a:t>
            </a:r>
            <a:r>
              <a:rPr lang="tr-TR" sz="3200" dirty="0" smtClean="0"/>
              <a:t> Picture </a:t>
            </a:r>
            <a:r>
              <a:rPr lang="tr-TR" sz="3200" dirty="0" err="1" smtClean="0"/>
              <a:t>Producers</a:t>
            </a:r>
            <a:r>
              <a:rPr lang="tr-TR" sz="3200" dirty="0" smtClean="0"/>
              <a:t> </a:t>
            </a:r>
            <a:r>
              <a:rPr lang="tr-TR" sz="3200" dirty="0" err="1" smtClean="0"/>
              <a:t>and</a:t>
            </a:r>
            <a:r>
              <a:rPr lang="tr-TR" sz="3200" dirty="0" smtClean="0"/>
              <a:t> </a:t>
            </a:r>
            <a:r>
              <a:rPr lang="tr-TR" sz="3200" dirty="0" err="1" smtClean="0"/>
              <a:t>Distributions</a:t>
            </a:r>
            <a:r>
              <a:rPr lang="tr-TR" sz="3200" dirty="0" smtClean="0"/>
              <a:t> of </a:t>
            </a:r>
            <a:r>
              <a:rPr lang="tr-TR" sz="3200" dirty="0" err="1" smtClean="0"/>
              <a:t>America</a:t>
            </a:r>
            <a:r>
              <a:rPr lang="tr-TR" sz="3200" dirty="0" smtClean="0"/>
              <a:t>/Amerikan Film Yapımcıları ve Dağıtımcıları Birliği</a:t>
            </a:r>
            <a:endParaRPr lang="tr-TR" sz="3200" dirty="0"/>
          </a:p>
        </p:txBody>
      </p:sp>
      <p:sp>
        <p:nvSpPr>
          <p:cNvPr id="3" name="2 İçerik Yer Tutucusu"/>
          <p:cNvSpPr>
            <a:spLocks noGrp="1"/>
          </p:cNvSpPr>
          <p:nvPr>
            <p:ph idx="1"/>
          </p:nvPr>
        </p:nvSpPr>
        <p:spPr>
          <a:xfrm>
            <a:off x="457200" y="2636912"/>
            <a:ext cx="8229600" cy="3489251"/>
          </a:xfrm>
        </p:spPr>
        <p:txBody>
          <a:bodyPr>
            <a:normAutofit fontScale="92500" lnSpcReduction="10000"/>
          </a:bodyPr>
          <a:lstStyle/>
          <a:p>
            <a:pPr algn="just">
              <a:buNone/>
            </a:pPr>
            <a:r>
              <a:rPr lang="tr-TR" sz="2400" dirty="0" smtClean="0"/>
              <a:t>    MPPDA 1922 yılında kurulur. İlk başkanı daha önceden posta müdürlüğü de yapmış olan </a:t>
            </a:r>
            <a:r>
              <a:rPr lang="tr-TR" sz="2400" dirty="0" err="1" smtClean="0"/>
              <a:t>Will</a:t>
            </a:r>
            <a:r>
              <a:rPr lang="tr-TR" sz="2400" dirty="0" smtClean="0"/>
              <a:t> </a:t>
            </a:r>
            <a:r>
              <a:rPr lang="tr-TR" sz="2400" dirty="0" err="1" smtClean="0"/>
              <a:t>Hays’dir</a:t>
            </a:r>
            <a:r>
              <a:rPr lang="tr-TR" sz="2400" dirty="0" smtClean="0"/>
              <a:t>. Bu nedenle </a:t>
            </a:r>
            <a:r>
              <a:rPr lang="tr-TR" sz="2400" dirty="0" err="1" smtClean="0"/>
              <a:t>Hays</a:t>
            </a:r>
            <a:r>
              <a:rPr lang="tr-TR" sz="2400" dirty="0" smtClean="0"/>
              <a:t> Ofis olarak da adlandırılır. Hollywood’un hükümetin sansür ve müdahalelerini engellemek ve film içeriğini düzenlemek için kurduğu örgütlenmedir. Aynı zamanda Hollywood’un itibarını yükseltmek için kurulan bir örgütlenmedir. 1933 yılında Joseph </a:t>
            </a:r>
            <a:r>
              <a:rPr lang="tr-TR" sz="2400" dirty="0" err="1" smtClean="0"/>
              <a:t>Breen’in</a:t>
            </a:r>
            <a:r>
              <a:rPr lang="tr-TR" sz="2400" dirty="0" smtClean="0"/>
              <a:t> başkanlığında </a:t>
            </a:r>
            <a:r>
              <a:rPr lang="tr-TR" sz="2400" dirty="0" err="1" smtClean="0"/>
              <a:t>MPPDA’nın</a:t>
            </a:r>
            <a:r>
              <a:rPr lang="tr-TR" sz="2400" dirty="0" smtClean="0"/>
              <a:t> film içeriğini düzenleyen birimi kurulur. 1934’de  film yapım yönetmeliği yayınlanır.  Endüstrideki ahlaki standartlar belirlenir. 1934’den itibaren bütün senaryoların ve filmlerin yapımcılık yasası yönetiminin onayını alması gerekmektedir.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Dönemin Önemli Yönetmenleri</a:t>
            </a:r>
            <a:endParaRPr lang="tr-TR" sz="3200" dirty="0"/>
          </a:p>
        </p:txBody>
      </p:sp>
      <p:sp>
        <p:nvSpPr>
          <p:cNvPr id="3" name="2 İçerik Yer Tutucusu"/>
          <p:cNvSpPr>
            <a:spLocks noGrp="1"/>
          </p:cNvSpPr>
          <p:nvPr>
            <p:ph sz="half" idx="1"/>
          </p:nvPr>
        </p:nvSpPr>
        <p:spPr/>
        <p:txBody>
          <a:bodyPr>
            <a:normAutofit/>
          </a:bodyPr>
          <a:lstStyle/>
          <a:p>
            <a:r>
              <a:rPr lang="tr-TR" dirty="0" err="1" smtClean="0"/>
              <a:t>Orson</a:t>
            </a:r>
            <a:r>
              <a:rPr lang="tr-TR" dirty="0" smtClean="0"/>
              <a:t> </a:t>
            </a:r>
            <a:r>
              <a:rPr lang="tr-TR" dirty="0" err="1" smtClean="0"/>
              <a:t>Welles</a:t>
            </a:r>
            <a:endParaRPr lang="tr-TR" dirty="0" smtClean="0"/>
          </a:p>
          <a:p>
            <a:r>
              <a:rPr lang="tr-TR" dirty="0" smtClean="0"/>
              <a:t>Joseph </a:t>
            </a:r>
            <a:r>
              <a:rPr lang="tr-TR" dirty="0" err="1" smtClean="0"/>
              <a:t>Von</a:t>
            </a:r>
            <a:r>
              <a:rPr lang="tr-TR" dirty="0" smtClean="0"/>
              <a:t> </a:t>
            </a:r>
            <a:r>
              <a:rPr lang="tr-TR" dirty="0" err="1" smtClean="0"/>
              <a:t>Sternberg</a:t>
            </a:r>
            <a:endParaRPr lang="tr-TR" dirty="0" smtClean="0"/>
          </a:p>
          <a:p>
            <a:r>
              <a:rPr lang="tr-TR" dirty="0" smtClean="0"/>
              <a:t>Michael </a:t>
            </a:r>
            <a:r>
              <a:rPr lang="tr-TR" dirty="0" err="1" smtClean="0"/>
              <a:t>Curtiz</a:t>
            </a:r>
            <a:endParaRPr lang="tr-TR" dirty="0" smtClean="0"/>
          </a:p>
          <a:p>
            <a:r>
              <a:rPr lang="tr-TR" dirty="0" smtClean="0"/>
              <a:t>Frank </a:t>
            </a:r>
            <a:r>
              <a:rPr lang="tr-TR" dirty="0" err="1" smtClean="0"/>
              <a:t>Capra</a:t>
            </a:r>
            <a:endParaRPr lang="tr-TR" dirty="0" smtClean="0"/>
          </a:p>
          <a:p>
            <a:r>
              <a:rPr lang="tr-TR" dirty="0" smtClean="0"/>
              <a:t>John Ford</a:t>
            </a:r>
          </a:p>
          <a:p>
            <a:r>
              <a:rPr lang="tr-TR" dirty="0" err="1" smtClean="0"/>
              <a:t>Howard</a:t>
            </a:r>
            <a:r>
              <a:rPr lang="tr-TR" dirty="0" smtClean="0"/>
              <a:t> </a:t>
            </a:r>
            <a:r>
              <a:rPr lang="tr-TR" dirty="0" err="1" smtClean="0"/>
              <a:t>Hawks</a:t>
            </a:r>
            <a:endParaRPr lang="tr-TR" dirty="0" smtClean="0"/>
          </a:p>
          <a:p>
            <a:r>
              <a:rPr lang="tr-TR" dirty="0" smtClean="0"/>
              <a:t>John </a:t>
            </a:r>
            <a:r>
              <a:rPr lang="tr-TR" dirty="0" err="1" smtClean="0"/>
              <a:t>Huston</a:t>
            </a:r>
            <a:endParaRPr lang="tr-TR" dirty="0" smtClean="0"/>
          </a:p>
          <a:p>
            <a:pPr>
              <a:buNone/>
            </a:pPr>
            <a:endParaRPr lang="tr-TR" dirty="0" smtClean="0"/>
          </a:p>
        </p:txBody>
      </p:sp>
      <p:sp>
        <p:nvSpPr>
          <p:cNvPr id="4" name="3 İçerik Yer Tutucusu"/>
          <p:cNvSpPr>
            <a:spLocks noGrp="1"/>
          </p:cNvSpPr>
          <p:nvPr>
            <p:ph sz="half" idx="2"/>
          </p:nvPr>
        </p:nvSpPr>
        <p:spPr/>
        <p:txBody>
          <a:bodyPr>
            <a:normAutofit/>
          </a:bodyPr>
          <a:lstStyle/>
          <a:p>
            <a:r>
              <a:rPr lang="tr-TR" dirty="0" err="1" smtClean="0"/>
              <a:t>Vincent</a:t>
            </a:r>
            <a:r>
              <a:rPr lang="tr-TR" dirty="0" smtClean="0"/>
              <a:t> </a:t>
            </a:r>
            <a:r>
              <a:rPr lang="tr-TR" dirty="0" err="1" smtClean="0"/>
              <a:t>Minnelli</a:t>
            </a:r>
            <a:endParaRPr lang="tr-TR" dirty="0" smtClean="0"/>
          </a:p>
          <a:p>
            <a:r>
              <a:rPr lang="tr-TR" dirty="0" err="1" smtClean="0"/>
              <a:t>Billy</a:t>
            </a:r>
            <a:r>
              <a:rPr lang="tr-TR" dirty="0" smtClean="0"/>
              <a:t> </a:t>
            </a:r>
            <a:r>
              <a:rPr lang="tr-TR" dirty="0" err="1" smtClean="0"/>
              <a:t>Wilder</a:t>
            </a:r>
            <a:endParaRPr lang="tr-TR" dirty="0" smtClean="0"/>
          </a:p>
          <a:p>
            <a:r>
              <a:rPr lang="tr-TR" dirty="0" err="1" smtClean="0"/>
              <a:t>Ernst</a:t>
            </a:r>
            <a:r>
              <a:rPr lang="tr-TR" dirty="0" smtClean="0"/>
              <a:t> </a:t>
            </a:r>
            <a:r>
              <a:rPr lang="tr-TR" dirty="0" err="1" smtClean="0"/>
              <a:t>Lubitsch</a:t>
            </a:r>
            <a:endParaRPr lang="tr-TR" dirty="0" smtClean="0"/>
          </a:p>
          <a:p>
            <a:r>
              <a:rPr lang="tr-TR" dirty="0" err="1" smtClean="0"/>
              <a:t>Wiliam</a:t>
            </a:r>
            <a:r>
              <a:rPr lang="tr-TR" dirty="0" smtClean="0"/>
              <a:t> </a:t>
            </a:r>
            <a:r>
              <a:rPr lang="tr-TR" dirty="0" err="1" smtClean="0"/>
              <a:t>Wyler</a:t>
            </a:r>
            <a:endParaRPr lang="tr-TR" dirty="0" smtClean="0"/>
          </a:p>
          <a:p>
            <a:r>
              <a:rPr lang="tr-TR" dirty="0" err="1" smtClean="0"/>
              <a:t>Douglas</a:t>
            </a:r>
            <a:r>
              <a:rPr lang="tr-TR" dirty="0" smtClean="0"/>
              <a:t> Sirk</a:t>
            </a:r>
          </a:p>
          <a:p>
            <a:r>
              <a:rPr lang="tr-TR" dirty="0" smtClean="0"/>
              <a:t>Victor </a:t>
            </a:r>
            <a:r>
              <a:rPr lang="tr-TR" dirty="0" err="1" smtClean="0"/>
              <a:t>Fleming</a:t>
            </a:r>
            <a:endParaRPr lang="tr-TR" dirty="0" smtClean="0"/>
          </a:p>
          <a:p>
            <a:r>
              <a:rPr lang="tr-TR" dirty="0" err="1" smtClean="0"/>
              <a:t>Erich</a:t>
            </a:r>
            <a:r>
              <a:rPr lang="tr-TR" dirty="0" smtClean="0"/>
              <a:t> </a:t>
            </a:r>
            <a:r>
              <a:rPr lang="tr-TR" dirty="0" err="1" smtClean="0"/>
              <a:t>Von</a:t>
            </a:r>
            <a:r>
              <a:rPr lang="tr-TR" dirty="0" smtClean="0"/>
              <a:t> </a:t>
            </a:r>
            <a:r>
              <a:rPr lang="tr-TR" dirty="0" err="1" smtClean="0"/>
              <a:t>Stroheim</a:t>
            </a:r>
            <a:endParaRPr lang="tr-TR"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74638"/>
            <a:ext cx="9144000" cy="1354162"/>
          </a:xfrm>
        </p:spPr>
        <p:txBody>
          <a:bodyPr>
            <a:noAutofit/>
          </a:bodyPr>
          <a:lstStyle/>
          <a:p>
            <a:r>
              <a:rPr lang="tr-TR" sz="3200" dirty="0" smtClean="0"/>
              <a:t>Bu ders için okunacak kaynaklar:</a:t>
            </a:r>
            <a:br>
              <a:rPr lang="tr-TR" sz="3200" dirty="0" smtClean="0"/>
            </a:br>
            <a:endParaRPr lang="tr-TR" sz="3200" dirty="0"/>
          </a:p>
        </p:txBody>
      </p:sp>
      <p:sp>
        <p:nvSpPr>
          <p:cNvPr id="3" name="2 İçerik Yer Tutucusu"/>
          <p:cNvSpPr>
            <a:spLocks noGrp="1"/>
          </p:cNvSpPr>
          <p:nvPr>
            <p:ph idx="1"/>
          </p:nvPr>
        </p:nvSpPr>
        <p:spPr/>
        <p:txBody>
          <a:bodyPr>
            <a:normAutofit fontScale="85000" lnSpcReduction="10000"/>
          </a:bodyPr>
          <a:lstStyle/>
          <a:p>
            <a:r>
              <a:rPr lang="tr-TR" dirty="0" err="1"/>
              <a:t>Douglas</a:t>
            </a:r>
            <a:r>
              <a:rPr lang="tr-TR" dirty="0"/>
              <a:t> </a:t>
            </a:r>
            <a:r>
              <a:rPr lang="tr-TR" dirty="0" err="1"/>
              <a:t>Gomery</a:t>
            </a:r>
            <a:r>
              <a:rPr lang="tr-TR" dirty="0"/>
              <a:t>, “Hollywood Stüdyo Sistemi”, s.64-75; </a:t>
            </a:r>
            <a:endParaRPr lang="tr-TR" dirty="0" smtClean="0"/>
          </a:p>
          <a:p>
            <a:r>
              <a:rPr lang="tr-TR" dirty="0" err="1" smtClean="0"/>
              <a:t>Geoffrey</a:t>
            </a:r>
            <a:r>
              <a:rPr lang="tr-TR" dirty="0" smtClean="0"/>
              <a:t> </a:t>
            </a:r>
            <a:r>
              <a:rPr lang="tr-TR" dirty="0" err="1"/>
              <a:t>Nowell</a:t>
            </a:r>
            <a:r>
              <a:rPr lang="tr-TR" dirty="0"/>
              <a:t>-</a:t>
            </a:r>
            <a:r>
              <a:rPr lang="tr-TR" dirty="0" err="1"/>
              <a:t>Smith</a:t>
            </a:r>
            <a:r>
              <a:rPr lang="tr-TR" dirty="0"/>
              <a:t>, “Giriş”, 245-248; </a:t>
            </a:r>
            <a:endParaRPr lang="tr-TR" dirty="0" smtClean="0"/>
          </a:p>
          <a:p>
            <a:r>
              <a:rPr lang="tr-TR" dirty="0" err="1" smtClean="0"/>
              <a:t>Karel</a:t>
            </a:r>
            <a:r>
              <a:rPr lang="tr-TR" dirty="0" smtClean="0"/>
              <a:t> </a:t>
            </a:r>
            <a:r>
              <a:rPr lang="tr-TR" dirty="0" err="1"/>
              <a:t>Dibbets</a:t>
            </a:r>
            <a:r>
              <a:rPr lang="tr-TR" dirty="0"/>
              <a:t>, “Sese Geçiş”, s.249-258; Thomas </a:t>
            </a:r>
            <a:r>
              <a:rPr lang="tr-TR" dirty="0" err="1"/>
              <a:t>Schatz</a:t>
            </a:r>
            <a:r>
              <a:rPr lang="tr-TR" dirty="0"/>
              <a:t>, ”Stüdyo Yılları: Hollywood Stüdyo Sisteminin Zaferi”, s.259-275, </a:t>
            </a:r>
            <a:endParaRPr lang="tr-TR" dirty="0" smtClean="0"/>
          </a:p>
          <a:p>
            <a:r>
              <a:rPr lang="tr-TR" dirty="0" err="1" smtClean="0"/>
              <a:t>Rick</a:t>
            </a:r>
            <a:r>
              <a:rPr lang="tr-TR" dirty="0" smtClean="0"/>
              <a:t> </a:t>
            </a:r>
            <a:r>
              <a:rPr lang="tr-TR" dirty="0" err="1"/>
              <a:t>Altman</a:t>
            </a:r>
            <a:r>
              <a:rPr lang="tr-TR" dirty="0"/>
              <a:t>, “Sinema ve Tür”, </a:t>
            </a:r>
            <a:r>
              <a:rPr lang="tr-TR" dirty="0" smtClean="0"/>
              <a:t>s.322-333.</a:t>
            </a:r>
          </a:p>
          <a:p>
            <a:pPr>
              <a:buNone/>
            </a:pPr>
            <a:r>
              <a:rPr lang="tr-TR" dirty="0" smtClean="0"/>
              <a:t> </a:t>
            </a:r>
            <a:r>
              <a:rPr lang="tr-TR" dirty="0" smtClean="0"/>
              <a:t>   (</a:t>
            </a:r>
            <a:r>
              <a:rPr lang="x-none" smtClean="0"/>
              <a:t>Okuma </a:t>
            </a:r>
            <a:r>
              <a:rPr lang="x-none" smtClean="0"/>
              <a:t>metinlerinde ayrıntılı kaynak belirtilmeyen bütün makaleler Geoffrey Nowell-Smith editörlüğünde hazırlanan </a:t>
            </a:r>
            <a:r>
              <a:rPr lang="x-none" i="1" smtClean="0"/>
              <a:t>Dünya Sinema Tarihi</a:t>
            </a:r>
            <a:r>
              <a:rPr lang="x-none" smtClean="0"/>
              <a:t> (Kabalcı yay, İstanbul, 2003, çeviren: Ahmet Fethi) </a:t>
            </a:r>
            <a:r>
              <a:rPr lang="x-none" smtClean="0"/>
              <a:t>kitabından </a:t>
            </a:r>
            <a:r>
              <a:rPr lang="x-none" smtClean="0"/>
              <a:t>alınmıştır</a:t>
            </a:r>
            <a:r>
              <a:rPr lang="tr-TR" smtClean="0"/>
              <a:t>)</a:t>
            </a:r>
            <a:r>
              <a:rPr lang="x-none" smtClean="0"/>
              <a:t>.</a:t>
            </a:r>
            <a:endParaRPr lang="tr-TR" dirty="0" smtClean="0"/>
          </a:p>
          <a:p>
            <a:endParaRPr lang="tr-TR" dirty="0" smtClean="0"/>
          </a:p>
          <a:p>
            <a:pPr>
              <a:buNone/>
            </a:pPr>
            <a:endParaRPr lang="tr-TR" dirty="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630</Words>
  <Application>Microsoft Office PowerPoint</Application>
  <PresentationFormat>Ekran Gösterisi (4:3)</PresentationFormat>
  <Paragraphs>56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1920’lerde  ve 1930’larda Amerikan Sineması</vt:lpstr>
      <vt:lpstr>Sesli Filme Geçişin Sonuçları</vt:lpstr>
      <vt:lpstr>1929  Ekonomik Krizi</vt:lpstr>
      <vt:lpstr>1929 Ekonomik Krizi</vt:lpstr>
      <vt:lpstr>Hollywood Stüdyo Şeması</vt:lpstr>
      <vt:lpstr>MPPDA (Motion Picture Producers and Distributions of America/Amerikan Film Yapımcıları ve Dağıtımcıları Birliği</vt:lpstr>
      <vt:lpstr>Dönemin Önemli Yönetmenleri</vt:lpstr>
      <vt:lpstr>Bu ders için okunacak kaynaklar: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SESLİ FİLME GEÇİŞ SÜRECİ</dc:title>
  <dc:creator>Windows User</dc:creator>
  <cp:lastModifiedBy>Windows User</cp:lastModifiedBy>
  <cp:revision>18</cp:revision>
  <dcterms:created xsi:type="dcterms:W3CDTF">2018-10-25T17:05:04Z</dcterms:created>
  <dcterms:modified xsi:type="dcterms:W3CDTF">2018-10-26T06:13:14Z</dcterms:modified>
</cp:coreProperties>
</file>