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57" r:id="rId4"/>
    <p:sldId id="281" r:id="rId5"/>
    <p:sldId id="280" r:id="rId6"/>
    <p:sldId id="279" r:id="rId7"/>
    <p:sldId id="278" r:id="rId8"/>
    <p:sldId id="277" r:id="rId9"/>
    <p:sldId id="275" r:id="rId10"/>
    <p:sldId id="274" r:id="rId11"/>
    <p:sldId id="276" r:id="rId12"/>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24.05.2019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24.05.2019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24.05.2019</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24.05.2019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24.05.2019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24.05.2019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24.05.2019</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24.05.2019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24.05.2019</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24.05.2019</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 </a:t>
            </a:r>
            <a:r>
              <a:rPr lang="tr-TR" sz="4400" b="1" dirty="0"/>
              <a:t/>
            </a:r>
            <a:br>
              <a:rPr lang="tr-TR" sz="4400" b="1" dirty="0"/>
            </a:br>
            <a:r>
              <a:rPr lang="tr-TR" sz="4400" b="1" dirty="0" smtClean="0"/>
              <a:t>VI. YARIYIL BAHAR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ZEVK</a:t>
            </a: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dirty="0" smtClean="0"/>
              <a:t>Buna göre </a:t>
            </a:r>
            <a:r>
              <a:rPr lang="tr-TR" sz="1400" b="1" dirty="0" smtClean="0"/>
              <a:t>zevk</a:t>
            </a:r>
            <a:r>
              <a:rPr lang="tr-TR" sz="1400" dirty="0" smtClean="0"/>
              <a:t> entelektüel bir çabaya bağlı olmadan, </a:t>
            </a:r>
            <a:r>
              <a:rPr lang="tr-TR" sz="1400" b="1" dirty="0" smtClean="0"/>
              <a:t>ilahî bir lütuf </a:t>
            </a:r>
            <a:r>
              <a:rPr lang="tr-TR" sz="1400" dirty="0" smtClean="0"/>
              <a:t>olarak keşif ve ilham yoluyla gerçekleşen </a:t>
            </a:r>
            <a:r>
              <a:rPr lang="tr-TR" sz="1400" b="1" dirty="0" smtClean="0"/>
              <a:t>hakikat bilgisidir.</a:t>
            </a:r>
            <a:r>
              <a:rPr lang="tr-TR" sz="1400" dirty="0" smtClean="0"/>
              <a:t> «</a:t>
            </a:r>
            <a:r>
              <a:rPr lang="tr-TR" sz="1400" b="1" dirty="0" smtClean="0"/>
              <a:t>Tatmayan bilmez, ulaşmayan idrak edemez</a:t>
            </a:r>
            <a:r>
              <a:rPr lang="tr-TR" sz="1400" dirty="0" smtClean="0"/>
              <a:t>» özdeyişinde belirtildiği gibi bu </a:t>
            </a:r>
            <a:r>
              <a:rPr lang="tr-TR" sz="1400" b="1" dirty="0" smtClean="0"/>
              <a:t>sübjektif</a:t>
            </a:r>
            <a:r>
              <a:rPr lang="tr-TR" sz="1400" dirty="0" smtClean="0"/>
              <a:t> bir bilgi olup kanıtlar göstererek başkasında anlatılamaz. </a:t>
            </a:r>
          </a:p>
          <a:p>
            <a:pPr algn="just"/>
            <a:r>
              <a:rPr lang="tr-TR" sz="1400" dirty="0" smtClean="0"/>
              <a:t>Zevk bilgisini </a:t>
            </a:r>
            <a:r>
              <a:rPr lang="tr-TR" sz="1400" b="1" dirty="0" smtClean="0"/>
              <a:t>kazanmanın yolu</a:t>
            </a:r>
            <a:r>
              <a:rPr lang="tr-TR" sz="1400" dirty="0" smtClean="0"/>
              <a:t> peygamberin vahiy sürecinde yaptığı gibi </a:t>
            </a:r>
            <a:r>
              <a:rPr lang="tr-TR" sz="1400" b="1" dirty="0" smtClean="0"/>
              <a:t>1-</a:t>
            </a:r>
            <a:r>
              <a:rPr lang="tr-TR" sz="1400" dirty="0" smtClean="0"/>
              <a:t> güçlü bir </a:t>
            </a:r>
            <a:r>
              <a:rPr lang="tr-TR" sz="1400" dirty="0" err="1" smtClean="0"/>
              <a:t>ahlakî</a:t>
            </a:r>
            <a:r>
              <a:rPr lang="tr-TR" sz="1400" dirty="0" smtClean="0"/>
              <a:t> arınma çabası göstermek, </a:t>
            </a:r>
            <a:r>
              <a:rPr lang="tr-TR" sz="1400" b="1" dirty="0" smtClean="0"/>
              <a:t>2-</a:t>
            </a:r>
            <a:r>
              <a:rPr lang="tr-TR" sz="1400" dirty="0" smtClean="0"/>
              <a:t> kalbi </a:t>
            </a:r>
            <a:r>
              <a:rPr lang="tr-TR" sz="1400" dirty="0" err="1" smtClean="0"/>
              <a:t>masivadan</a:t>
            </a:r>
            <a:r>
              <a:rPr lang="tr-TR" sz="1400" dirty="0" smtClean="0"/>
              <a:t> temizlemek, </a:t>
            </a:r>
            <a:r>
              <a:rPr lang="tr-TR" sz="1400" b="1" dirty="0" smtClean="0"/>
              <a:t>3-</a:t>
            </a:r>
            <a:r>
              <a:rPr lang="tr-TR" sz="1400" dirty="0" smtClean="0"/>
              <a:t> namaza başlarken </a:t>
            </a:r>
            <a:r>
              <a:rPr lang="tr-TR" sz="1400" dirty="0" err="1" smtClean="0"/>
              <a:t>tahrîm</a:t>
            </a:r>
            <a:r>
              <a:rPr lang="tr-TR" sz="1400" dirty="0" smtClean="0"/>
              <a:t> tekbiriyle namaz dışındaki </a:t>
            </a:r>
            <a:r>
              <a:rPr lang="tr-TR" sz="1400" b="1" dirty="0" smtClean="0"/>
              <a:t>alakanın</a:t>
            </a:r>
            <a:r>
              <a:rPr lang="tr-TR" sz="1400" dirty="0" smtClean="0"/>
              <a:t> </a:t>
            </a:r>
            <a:r>
              <a:rPr lang="tr-TR" sz="1400" b="1" dirty="0" smtClean="0"/>
              <a:t>kesilmesi</a:t>
            </a:r>
            <a:r>
              <a:rPr lang="tr-TR" sz="1400" dirty="0" smtClean="0"/>
              <a:t> gibi her türlü dünya bağından kurtulup kalbi tamamen Allah’a yöneltmek, </a:t>
            </a:r>
            <a:r>
              <a:rPr lang="tr-TR" sz="1400" b="1" dirty="0" smtClean="0"/>
              <a:t>4-</a:t>
            </a:r>
            <a:r>
              <a:rPr lang="tr-TR" sz="1400" dirty="0" smtClean="0"/>
              <a:t> Allah’ta </a:t>
            </a:r>
            <a:r>
              <a:rPr lang="tr-TR" sz="1400" dirty="0" err="1" smtClean="0"/>
              <a:t>fanî</a:t>
            </a:r>
            <a:r>
              <a:rPr lang="tr-TR" sz="1400" dirty="0" smtClean="0"/>
              <a:t> olmaktır. Bunun hazırlık aşamasında iradenin </a:t>
            </a:r>
            <a:r>
              <a:rPr lang="tr-TR" sz="1400" b="1" dirty="0" smtClean="0"/>
              <a:t>payı</a:t>
            </a:r>
            <a:r>
              <a:rPr lang="tr-TR" sz="1400" dirty="0" smtClean="0"/>
              <a:t> varsa da ileriki safhalarda tamamıyla Allah’ın </a:t>
            </a:r>
            <a:r>
              <a:rPr lang="tr-TR" sz="1400" b="1" dirty="0" smtClean="0"/>
              <a:t>lütfuyla</a:t>
            </a:r>
            <a:r>
              <a:rPr lang="tr-TR" sz="1400" dirty="0" smtClean="0"/>
              <a:t> meydana gelir. </a:t>
            </a:r>
          </a:p>
          <a:p>
            <a:pPr algn="just"/>
            <a:r>
              <a:rPr lang="tr-TR" sz="1400" dirty="0" err="1" smtClean="0"/>
              <a:t>Gazzâlî</a:t>
            </a:r>
            <a:r>
              <a:rPr lang="tr-TR" sz="1400" dirty="0" smtClean="0"/>
              <a:t> aşamalı olarak </a:t>
            </a:r>
            <a:r>
              <a:rPr lang="tr-TR" sz="1400" b="1" dirty="0" smtClean="0"/>
              <a:t>taklidî, ilmî ve </a:t>
            </a:r>
            <a:r>
              <a:rPr lang="tr-TR" sz="1400" b="1" dirty="0" err="1" smtClean="0"/>
              <a:t>zevkî</a:t>
            </a:r>
            <a:r>
              <a:rPr lang="tr-TR" sz="1400" b="1" dirty="0" smtClean="0"/>
              <a:t> iman </a:t>
            </a:r>
            <a:r>
              <a:rPr lang="tr-TR" sz="1400" dirty="0" smtClean="0"/>
              <a:t>türlerinden bahsetmektedir. </a:t>
            </a:r>
          </a:p>
          <a:p>
            <a:pPr algn="just"/>
            <a:r>
              <a:rPr lang="tr-TR" sz="1400" dirty="0" err="1" smtClean="0"/>
              <a:t>Gazzâlî</a:t>
            </a:r>
            <a:r>
              <a:rPr lang="tr-TR" sz="1400" dirty="0" smtClean="0"/>
              <a:t> </a:t>
            </a:r>
            <a:r>
              <a:rPr lang="tr-TR" sz="1400" b="1" dirty="0" err="1" smtClean="0"/>
              <a:t>Mişkât</a:t>
            </a:r>
            <a:r>
              <a:rPr lang="tr-TR" sz="1400" dirty="0" smtClean="0"/>
              <a:t> isimli eserinde tasavvufî zevkin olabilirliğini </a:t>
            </a:r>
            <a:r>
              <a:rPr lang="tr-TR" sz="1400" dirty="0"/>
              <a:t>i</a:t>
            </a:r>
            <a:r>
              <a:rPr lang="tr-TR" sz="1400" dirty="0" smtClean="0"/>
              <a:t>spat etmek üzere </a:t>
            </a:r>
            <a:r>
              <a:rPr lang="tr-TR" sz="1400" b="1" dirty="0" smtClean="0"/>
              <a:t>şiir ve musiki zevkini </a:t>
            </a:r>
            <a:r>
              <a:rPr lang="tr-TR" sz="1400" dirty="0" smtClean="0"/>
              <a:t>örnek göstermektedir. Bazı insanlarda yüksek değerde </a:t>
            </a:r>
            <a:r>
              <a:rPr lang="tr-TR" sz="1400" b="1" dirty="0" smtClean="0"/>
              <a:t>estetik</a:t>
            </a:r>
            <a:r>
              <a:rPr lang="tr-TR" sz="1400" dirty="0" smtClean="0"/>
              <a:t> eserler ortaya koyma ve onlardan tat alma zevki </a:t>
            </a:r>
            <a:r>
              <a:rPr lang="tr-TR" sz="1400" b="1" dirty="0" smtClean="0"/>
              <a:t>son derece </a:t>
            </a:r>
            <a:r>
              <a:rPr lang="tr-TR" sz="1400" dirty="0" smtClean="0"/>
              <a:t>gelişmişken; bazen de en akıllı kimselerin dahi bu zevkin ne olduğunu anlatmaktan </a:t>
            </a:r>
            <a:r>
              <a:rPr lang="tr-TR" sz="1400" b="1" dirty="0" smtClean="0"/>
              <a:t>aciz</a:t>
            </a:r>
            <a:r>
              <a:rPr lang="tr-TR" sz="1400" dirty="0" smtClean="0"/>
              <a:t> kalacakları derecede </a:t>
            </a:r>
            <a:r>
              <a:rPr lang="tr-TR" sz="1400" b="1" dirty="0" smtClean="0"/>
              <a:t>estetik zevke uzak </a:t>
            </a:r>
            <a:r>
              <a:rPr lang="tr-TR" sz="1400" dirty="0" smtClean="0"/>
              <a:t>olanlar da vardır. </a:t>
            </a:r>
          </a:p>
          <a:p>
            <a:pPr algn="just"/>
            <a:r>
              <a:rPr lang="tr-TR" sz="1400" dirty="0" smtClean="0"/>
              <a:t>Zevk kavramı felsefî tasavvufa çok uzak olan </a:t>
            </a:r>
            <a:r>
              <a:rPr lang="tr-TR" sz="1400" b="1" dirty="0" err="1" smtClean="0"/>
              <a:t>Selefîler</a:t>
            </a:r>
            <a:r>
              <a:rPr lang="tr-TR" sz="1400" dirty="0" smtClean="0"/>
              <a:t> tarafından kabul edilmiş ve kullanılmıştır. Mesela </a:t>
            </a:r>
            <a:r>
              <a:rPr lang="tr-TR" sz="1400" b="1" dirty="0" err="1" smtClean="0"/>
              <a:t>İbn</a:t>
            </a:r>
            <a:r>
              <a:rPr lang="tr-TR" sz="1400" b="1" dirty="0" smtClean="0"/>
              <a:t> </a:t>
            </a:r>
            <a:r>
              <a:rPr lang="tr-TR" sz="1400" b="1" dirty="0" err="1" smtClean="0"/>
              <a:t>Teymiyye</a:t>
            </a:r>
            <a:r>
              <a:rPr lang="tr-TR" sz="1400" b="1" dirty="0" smtClean="0"/>
              <a:t> </a:t>
            </a:r>
            <a:r>
              <a:rPr lang="tr-TR" sz="1400" dirty="0" smtClean="0"/>
              <a:t>imanın tadından ve zevkinden bahseden hadisleri de zikrederek </a:t>
            </a:r>
            <a:r>
              <a:rPr lang="tr-TR" sz="1400" b="1" dirty="0" smtClean="0"/>
              <a:t>iman zevkini</a:t>
            </a:r>
            <a:r>
              <a:rPr lang="tr-TR" sz="1400" dirty="0"/>
              <a:t> </a:t>
            </a:r>
            <a:r>
              <a:rPr lang="tr-TR" sz="1400" dirty="0" smtClean="0"/>
              <a:t>ve </a:t>
            </a:r>
            <a:r>
              <a:rPr lang="tr-TR" sz="1400" b="1" dirty="0" smtClean="0"/>
              <a:t>dinî vecdi</a:t>
            </a:r>
            <a:r>
              <a:rPr lang="tr-TR" sz="1400" dirty="0" smtClean="0"/>
              <a:t> iman muhabbetinin </a:t>
            </a:r>
            <a:r>
              <a:rPr lang="tr-TR" sz="1400" b="1" dirty="0" smtClean="0"/>
              <a:t>zorunlu</a:t>
            </a:r>
            <a:r>
              <a:rPr lang="tr-TR" sz="1400" dirty="0" smtClean="0"/>
              <a:t> sonucu sayar. </a:t>
            </a:r>
            <a:r>
              <a:rPr lang="tr-TR" sz="1400" dirty="0" err="1" smtClean="0"/>
              <a:t>İbn</a:t>
            </a:r>
            <a:r>
              <a:rPr lang="tr-TR" sz="1400" dirty="0" smtClean="0"/>
              <a:t> </a:t>
            </a:r>
            <a:r>
              <a:rPr lang="tr-TR" sz="1400" dirty="0" err="1" smtClean="0"/>
              <a:t>Teymiyye</a:t>
            </a:r>
            <a:r>
              <a:rPr lang="tr-TR" sz="1400" dirty="0" smtClean="0"/>
              <a:t> bazı </a:t>
            </a:r>
            <a:r>
              <a:rPr lang="tr-TR" sz="1400" dirty="0" err="1" smtClean="0"/>
              <a:t>sûfîleri</a:t>
            </a:r>
            <a:r>
              <a:rPr lang="tr-TR" sz="1400" dirty="0" smtClean="0"/>
              <a:t> de bu elde ettikleri zevkleri bir </a:t>
            </a:r>
            <a:r>
              <a:rPr lang="tr-TR" sz="1400" b="1" dirty="0" err="1" smtClean="0"/>
              <a:t>ittihad</a:t>
            </a:r>
            <a:r>
              <a:rPr lang="tr-TR" sz="1400" b="1" dirty="0" smtClean="0"/>
              <a:t> ve hulul</a:t>
            </a:r>
            <a:r>
              <a:rPr lang="tr-TR" sz="1400" dirty="0" smtClean="0"/>
              <a:t> vesilesi haline getirdiklerini söyleyerek onları ağır bir şekilde eleştirir. </a:t>
            </a:r>
            <a:r>
              <a:rPr lang="tr-TR" sz="1400" b="1" dirty="0" err="1" smtClean="0"/>
              <a:t>İbn</a:t>
            </a:r>
            <a:r>
              <a:rPr lang="tr-TR" sz="1400" b="1" dirty="0" smtClean="0"/>
              <a:t> Kayyım </a:t>
            </a:r>
            <a:r>
              <a:rPr lang="tr-TR" sz="1400" dirty="0" smtClean="0"/>
              <a:t>ise zevkin sadece tatma duygusundan </a:t>
            </a:r>
            <a:r>
              <a:rPr lang="tr-TR" sz="1400" b="1" dirty="0" smtClean="0"/>
              <a:t>maddî</a:t>
            </a:r>
            <a:r>
              <a:rPr lang="tr-TR" sz="1400" dirty="0" smtClean="0"/>
              <a:t> duyumlardan ibaret olmadığını, hadislerde geçtiği gibi </a:t>
            </a:r>
            <a:r>
              <a:rPr lang="tr-TR" sz="1400" b="1" dirty="0" smtClean="0"/>
              <a:t>ağzın</a:t>
            </a:r>
            <a:r>
              <a:rPr lang="tr-TR" sz="1400" dirty="0" smtClean="0"/>
              <a:t> yemek ve içecek tatlarını almasına benzer bir şekilde </a:t>
            </a:r>
            <a:r>
              <a:rPr lang="tr-TR" sz="1400" b="1" dirty="0" smtClean="0"/>
              <a:t>kalbin</a:t>
            </a:r>
            <a:r>
              <a:rPr lang="tr-TR" sz="1400" dirty="0" smtClean="0"/>
              <a:t> de </a:t>
            </a:r>
            <a:r>
              <a:rPr lang="tr-TR" sz="1400" b="1" dirty="0" smtClean="0"/>
              <a:t>zevk ve </a:t>
            </a:r>
            <a:r>
              <a:rPr lang="tr-TR" sz="1400" b="1" dirty="0" err="1" smtClean="0"/>
              <a:t>vecd</a:t>
            </a:r>
            <a:r>
              <a:rPr lang="tr-TR" sz="1400" dirty="0" smtClean="0"/>
              <a:t> hallerinin olduğunu söylemektedir. Ayrıca o </a:t>
            </a:r>
            <a:r>
              <a:rPr lang="tr-TR" sz="1400" b="1" dirty="0" smtClean="0"/>
              <a:t>vecdi zevkten</a:t>
            </a:r>
            <a:r>
              <a:rPr lang="tr-TR" sz="1400" dirty="0"/>
              <a:t> </a:t>
            </a:r>
            <a:r>
              <a:rPr lang="tr-TR" sz="1400" dirty="0" smtClean="0"/>
              <a:t>daha üstün görür. Zira </a:t>
            </a:r>
            <a:r>
              <a:rPr lang="tr-TR" sz="1400" b="1" dirty="0" smtClean="0"/>
              <a:t>zevk</a:t>
            </a:r>
            <a:r>
              <a:rPr lang="tr-TR" sz="1400" dirty="0" smtClean="0"/>
              <a:t> bir şeyi sadece tatmak iken, </a:t>
            </a:r>
            <a:r>
              <a:rPr lang="tr-TR" sz="1400" b="1" dirty="0" err="1" smtClean="0"/>
              <a:t>vecd</a:t>
            </a:r>
            <a:r>
              <a:rPr lang="tr-TR" sz="1400" dirty="0"/>
              <a:t> </a:t>
            </a:r>
            <a:r>
              <a:rPr lang="tr-TR" sz="1400" dirty="0" smtClean="0"/>
              <a:t>ise o şeyin tadına varmaktır. </a:t>
            </a:r>
          </a:p>
          <a:p>
            <a:pPr algn="just"/>
            <a:endParaRPr lang="tr-TR" sz="1400" dirty="0" smtClean="0"/>
          </a:p>
          <a:p>
            <a:pPr algn="just"/>
            <a:endParaRPr lang="tr-TR" sz="1400" dirty="0"/>
          </a:p>
        </p:txBody>
      </p:sp>
    </p:spTree>
    <p:extLst>
      <p:ext uri="{BB962C8B-B14F-4D97-AF65-F5344CB8AC3E}">
        <p14:creationId xmlns:p14="http://schemas.microsoft.com/office/powerpoint/2010/main" val="1036433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YAKÎN</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400" b="1" dirty="0" err="1" smtClean="0"/>
              <a:t>Yakîn</a:t>
            </a:r>
            <a:r>
              <a:rPr lang="tr-TR" sz="1400" b="1" dirty="0" smtClean="0"/>
              <a:t>:</a:t>
            </a:r>
            <a:r>
              <a:rPr lang="tr-TR" sz="1400" dirty="0" smtClean="0"/>
              <a:t> Sözlükte «</a:t>
            </a:r>
            <a:r>
              <a:rPr lang="tr-TR" sz="1400" b="1" dirty="0" smtClean="0"/>
              <a:t>sabit olmak, durulmak, sükunete kavuşmak</a:t>
            </a:r>
            <a:r>
              <a:rPr lang="tr-TR" sz="1400" dirty="0" smtClean="0"/>
              <a:t>» gibi manalar ifade etmekte; terim olarak da «</a:t>
            </a:r>
            <a:r>
              <a:rPr lang="tr-TR" sz="1400" b="1" dirty="0" smtClean="0"/>
              <a:t>doğruluğundan şüphe bulunmayan, vakıaya uygun bilgi, sabit ve kesin inanış, kanaat (</a:t>
            </a:r>
            <a:r>
              <a:rPr lang="tr-TR" sz="1400" b="1" dirty="0" err="1" smtClean="0"/>
              <a:t>itikad</a:t>
            </a:r>
            <a:r>
              <a:rPr lang="tr-TR" sz="1400" b="1" dirty="0" smtClean="0"/>
              <a:t>), şüphe ve tereddütten sonra ulaşılan kesinlik</a:t>
            </a:r>
            <a:r>
              <a:rPr lang="tr-TR" sz="1400" dirty="0" smtClean="0"/>
              <a:t>» gibi anlamlara gelmektedir. </a:t>
            </a:r>
            <a:r>
              <a:rPr lang="tr-TR" sz="1400" dirty="0" err="1" smtClean="0"/>
              <a:t>Yakînin</a:t>
            </a:r>
            <a:r>
              <a:rPr lang="tr-TR" sz="1400" dirty="0" smtClean="0"/>
              <a:t> şüphe </a:t>
            </a:r>
            <a:r>
              <a:rPr lang="tr-TR" sz="1400" b="1" dirty="0" smtClean="0"/>
              <a:t>karışmayan bilgi </a:t>
            </a:r>
            <a:r>
              <a:rPr lang="tr-TR" sz="1400" dirty="0" smtClean="0"/>
              <a:t>olduğu ve </a:t>
            </a:r>
            <a:r>
              <a:rPr lang="tr-TR" sz="1400" b="1" dirty="0" smtClean="0"/>
              <a:t>marifet, dirayet </a:t>
            </a:r>
            <a:r>
              <a:rPr lang="tr-TR" sz="1400" dirty="0" smtClean="0"/>
              <a:t>gibi terimlerle ifade edilen diğer bilgi türlerinin üstünde </a:t>
            </a:r>
            <a:r>
              <a:rPr lang="tr-TR" sz="1400" b="1" dirty="0" smtClean="0"/>
              <a:t>kesinlik</a:t>
            </a:r>
            <a:r>
              <a:rPr lang="tr-TR" sz="1400" dirty="0" smtClean="0"/>
              <a:t> taşıdığı kaydedilmektedir. </a:t>
            </a:r>
            <a:r>
              <a:rPr lang="tr-TR" sz="1400" dirty="0" err="1" smtClean="0"/>
              <a:t>Kur’ân’da</a:t>
            </a:r>
            <a:r>
              <a:rPr lang="tr-TR" sz="1400" dirty="0" smtClean="0"/>
              <a:t> </a:t>
            </a:r>
            <a:r>
              <a:rPr lang="tr-TR" sz="1400" b="1" dirty="0" smtClean="0"/>
              <a:t>28</a:t>
            </a:r>
            <a:r>
              <a:rPr lang="tr-TR" sz="1400" dirty="0" smtClean="0"/>
              <a:t> yerde geçmektedir. </a:t>
            </a:r>
            <a:r>
              <a:rPr lang="tr-TR" sz="1400" dirty="0" err="1" smtClean="0"/>
              <a:t>Kur’ân’da</a:t>
            </a:r>
            <a:r>
              <a:rPr lang="tr-TR" sz="1400" dirty="0" smtClean="0"/>
              <a:t> bu kavram </a:t>
            </a:r>
            <a:r>
              <a:rPr lang="tr-TR" sz="1400" b="1" dirty="0" smtClean="0"/>
              <a:t>kesin bilme </a:t>
            </a:r>
            <a:r>
              <a:rPr lang="tr-TR" sz="1400" dirty="0" smtClean="0"/>
              <a:t>manasında kullanılmaktadır. </a:t>
            </a:r>
          </a:p>
          <a:p>
            <a:pPr algn="just"/>
            <a:r>
              <a:rPr lang="tr-TR" sz="1400" dirty="0" smtClean="0"/>
              <a:t>İslam düşünce tarihinde </a:t>
            </a:r>
            <a:r>
              <a:rPr lang="tr-TR" sz="1400" b="1" dirty="0" err="1" smtClean="0"/>
              <a:t>yakinin</a:t>
            </a:r>
            <a:r>
              <a:rPr lang="tr-TR" sz="1400" dirty="0" smtClean="0"/>
              <a:t> dereceleri </a:t>
            </a:r>
            <a:r>
              <a:rPr lang="tr-TR" sz="1400" dirty="0" err="1" smtClean="0"/>
              <a:t>Kur’ân’daki</a:t>
            </a:r>
            <a:r>
              <a:rPr lang="tr-TR" sz="1400" dirty="0" smtClean="0"/>
              <a:t> kullanımlarından hareketle </a:t>
            </a:r>
            <a:r>
              <a:rPr lang="tr-TR" sz="1400" b="1" dirty="0" err="1" smtClean="0"/>
              <a:t>ilme’l-yakîn</a:t>
            </a:r>
            <a:r>
              <a:rPr lang="tr-TR" sz="1400" b="1" dirty="0" smtClean="0"/>
              <a:t>, </a:t>
            </a:r>
            <a:r>
              <a:rPr lang="tr-TR" sz="1400" b="1" dirty="0" err="1" smtClean="0"/>
              <a:t>ayne’l-yakîn</a:t>
            </a:r>
            <a:r>
              <a:rPr lang="tr-TR" sz="1400" b="1" dirty="0" smtClean="0"/>
              <a:t> ve </a:t>
            </a:r>
            <a:r>
              <a:rPr lang="tr-TR" sz="1400" b="1" dirty="0" err="1" smtClean="0"/>
              <a:t>hakka’l-yakîn</a:t>
            </a:r>
            <a:r>
              <a:rPr lang="tr-TR" sz="1400" dirty="0"/>
              <a:t> </a:t>
            </a:r>
            <a:r>
              <a:rPr lang="tr-TR" sz="1400" dirty="0" smtClean="0"/>
              <a:t>olmak üzere 3 çeşittir. </a:t>
            </a:r>
            <a:r>
              <a:rPr lang="tr-TR" sz="1400" b="1" dirty="0" err="1" smtClean="0"/>
              <a:t>İlme’l-yakîn</a:t>
            </a:r>
            <a:r>
              <a:rPr lang="tr-TR" sz="1400" dirty="0" smtClean="0"/>
              <a:t> akıl, nakil ve haberle kazanılan bilgi; </a:t>
            </a:r>
            <a:r>
              <a:rPr lang="tr-TR" sz="1400" b="1" dirty="0" err="1" smtClean="0"/>
              <a:t>ayne’l-yakîn</a:t>
            </a:r>
            <a:r>
              <a:rPr lang="tr-TR" sz="1400" dirty="0" smtClean="0"/>
              <a:t> dış duyu, dış tecrübe ve gözlemle ulaşılan bilgi; </a:t>
            </a:r>
            <a:r>
              <a:rPr lang="tr-TR" sz="1400" b="1" dirty="0" err="1" smtClean="0"/>
              <a:t>hakke’l-yakîn</a:t>
            </a:r>
            <a:r>
              <a:rPr lang="tr-TR" sz="1400" dirty="0"/>
              <a:t> </a:t>
            </a:r>
            <a:r>
              <a:rPr lang="tr-TR" sz="1400" dirty="0" smtClean="0"/>
              <a:t>ise bu bilgi vasıtalarının ikisiyle birlikte ulaşılan ya da </a:t>
            </a:r>
            <a:r>
              <a:rPr lang="tr-TR" sz="1400" b="1" dirty="0" smtClean="0"/>
              <a:t>sezgi ve iç tecrübenin </a:t>
            </a:r>
            <a:r>
              <a:rPr lang="tr-TR" sz="1400" dirty="0" smtClean="0"/>
              <a:t>verdiği </a:t>
            </a:r>
            <a:r>
              <a:rPr lang="tr-TR" sz="1400" b="1" dirty="0" smtClean="0"/>
              <a:t>en üst düzeyde </a:t>
            </a:r>
            <a:r>
              <a:rPr lang="tr-TR" sz="1400" dirty="0" smtClean="0"/>
              <a:t>kesinlik taşıyan bilgiye denir. Ölüm hakkında dışardan bilgi </a:t>
            </a:r>
            <a:r>
              <a:rPr lang="tr-TR" sz="1400" b="1" dirty="0" smtClean="0"/>
              <a:t>birincisine</a:t>
            </a:r>
            <a:r>
              <a:rPr lang="tr-TR" sz="1400" dirty="0" smtClean="0"/>
              <a:t>, ölen bir kişiyi görmek </a:t>
            </a:r>
            <a:r>
              <a:rPr lang="tr-TR" sz="1400" b="1" dirty="0" smtClean="0"/>
              <a:t>ikincisine</a:t>
            </a:r>
            <a:r>
              <a:rPr lang="tr-TR" sz="1400" dirty="0" smtClean="0"/>
              <a:t>, ölümü tatma da </a:t>
            </a:r>
            <a:r>
              <a:rPr lang="tr-TR" sz="1400" b="1" dirty="0" smtClean="0"/>
              <a:t>üçüncüsüne</a:t>
            </a:r>
            <a:r>
              <a:rPr lang="tr-TR" sz="1400" dirty="0" smtClean="0"/>
              <a:t> örnek verilmektedir.</a:t>
            </a:r>
          </a:p>
          <a:p>
            <a:pPr algn="just"/>
            <a:r>
              <a:rPr lang="tr-TR" sz="1400" dirty="0" smtClean="0"/>
              <a:t>Tasavvufta </a:t>
            </a:r>
            <a:r>
              <a:rPr lang="tr-TR" sz="1400" b="1" dirty="0" err="1" smtClean="0"/>
              <a:t>yakîn</a:t>
            </a:r>
            <a:r>
              <a:rPr lang="tr-TR" sz="1400" dirty="0"/>
              <a:t> </a:t>
            </a:r>
            <a:r>
              <a:rPr lang="tr-TR" sz="1400" dirty="0" smtClean="0"/>
              <a:t>genellikle kalpte hasıl olan ve şüphe ihtimali bulunmayan </a:t>
            </a:r>
            <a:r>
              <a:rPr lang="tr-TR" sz="1400" b="1" dirty="0" smtClean="0"/>
              <a:t>bilgi</a:t>
            </a:r>
            <a:r>
              <a:rPr lang="tr-TR" sz="1400" dirty="0" smtClean="0"/>
              <a:t> olarak görülmüştür. </a:t>
            </a:r>
            <a:r>
              <a:rPr lang="tr-TR" sz="1400" dirty="0" err="1" smtClean="0"/>
              <a:t>Sûfîler</a:t>
            </a:r>
            <a:r>
              <a:rPr lang="tr-TR" sz="1400" dirty="0" smtClean="0"/>
              <a:t> içinde </a:t>
            </a:r>
            <a:r>
              <a:rPr lang="tr-TR" sz="1400" dirty="0" err="1" smtClean="0"/>
              <a:t>yakîni</a:t>
            </a:r>
            <a:r>
              <a:rPr lang="tr-TR" sz="1400" dirty="0" smtClean="0"/>
              <a:t> «</a:t>
            </a:r>
            <a:r>
              <a:rPr lang="tr-TR" sz="1400" b="1" dirty="0" smtClean="0"/>
              <a:t>şüphenin ortadan kalkması, kalp gözü, müşahede ve mutlak teslimiyet hali</a:t>
            </a:r>
            <a:r>
              <a:rPr lang="tr-TR" sz="1400" dirty="0" smtClean="0"/>
              <a:t>» şeklinde tanımlayanlar da vardır. </a:t>
            </a:r>
            <a:r>
              <a:rPr lang="tr-TR" sz="1400" dirty="0" err="1" smtClean="0"/>
              <a:t>Sûfîlere</a:t>
            </a:r>
            <a:r>
              <a:rPr lang="tr-TR" sz="1400" dirty="0" smtClean="0"/>
              <a:t> göre </a:t>
            </a:r>
            <a:r>
              <a:rPr lang="tr-TR" sz="1400" b="1" dirty="0" err="1" smtClean="0"/>
              <a:t>ilme’l-yakîn</a:t>
            </a:r>
            <a:r>
              <a:rPr lang="tr-TR" sz="1400" dirty="0" smtClean="0"/>
              <a:t> aklî ve naklî ilimleri delilleriyle bilen alimlerin bilgi mertebesi, </a:t>
            </a:r>
            <a:r>
              <a:rPr lang="tr-TR" sz="1400" b="1" dirty="0" err="1" smtClean="0"/>
              <a:t>ayne’l-yakîn</a:t>
            </a:r>
            <a:r>
              <a:rPr lang="tr-TR" sz="1400" b="1" dirty="0" smtClean="0"/>
              <a:t> ve </a:t>
            </a:r>
            <a:r>
              <a:rPr lang="tr-TR" sz="1400" b="1" dirty="0" err="1" smtClean="0"/>
              <a:t>hakka’l-yakîn</a:t>
            </a:r>
            <a:r>
              <a:rPr lang="tr-TR" sz="1400" dirty="0" smtClean="0"/>
              <a:t> ise derecelerine göre </a:t>
            </a:r>
            <a:r>
              <a:rPr lang="tr-TR" sz="1400" b="1" dirty="0" err="1" smtClean="0"/>
              <a:t>mükaşefe</a:t>
            </a:r>
            <a:r>
              <a:rPr lang="tr-TR" sz="1400" b="1" dirty="0" smtClean="0"/>
              <a:t> ve müşahedeye </a:t>
            </a:r>
            <a:r>
              <a:rPr lang="tr-TR" sz="1400" dirty="0" smtClean="0"/>
              <a:t>mazhar olan peygamberlerle velilerin ulaştığı bilgi mertebelerini teşkil eder. </a:t>
            </a:r>
            <a:r>
              <a:rPr lang="tr-TR" sz="1400" dirty="0" err="1" smtClean="0"/>
              <a:t>Kuşeyrî’ye</a:t>
            </a:r>
            <a:r>
              <a:rPr lang="tr-TR" sz="1400" dirty="0" smtClean="0"/>
              <a:t> göre birincisi </a:t>
            </a:r>
            <a:r>
              <a:rPr lang="tr-TR" sz="1400" b="1" dirty="0" smtClean="0"/>
              <a:t>akıl sahipleri</a:t>
            </a:r>
            <a:r>
              <a:rPr lang="tr-TR" sz="1400" dirty="0" smtClean="0"/>
              <a:t>, ikincisi </a:t>
            </a:r>
            <a:r>
              <a:rPr lang="tr-TR" sz="1400" b="1" dirty="0" smtClean="0"/>
              <a:t>ilim erbabı</a:t>
            </a:r>
            <a:r>
              <a:rPr lang="tr-TR" sz="1400" dirty="0" smtClean="0"/>
              <a:t>, üçüncüsü marifet ehli dediği </a:t>
            </a:r>
            <a:r>
              <a:rPr lang="tr-TR" sz="1400" b="1" dirty="0" err="1" smtClean="0"/>
              <a:t>sûfîlerdir</a:t>
            </a:r>
            <a:r>
              <a:rPr lang="tr-TR" sz="1400" b="1" dirty="0" smtClean="0"/>
              <a:t>.</a:t>
            </a:r>
            <a:endParaRPr lang="tr-TR" sz="1400" dirty="0"/>
          </a:p>
        </p:txBody>
      </p:sp>
    </p:spTree>
    <p:extLst>
      <p:ext uri="{BB962C8B-B14F-4D97-AF65-F5344CB8AC3E}">
        <p14:creationId xmlns:p14="http://schemas.microsoft.com/office/powerpoint/2010/main" val="353619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12. </a:t>
            </a: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(20.05.2019)</a:t>
            </a:r>
            <a:br>
              <a:rPr lang="tr-TR" altLang="tr-TR" sz="1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cap="none" dirty="0" smtClean="0"/>
              <a:t>- Bazı Tasavvufî Kavramlar</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İLGİLİ DİA MADDELERİ</a:t>
            </a: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4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4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Bazı </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tasavvufî kavramlar: hakikat, marifet, hikmet, zevk, </a:t>
            </a: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vecd</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yakîn</a:t>
            </a: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HAKİKAT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smtClean="0"/>
              <a:t>Hakikat: </a:t>
            </a:r>
            <a:r>
              <a:rPr lang="tr-TR" sz="1400" dirty="0" smtClean="0"/>
              <a:t>Sözlükte «gerçek, sabit ve doğru olmak, gerekmek; bir şeyi gerçekleştirmek» gibi anlamlara gelip </a:t>
            </a:r>
            <a:r>
              <a:rPr lang="tr-TR" sz="1400" b="1" dirty="0" err="1" smtClean="0"/>
              <a:t>hakk</a:t>
            </a:r>
            <a:r>
              <a:rPr lang="tr-TR" sz="1400" dirty="0" smtClean="0"/>
              <a:t> kökünden türetilmiştir. Araplarda «</a:t>
            </a:r>
            <a:r>
              <a:rPr lang="tr-TR" sz="1400" b="1" dirty="0" smtClean="0"/>
              <a:t>hakikati himaye etme</a:t>
            </a:r>
            <a:r>
              <a:rPr lang="tr-TR" sz="1400" dirty="0" smtClean="0"/>
              <a:t>» tabiri «</a:t>
            </a:r>
            <a:r>
              <a:rPr lang="tr-TR" sz="1400" b="1" dirty="0" smtClean="0"/>
              <a:t>ırz, namus, vefa, dostluk, bayrak, sancak</a:t>
            </a:r>
            <a:r>
              <a:rPr lang="tr-TR" sz="1400" dirty="0" smtClean="0"/>
              <a:t>» gibi manalarda yaygın olarak kullanılır. </a:t>
            </a:r>
            <a:r>
              <a:rPr lang="tr-TR" sz="1400" dirty="0" err="1" smtClean="0"/>
              <a:t>Ragıb</a:t>
            </a:r>
            <a:r>
              <a:rPr lang="tr-TR" sz="1400" dirty="0" smtClean="0"/>
              <a:t> </a:t>
            </a:r>
            <a:r>
              <a:rPr lang="tr-TR" sz="1400" dirty="0" err="1" smtClean="0"/>
              <a:t>İsfahanî</a:t>
            </a:r>
            <a:r>
              <a:rPr lang="tr-TR" sz="1400" dirty="0" smtClean="0"/>
              <a:t> «gerçek (sabit) ve var olan </a:t>
            </a:r>
            <a:r>
              <a:rPr lang="tr-TR" sz="1400" b="1" dirty="0" smtClean="0"/>
              <a:t>şey</a:t>
            </a:r>
            <a:r>
              <a:rPr lang="tr-TR" sz="1400" dirty="0" smtClean="0"/>
              <a:t>, doğru inanç, riyadan arınmış </a:t>
            </a:r>
            <a:r>
              <a:rPr lang="tr-TR" sz="1400" b="1" dirty="0" smtClean="0"/>
              <a:t>amel</a:t>
            </a:r>
            <a:r>
              <a:rPr lang="tr-TR" sz="1400" dirty="0" smtClean="0"/>
              <a:t> ve tam olarak maksada uygun düşen </a:t>
            </a:r>
            <a:r>
              <a:rPr lang="tr-TR" sz="1400" b="1" dirty="0" smtClean="0"/>
              <a:t>söz</a:t>
            </a:r>
            <a:r>
              <a:rPr lang="tr-TR" sz="1400" dirty="0" smtClean="0"/>
              <a:t>, ebedî olması dolayısıyla asıl gerçek hayat kabul edilmesi gereken </a:t>
            </a:r>
            <a:r>
              <a:rPr lang="tr-TR" sz="1400" b="1" dirty="0" smtClean="0"/>
              <a:t>ahiret</a:t>
            </a:r>
            <a:r>
              <a:rPr lang="tr-TR" sz="1400" dirty="0" smtClean="0"/>
              <a:t> (fıkıh ve kelamda), bir dilde asıl olarak hangi anlam için konulmuşsa o anlamı ifade etmek üzere kullanılan </a:t>
            </a:r>
            <a:r>
              <a:rPr lang="tr-TR" sz="1400" b="1" dirty="0" smtClean="0"/>
              <a:t>lafız</a:t>
            </a:r>
            <a:r>
              <a:rPr lang="tr-TR" sz="1400" dirty="0" smtClean="0"/>
              <a:t>» gibi manalar vermiştir. İslam Felsefesinde </a:t>
            </a:r>
            <a:r>
              <a:rPr lang="tr-TR" sz="1400" b="1" dirty="0" smtClean="0"/>
              <a:t>hakikat</a:t>
            </a:r>
            <a:r>
              <a:rPr lang="tr-TR" sz="1400" dirty="0" smtClean="0"/>
              <a:t> daha ziyade </a:t>
            </a:r>
            <a:r>
              <a:rPr lang="tr-TR" sz="1400" b="1" dirty="0" smtClean="0"/>
              <a:t>ontolojik</a:t>
            </a:r>
            <a:r>
              <a:rPr lang="tr-TR" sz="1400" dirty="0" smtClean="0"/>
              <a:t> bir kavram olarak ele alınmış «</a:t>
            </a:r>
            <a:r>
              <a:rPr lang="tr-TR" sz="1400" b="1" dirty="0" smtClean="0"/>
              <a:t>şeyin hakikati</a:t>
            </a:r>
            <a:r>
              <a:rPr lang="tr-TR" sz="1400" dirty="0" smtClean="0"/>
              <a:t>» «</a:t>
            </a:r>
            <a:r>
              <a:rPr lang="tr-TR" sz="1400" b="1" dirty="0" smtClean="0"/>
              <a:t>bir şeyin kendine özgü varlığı</a:t>
            </a:r>
            <a:r>
              <a:rPr lang="tr-TR" sz="1400" dirty="0" smtClean="0"/>
              <a:t>» olarak açıklanmıştır. </a:t>
            </a:r>
            <a:r>
              <a:rPr lang="tr-TR" sz="1400" dirty="0" err="1" smtClean="0"/>
              <a:t>İbn</a:t>
            </a:r>
            <a:r>
              <a:rPr lang="tr-TR" sz="1400" dirty="0" smtClean="0"/>
              <a:t> Sina’ya göre </a:t>
            </a:r>
            <a:r>
              <a:rPr lang="tr-TR" sz="1400" b="1" dirty="0" smtClean="0"/>
              <a:t>hakikat</a:t>
            </a:r>
            <a:r>
              <a:rPr lang="tr-TR" sz="1400" dirty="0" smtClean="0"/>
              <a:t>, her bir varlığın kendisi için gerekli olan ve ona belli bir gerçeklik değeri kazandıran özelliğidir. </a:t>
            </a:r>
            <a:r>
              <a:rPr lang="tr-TR" sz="1400" b="1" dirty="0" smtClean="0"/>
              <a:t>Hakikati olmayanın ne dış dünyada ne de zihinden herhangi bir gerçekliğinden söz edilebilir</a:t>
            </a:r>
            <a:r>
              <a:rPr lang="tr-TR" sz="1400" dirty="0" smtClean="0"/>
              <a:t>. </a:t>
            </a:r>
            <a:r>
              <a:rPr lang="tr-TR" sz="1400" dirty="0" err="1" smtClean="0"/>
              <a:t>Cürcanî</a:t>
            </a:r>
            <a:r>
              <a:rPr lang="tr-TR" sz="1400" dirty="0" smtClean="0"/>
              <a:t> bir şeyin dış dünyada varlık kazanmış olmasını o şeyin </a:t>
            </a:r>
            <a:r>
              <a:rPr lang="tr-TR" sz="1400" b="1" dirty="0" smtClean="0"/>
              <a:t>hakikati</a:t>
            </a:r>
            <a:r>
              <a:rPr lang="tr-TR" sz="1400" dirty="0" smtClean="0"/>
              <a:t> olarak kabul eder. </a:t>
            </a:r>
            <a:r>
              <a:rPr lang="tr-TR" sz="1400" dirty="0" err="1" smtClean="0"/>
              <a:t>Kelâmcılar</a:t>
            </a:r>
            <a:r>
              <a:rPr lang="tr-TR" sz="1400" dirty="0" smtClean="0"/>
              <a:t> sofistlere reddiye babından «</a:t>
            </a:r>
            <a:r>
              <a:rPr lang="tr-TR" sz="1400" b="1" dirty="0" smtClean="0"/>
              <a:t>eşyanın hakikati sabittir</a:t>
            </a:r>
            <a:r>
              <a:rPr lang="tr-TR" sz="1400" dirty="0" smtClean="0"/>
              <a:t>» demişlerdir. </a:t>
            </a:r>
          </a:p>
          <a:p>
            <a:pPr algn="just"/>
            <a:r>
              <a:rPr lang="tr-TR" sz="1400" dirty="0" smtClean="0"/>
              <a:t>Bu kavram </a:t>
            </a:r>
            <a:r>
              <a:rPr lang="tr-TR" sz="1400" dirty="0" err="1" smtClean="0"/>
              <a:t>Ku’ân’da</a:t>
            </a:r>
            <a:r>
              <a:rPr lang="tr-TR" sz="1400" dirty="0" smtClean="0"/>
              <a:t> </a:t>
            </a:r>
            <a:r>
              <a:rPr lang="tr-TR" sz="1400" b="1" dirty="0" smtClean="0"/>
              <a:t>geçmez</a:t>
            </a:r>
            <a:r>
              <a:rPr lang="tr-TR" sz="1400" dirty="0" smtClean="0"/>
              <a:t>. Sahih hadislerde </a:t>
            </a:r>
            <a:r>
              <a:rPr lang="tr-TR" sz="1400" b="1" dirty="0" smtClean="0"/>
              <a:t>imanın hakikatinden </a:t>
            </a:r>
            <a:r>
              <a:rPr lang="tr-TR" sz="1400" dirty="0" smtClean="0"/>
              <a:t>bahsedilir. Buna göre çeşitli bencil istekler ve duygusal endişelerden sıyrılıp İslâm’ı hak din olarak benimsemenin </a:t>
            </a:r>
            <a:r>
              <a:rPr lang="tr-TR" sz="1400" b="1" dirty="0" smtClean="0"/>
              <a:t>hakikat</a:t>
            </a:r>
            <a:r>
              <a:rPr lang="tr-TR" sz="1400" dirty="0" smtClean="0"/>
              <a:t> değeri taşıyan bir </a:t>
            </a:r>
            <a:r>
              <a:rPr lang="tr-TR" sz="1400" b="1" dirty="0" smtClean="0"/>
              <a:t>iman</a:t>
            </a:r>
            <a:r>
              <a:rPr lang="tr-TR" sz="1400" dirty="0" smtClean="0"/>
              <a:t> sayıldığı görülür (Buhari, </a:t>
            </a:r>
            <a:r>
              <a:rPr lang="tr-TR" sz="1400" dirty="0" err="1" smtClean="0"/>
              <a:t>Kitabü’l</a:t>
            </a:r>
            <a:r>
              <a:rPr lang="tr-TR" sz="1400" dirty="0" smtClean="0"/>
              <a:t>-İman). Başka yerlerde de «</a:t>
            </a:r>
            <a:r>
              <a:rPr lang="tr-TR" sz="1400" b="1" dirty="0" smtClean="0"/>
              <a:t>en doğru, en mükemmel olan</a:t>
            </a:r>
            <a:r>
              <a:rPr lang="tr-TR" sz="1400" dirty="0" smtClean="0"/>
              <a:t>» gibi manalarda kullanılmıştır.  </a:t>
            </a:r>
          </a:p>
          <a:p>
            <a:pPr algn="just"/>
            <a:r>
              <a:rPr lang="tr-TR" sz="1400" dirty="0" smtClean="0"/>
              <a:t>Tasavvufta «</a:t>
            </a:r>
            <a:r>
              <a:rPr lang="tr-TR" sz="1400" b="1" dirty="0" err="1" smtClean="0"/>
              <a:t>zâhirin</a:t>
            </a:r>
            <a:r>
              <a:rPr lang="tr-TR" sz="1400" b="1" dirty="0" smtClean="0"/>
              <a:t> ardındaki örtülü ve gizli mana, dinî hayatın en yüksek seviyede yaşanarak ilahî sırlara aşina olunması, Hakkın tecellilerinin temaşada edilmesi</a:t>
            </a:r>
            <a:r>
              <a:rPr lang="tr-TR" sz="1400" dirty="0" smtClean="0"/>
              <a:t>» gibi anlamlar ifade eder. Bazı </a:t>
            </a:r>
            <a:r>
              <a:rPr lang="tr-TR" sz="1400" dirty="0" err="1" smtClean="0"/>
              <a:t>sûfîler</a:t>
            </a:r>
            <a:r>
              <a:rPr lang="tr-TR" sz="1400" dirty="0" smtClean="0"/>
              <a:t> tarif edilemeyeceğinde hareketle </a:t>
            </a:r>
            <a:r>
              <a:rPr lang="tr-TR" sz="1400" b="1" dirty="0" smtClean="0"/>
              <a:t>hakikati</a:t>
            </a:r>
            <a:r>
              <a:rPr lang="tr-TR" sz="1400" dirty="0" smtClean="0"/>
              <a:t> tarif etmekten ziyade </a:t>
            </a:r>
            <a:r>
              <a:rPr lang="tr-TR" sz="1400" b="1" dirty="0" smtClean="0"/>
              <a:t>alametlerinden</a:t>
            </a:r>
            <a:r>
              <a:rPr lang="tr-TR" sz="1400" dirty="0" smtClean="0"/>
              <a:t> bahsetmişlerdir. «</a:t>
            </a:r>
            <a:r>
              <a:rPr lang="tr-TR" sz="1400" b="1" dirty="0" smtClean="0"/>
              <a:t>Tasavvuf hakikatleri anlamak, halkın elinde olan şeylere göz dikmemektir</a:t>
            </a:r>
            <a:r>
              <a:rPr lang="tr-TR" sz="1400" dirty="0" smtClean="0"/>
              <a:t>» gibi tariflerle </a:t>
            </a:r>
            <a:r>
              <a:rPr lang="tr-TR" sz="1400" b="1" dirty="0" smtClean="0"/>
              <a:t>dinin özüne </a:t>
            </a:r>
            <a:r>
              <a:rPr lang="tr-TR" sz="1400" dirty="0" smtClean="0"/>
              <a:t>vurgu yapmışlardır. Bu ise dinî hükümlerin </a:t>
            </a:r>
            <a:r>
              <a:rPr lang="tr-TR" sz="1400" b="1" dirty="0" smtClean="0"/>
              <a:t>maksat ve hikmetine </a:t>
            </a:r>
            <a:r>
              <a:rPr lang="tr-TR" sz="1400" dirty="0" smtClean="0"/>
              <a:t>uygun bir şekilde yorumlanması, </a:t>
            </a:r>
            <a:r>
              <a:rPr lang="tr-TR" sz="1400" b="1" dirty="0" smtClean="0"/>
              <a:t>eksiksiz yaşanması </a:t>
            </a:r>
            <a:r>
              <a:rPr lang="tr-TR" sz="1400" dirty="0" smtClean="0"/>
              <a:t>anlamına gelir. C. Bağdadî hakikati «</a:t>
            </a:r>
            <a:r>
              <a:rPr lang="tr-TR" sz="1400" b="1" dirty="0" smtClean="0"/>
              <a:t>kalbin sürekli iman ettiği varlığın huzurunda bulunması (temaşa)» </a:t>
            </a:r>
            <a:r>
              <a:rPr lang="tr-TR" sz="1400" dirty="0" smtClean="0"/>
              <a:t>diye tarif ettikten sonra «</a:t>
            </a:r>
            <a:r>
              <a:rPr lang="tr-TR" sz="1400" b="1" dirty="0" smtClean="0"/>
              <a:t>Hakikati hatırlıyor sonra şunu </a:t>
            </a:r>
            <a:r>
              <a:rPr lang="tr-TR" sz="1400" b="1" dirty="0" err="1" smtClean="0"/>
              <a:t>şunu</a:t>
            </a:r>
            <a:r>
              <a:rPr lang="tr-TR" sz="1400" b="1" dirty="0" smtClean="0"/>
              <a:t> terk ediyorum</a:t>
            </a:r>
            <a:r>
              <a:rPr lang="tr-TR" sz="1400" dirty="0" smtClean="0"/>
              <a:t>» demektedir. Buna </a:t>
            </a:r>
            <a:r>
              <a:rPr lang="tr-TR" sz="1400" b="1" dirty="0" smtClean="0"/>
              <a:t>hakikat</a:t>
            </a:r>
            <a:r>
              <a:rPr lang="tr-TR" sz="1400" dirty="0" smtClean="0"/>
              <a:t> </a:t>
            </a:r>
            <a:r>
              <a:rPr lang="tr-TR" sz="1400" dirty="0" err="1" smtClean="0"/>
              <a:t>masivayı</a:t>
            </a:r>
            <a:r>
              <a:rPr lang="tr-TR" sz="1400" dirty="0" smtClean="0"/>
              <a:t> terk etmek manasında gelmektedir. </a:t>
            </a:r>
            <a:r>
              <a:rPr lang="tr-TR" sz="1400" dirty="0" err="1" smtClean="0"/>
              <a:t>Serî</a:t>
            </a:r>
            <a:r>
              <a:rPr lang="tr-TR" sz="1400" dirty="0" smtClean="0"/>
              <a:t> es-</a:t>
            </a:r>
            <a:r>
              <a:rPr lang="tr-TR" sz="1400" dirty="0" err="1" smtClean="0"/>
              <a:t>Sakatî</a:t>
            </a:r>
            <a:r>
              <a:rPr lang="tr-TR" sz="1400" dirty="0" smtClean="0"/>
              <a:t> </a:t>
            </a:r>
            <a:r>
              <a:rPr lang="tr-TR" sz="1400" b="1" dirty="0" smtClean="0"/>
              <a:t>hakikatli insanı, tahkik ehli insanı</a:t>
            </a:r>
            <a:r>
              <a:rPr lang="tr-TR" sz="1400" dirty="0" smtClean="0"/>
              <a:t> şöyle tarif etmektedir: «</a:t>
            </a:r>
            <a:r>
              <a:rPr lang="tr-TR" sz="1400" b="1" dirty="0" smtClean="0"/>
              <a:t>Onlar hasta gibi yer, suya batan kişi gibi uyurlar</a:t>
            </a:r>
            <a:r>
              <a:rPr lang="tr-TR" sz="1400" dirty="0" smtClean="0"/>
              <a:t>» diyerek hakikatin </a:t>
            </a:r>
            <a:r>
              <a:rPr lang="tr-TR" sz="1400" dirty="0" err="1" smtClean="0"/>
              <a:t>sâlikteki</a:t>
            </a:r>
            <a:r>
              <a:rPr lang="tr-TR" sz="1400" dirty="0" smtClean="0"/>
              <a:t> </a:t>
            </a:r>
            <a:r>
              <a:rPr lang="tr-TR" sz="1400" b="1" dirty="0" smtClean="0"/>
              <a:t>yansımalarını</a:t>
            </a:r>
            <a:r>
              <a:rPr lang="tr-TR" sz="1400" dirty="0" smtClean="0"/>
              <a:t> anlatmaktadır. </a:t>
            </a:r>
            <a:endParaRPr lang="tr-TR" sz="1400" dirty="0"/>
          </a:p>
        </p:txBody>
      </p:sp>
    </p:spTree>
    <p:extLst>
      <p:ext uri="{BB962C8B-B14F-4D97-AF65-F5344CB8AC3E}">
        <p14:creationId xmlns:p14="http://schemas.microsoft.com/office/powerpoint/2010/main" val="3821165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HAKİKAT</a:t>
            </a: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dirty="0" smtClean="0"/>
              <a:t>Bazı </a:t>
            </a:r>
            <a:r>
              <a:rPr lang="tr-TR" sz="1400" dirty="0" err="1" smtClean="0"/>
              <a:t>sûfîler</a:t>
            </a:r>
            <a:r>
              <a:rPr lang="tr-TR" sz="1400" dirty="0" smtClean="0"/>
              <a:t> </a:t>
            </a:r>
            <a:r>
              <a:rPr lang="tr-TR" sz="1400" b="1" dirty="0" smtClean="0"/>
              <a:t>ilme (şeriat) tabi</a:t>
            </a:r>
            <a:r>
              <a:rPr lang="tr-TR" sz="1400" dirty="0" smtClean="0"/>
              <a:t> olan hakikat, ilmin </a:t>
            </a:r>
            <a:r>
              <a:rPr lang="tr-TR" sz="1400" b="1" dirty="0" smtClean="0"/>
              <a:t>kendisine uyduğu </a:t>
            </a:r>
            <a:r>
              <a:rPr lang="tr-TR" sz="1400" dirty="0" smtClean="0"/>
              <a:t>hakikat, </a:t>
            </a:r>
            <a:r>
              <a:rPr lang="tr-TR" sz="1400" b="1" dirty="0" smtClean="0"/>
              <a:t>ilimden taşan </a:t>
            </a:r>
            <a:r>
              <a:rPr lang="tr-TR" sz="1400" dirty="0" smtClean="0"/>
              <a:t>hakikat (</a:t>
            </a:r>
            <a:r>
              <a:rPr lang="tr-TR" sz="1400" dirty="0" err="1" smtClean="0"/>
              <a:t>şatah</a:t>
            </a:r>
            <a:r>
              <a:rPr lang="tr-TR" sz="1400" dirty="0" smtClean="0"/>
              <a:t>) şeklinde sınıflandırmalara yaparak </a:t>
            </a:r>
            <a:r>
              <a:rPr lang="tr-TR" sz="1400" b="1" dirty="0" err="1" smtClean="0"/>
              <a:t>şeriate</a:t>
            </a:r>
            <a:r>
              <a:rPr lang="tr-TR" sz="1400" b="1" dirty="0" smtClean="0"/>
              <a:t> muhalif bazı durumların </a:t>
            </a:r>
            <a:r>
              <a:rPr lang="tr-TR" sz="1400" dirty="0" smtClean="0"/>
              <a:t>olabileceğini söylemişlerdir. Bu tehlikenin farkında olan </a:t>
            </a:r>
            <a:r>
              <a:rPr lang="tr-TR" sz="1400" dirty="0" err="1" smtClean="0"/>
              <a:t>sûfîler</a:t>
            </a:r>
            <a:r>
              <a:rPr lang="tr-TR" sz="1400" dirty="0" smtClean="0"/>
              <a:t> </a:t>
            </a:r>
            <a:r>
              <a:rPr lang="tr-TR" sz="1400" dirty="0" err="1" smtClean="0"/>
              <a:t>hakikatın</a:t>
            </a:r>
            <a:r>
              <a:rPr lang="tr-TR" sz="1400" dirty="0" smtClean="0"/>
              <a:t> doğrulamadığı </a:t>
            </a:r>
            <a:r>
              <a:rPr lang="tr-TR" sz="1400" b="1" dirty="0" smtClean="0"/>
              <a:t>hiçbir şeriatın makbul olmadığı </a:t>
            </a:r>
            <a:r>
              <a:rPr lang="tr-TR" sz="1400" dirty="0" smtClean="0"/>
              <a:t>gibi </a:t>
            </a:r>
            <a:r>
              <a:rPr lang="tr-TR" sz="1400" dirty="0" err="1" smtClean="0"/>
              <a:t>şeriatle</a:t>
            </a:r>
            <a:r>
              <a:rPr lang="tr-TR" sz="1400" dirty="0" smtClean="0"/>
              <a:t> bağlı olmayan </a:t>
            </a:r>
            <a:r>
              <a:rPr lang="tr-TR" sz="1400" b="1" dirty="0" smtClean="0"/>
              <a:t>hiçbir hakikat de muteber </a:t>
            </a:r>
            <a:r>
              <a:rPr lang="tr-TR" sz="1400" dirty="0" smtClean="0"/>
              <a:t>değildir. </a:t>
            </a:r>
            <a:r>
              <a:rPr lang="tr-TR" sz="1400" b="1" dirty="0" smtClean="0"/>
              <a:t>Şeriat</a:t>
            </a:r>
            <a:r>
              <a:rPr lang="tr-TR" sz="1400" dirty="0" smtClean="0"/>
              <a:t> kula yüklenen </a:t>
            </a:r>
            <a:r>
              <a:rPr lang="tr-TR" sz="1400" b="1" dirty="0" smtClean="0"/>
              <a:t>mükellefiyetler</a:t>
            </a:r>
            <a:r>
              <a:rPr lang="tr-TR" sz="1400" dirty="0" smtClean="0"/>
              <a:t>, </a:t>
            </a:r>
            <a:r>
              <a:rPr lang="tr-TR" sz="1400" b="1" dirty="0" smtClean="0"/>
              <a:t>hakikat</a:t>
            </a:r>
            <a:r>
              <a:rPr lang="tr-TR" sz="1400" dirty="0" smtClean="0"/>
              <a:t> ise Hakk’ın </a:t>
            </a:r>
            <a:r>
              <a:rPr lang="tr-TR" sz="1400" b="1" dirty="0" smtClean="0"/>
              <a:t>tasarrufları</a:t>
            </a:r>
            <a:r>
              <a:rPr lang="tr-TR" sz="1400" dirty="0" smtClean="0"/>
              <a:t> </a:t>
            </a:r>
            <a:r>
              <a:rPr lang="tr-TR" sz="1400" b="1" dirty="0" smtClean="0"/>
              <a:t>hakkında</a:t>
            </a:r>
            <a:r>
              <a:rPr lang="tr-TR" sz="1400" dirty="0" smtClean="0"/>
              <a:t> bilgidir. </a:t>
            </a:r>
            <a:r>
              <a:rPr lang="tr-TR" sz="1400" b="1" dirty="0" smtClean="0"/>
              <a:t>Şeriat</a:t>
            </a:r>
            <a:r>
              <a:rPr lang="tr-TR" sz="1400" dirty="0" smtClean="0"/>
              <a:t> Allah’a </a:t>
            </a:r>
            <a:r>
              <a:rPr lang="tr-TR" sz="1400" b="1" dirty="0" smtClean="0"/>
              <a:t>kulluk</a:t>
            </a:r>
            <a:r>
              <a:rPr lang="tr-TR" sz="1400" dirty="0" smtClean="0"/>
              <a:t> etmek, </a:t>
            </a:r>
            <a:r>
              <a:rPr lang="tr-TR" sz="1400" b="1" dirty="0" smtClean="0"/>
              <a:t>hakikat</a:t>
            </a:r>
            <a:r>
              <a:rPr lang="tr-TR" sz="1400" dirty="0" smtClean="0"/>
              <a:t> ise Hakk’ı </a:t>
            </a:r>
            <a:r>
              <a:rPr lang="tr-TR" sz="1400" b="1" dirty="0" smtClean="0"/>
              <a:t>müşahede</a:t>
            </a:r>
            <a:r>
              <a:rPr lang="tr-TR" sz="1400" dirty="0" smtClean="0"/>
              <a:t> etmektir. </a:t>
            </a:r>
            <a:r>
              <a:rPr lang="tr-TR" sz="1400" b="1" dirty="0" smtClean="0"/>
              <a:t>Şeriat</a:t>
            </a:r>
            <a:r>
              <a:rPr lang="tr-TR" sz="1400" dirty="0" smtClean="0"/>
              <a:t> Hakk’ın </a:t>
            </a:r>
            <a:r>
              <a:rPr lang="tr-TR" sz="1400" b="1" dirty="0" smtClean="0"/>
              <a:t>emrini</a:t>
            </a:r>
            <a:r>
              <a:rPr lang="tr-TR" sz="1400" dirty="0" smtClean="0"/>
              <a:t> yerine getirmek, </a:t>
            </a:r>
            <a:r>
              <a:rPr lang="tr-TR" sz="1400" b="1" dirty="0" smtClean="0"/>
              <a:t>hakikat</a:t>
            </a:r>
            <a:r>
              <a:rPr lang="tr-TR" sz="1400" dirty="0" smtClean="0"/>
              <a:t> ise kaza ve kaderi veya açık-gizli sırları </a:t>
            </a:r>
            <a:r>
              <a:rPr lang="tr-TR" sz="1400" b="1" dirty="0" smtClean="0"/>
              <a:t>müşahede</a:t>
            </a:r>
            <a:r>
              <a:rPr lang="tr-TR" sz="1400" dirty="0" smtClean="0"/>
              <a:t> etmektir. </a:t>
            </a:r>
            <a:r>
              <a:rPr lang="tr-TR" sz="1400" dirty="0" err="1" smtClean="0"/>
              <a:t>Kuşeyrî’nin</a:t>
            </a:r>
            <a:r>
              <a:rPr lang="tr-TR" sz="1400" dirty="0" smtClean="0"/>
              <a:t> şeyhi Ebu Ali </a:t>
            </a:r>
            <a:r>
              <a:rPr lang="tr-TR" sz="1400" dirty="0" err="1" smtClean="0"/>
              <a:t>ed-Dekkâk</a:t>
            </a:r>
            <a:r>
              <a:rPr lang="tr-TR" sz="1400" dirty="0" smtClean="0"/>
              <a:t> Fatiha suresindeki «</a:t>
            </a:r>
            <a:r>
              <a:rPr lang="tr-TR" sz="1400" b="1" dirty="0" smtClean="0"/>
              <a:t>yalnız sana kulluk ederiz</a:t>
            </a:r>
            <a:r>
              <a:rPr lang="tr-TR" sz="1400" dirty="0" smtClean="0"/>
              <a:t>» ibareti </a:t>
            </a:r>
            <a:r>
              <a:rPr lang="tr-TR" sz="1400" dirty="0" err="1" smtClean="0"/>
              <a:t>şeriate</a:t>
            </a:r>
            <a:r>
              <a:rPr lang="tr-TR" sz="1400" dirty="0" smtClean="0"/>
              <a:t>, «</a:t>
            </a:r>
            <a:r>
              <a:rPr lang="tr-TR" sz="1400" b="1" dirty="0" smtClean="0"/>
              <a:t>yalnız senden yardım dileriz</a:t>
            </a:r>
            <a:r>
              <a:rPr lang="tr-TR" sz="1400" dirty="0" smtClean="0"/>
              <a:t>» ayeti de hakikate delalet etmektedir. Öte yandan </a:t>
            </a:r>
            <a:r>
              <a:rPr lang="tr-TR" sz="1400" dirty="0" err="1" smtClean="0"/>
              <a:t>Kuşeyrî</a:t>
            </a:r>
            <a:r>
              <a:rPr lang="tr-TR" sz="1400" dirty="0" smtClean="0"/>
              <a:t>, şeriatın özü itibariyle Allah’ın emri olduğu için bizatihi hakikat olduğunu; buna mukabil hakikatin de </a:t>
            </a:r>
            <a:r>
              <a:rPr lang="tr-TR" sz="1400" b="1" dirty="0" err="1" smtClean="0"/>
              <a:t>marifetullah</a:t>
            </a:r>
            <a:r>
              <a:rPr lang="tr-TR" sz="1400" dirty="0" smtClean="0"/>
              <a:t> olması hasebiyle </a:t>
            </a:r>
            <a:r>
              <a:rPr lang="tr-TR" sz="1400" dirty="0" err="1" smtClean="0"/>
              <a:t>şeriatin</a:t>
            </a:r>
            <a:r>
              <a:rPr lang="tr-TR" sz="1400" dirty="0" smtClean="0"/>
              <a:t> bir </a:t>
            </a:r>
            <a:r>
              <a:rPr lang="tr-TR" sz="1400" b="1" dirty="0" smtClean="0"/>
              <a:t>gereği</a:t>
            </a:r>
            <a:r>
              <a:rPr lang="tr-TR" sz="1400" dirty="0" smtClean="0"/>
              <a:t> olduğunu söylemektedir. </a:t>
            </a:r>
            <a:r>
              <a:rPr lang="tr-TR" sz="1400" b="1" dirty="0" smtClean="0"/>
              <a:t>Buna göre ikisi de farz olmaktadır. </a:t>
            </a:r>
            <a:r>
              <a:rPr lang="tr-TR" sz="1400" dirty="0" err="1" smtClean="0"/>
              <a:t>Sûfîler</a:t>
            </a:r>
            <a:r>
              <a:rPr lang="tr-TR" sz="1400" dirty="0" smtClean="0"/>
              <a:t> şeriat ve hakikatin </a:t>
            </a:r>
            <a:r>
              <a:rPr lang="tr-TR" sz="1400" b="1" dirty="0" smtClean="0"/>
              <a:t>farklı şeyler </a:t>
            </a:r>
            <a:r>
              <a:rPr lang="tr-TR" sz="1400" dirty="0" smtClean="0"/>
              <a:t>olduğunu, ancak hakikatin ilmi ve </a:t>
            </a:r>
            <a:r>
              <a:rPr lang="tr-TR" sz="1400" dirty="0" err="1" smtClean="0"/>
              <a:t>şeriati</a:t>
            </a:r>
            <a:r>
              <a:rPr lang="tr-TR" sz="1400" dirty="0" smtClean="0"/>
              <a:t> içinde bulundurması gerektiğini söylemişlerdir. Yani </a:t>
            </a:r>
            <a:r>
              <a:rPr lang="tr-TR" sz="1400" b="1" dirty="0" smtClean="0"/>
              <a:t>ilimsiz ve </a:t>
            </a:r>
            <a:r>
              <a:rPr lang="tr-TR" sz="1400" b="1" dirty="0" err="1" smtClean="0"/>
              <a:t>şeriatsiz</a:t>
            </a:r>
            <a:r>
              <a:rPr lang="tr-TR" sz="1400" b="1" dirty="0" smtClean="0"/>
              <a:t> </a:t>
            </a:r>
            <a:r>
              <a:rPr lang="tr-TR" sz="1400" dirty="0" smtClean="0"/>
              <a:t>hakikat kesinlikle söz konusu değildir. </a:t>
            </a:r>
          </a:p>
          <a:p>
            <a:pPr algn="just"/>
            <a:r>
              <a:rPr lang="tr-TR" sz="1400" dirty="0" err="1" smtClean="0"/>
              <a:t>Hücvirî’ye</a:t>
            </a:r>
            <a:r>
              <a:rPr lang="tr-TR" sz="1400" dirty="0" smtClean="0"/>
              <a:t> göre iman konusunda </a:t>
            </a:r>
            <a:r>
              <a:rPr lang="tr-TR" sz="1400" b="1" dirty="0" smtClean="0"/>
              <a:t>ikrar</a:t>
            </a:r>
            <a:r>
              <a:rPr lang="tr-TR" sz="1400" dirty="0" smtClean="0"/>
              <a:t> şeriat, </a:t>
            </a:r>
            <a:r>
              <a:rPr lang="tr-TR" sz="1400" b="1" dirty="0" smtClean="0"/>
              <a:t>tasdik</a:t>
            </a:r>
            <a:r>
              <a:rPr lang="tr-TR" sz="1400" dirty="0" smtClean="0"/>
              <a:t> ise hakikattir. İkisini birbirini tamamlar. Aynı şekilde Hz. Adem’den kıyamete kadar değişmeden kalan </a:t>
            </a:r>
            <a:r>
              <a:rPr lang="tr-TR" sz="1400" b="1" dirty="0" smtClean="0"/>
              <a:t>ezelî-ebedî</a:t>
            </a:r>
            <a:r>
              <a:rPr lang="tr-TR" sz="1400" dirty="0" smtClean="0"/>
              <a:t> dini bilgilere </a:t>
            </a:r>
            <a:r>
              <a:rPr lang="tr-TR" sz="1400" b="1" dirty="0" smtClean="0"/>
              <a:t>hakikat</a:t>
            </a:r>
            <a:r>
              <a:rPr lang="tr-TR" sz="1400" dirty="0" smtClean="0"/>
              <a:t>, değişebilen </a:t>
            </a:r>
            <a:r>
              <a:rPr lang="tr-TR" sz="1400" b="1" dirty="0" smtClean="0"/>
              <a:t>zahir</a:t>
            </a:r>
            <a:r>
              <a:rPr lang="tr-TR" sz="1400" dirty="0" smtClean="0"/>
              <a:t> hükümlere de </a:t>
            </a:r>
            <a:r>
              <a:rPr lang="tr-TR" sz="1400" b="1" dirty="0" smtClean="0"/>
              <a:t>şeriat</a:t>
            </a:r>
            <a:r>
              <a:rPr lang="tr-TR" sz="1400" dirty="0" smtClean="0"/>
              <a:t> denir. </a:t>
            </a:r>
            <a:r>
              <a:rPr lang="tr-TR" sz="1400" dirty="0" err="1" smtClean="0"/>
              <a:t>Herevî</a:t>
            </a:r>
            <a:r>
              <a:rPr lang="tr-TR" sz="1400" dirty="0" smtClean="0"/>
              <a:t> ise şeriat ve hakikatin </a:t>
            </a:r>
            <a:r>
              <a:rPr lang="tr-TR" sz="1400" b="1" dirty="0" smtClean="0"/>
              <a:t>birbirinden farklı</a:t>
            </a:r>
            <a:r>
              <a:rPr lang="tr-TR" sz="1400" dirty="0" smtClean="0"/>
              <a:t>, bazı durumlarda da en azından görünüş itibariyle </a:t>
            </a:r>
            <a:r>
              <a:rPr lang="tr-TR" sz="1400" b="1" dirty="0" smtClean="0"/>
              <a:t>birbirini tutmayan </a:t>
            </a:r>
            <a:r>
              <a:rPr lang="tr-TR" sz="1400" dirty="0" smtClean="0"/>
              <a:t>şeyler olduğunu söylemek üzere </a:t>
            </a:r>
            <a:r>
              <a:rPr lang="tr-TR" sz="1400" b="1" dirty="0" smtClean="0"/>
              <a:t>Hızır-Musa</a:t>
            </a:r>
            <a:r>
              <a:rPr lang="tr-TR" sz="1400" dirty="0" smtClean="0"/>
              <a:t> kıssasını örnek vermektedir. Ona göre Musa’nın bildikleri </a:t>
            </a:r>
            <a:r>
              <a:rPr lang="tr-TR" sz="1400" b="1" dirty="0" smtClean="0"/>
              <a:t>şeriat</a:t>
            </a:r>
            <a:r>
              <a:rPr lang="tr-TR" sz="1400" dirty="0" smtClean="0"/>
              <a:t>, Hızır’ın bildikleri ise </a:t>
            </a:r>
            <a:r>
              <a:rPr lang="tr-TR" sz="1400" b="1" dirty="0" smtClean="0"/>
              <a:t>hakikattir</a:t>
            </a:r>
            <a:r>
              <a:rPr lang="tr-TR" sz="1400" dirty="0" smtClean="0"/>
              <a:t> (</a:t>
            </a:r>
            <a:r>
              <a:rPr lang="tr-TR" sz="1400" dirty="0" err="1" smtClean="0"/>
              <a:t>ilm</a:t>
            </a:r>
            <a:r>
              <a:rPr lang="tr-TR" sz="1400" dirty="0" smtClean="0"/>
              <a:t>-i ledün). </a:t>
            </a:r>
          </a:p>
          <a:p>
            <a:pPr algn="just"/>
            <a:r>
              <a:rPr lang="tr-TR" sz="1400" dirty="0" smtClean="0"/>
              <a:t>Hakikat-Şeriat arasında </a:t>
            </a:r>
            <a:r>
              <a:rPr lang="tr-TR" sz="1400" b="1" dirty="0" smtClean="0"/>
              <a:t>fark</a:t>
            </a:r>
            <a:r>
              <a:rPr lang="tr-TR" sz="1400" dirty="0" smtClean="0"/>
              <a:t> olduğunu, bazen bu farkın zahirde birbirine </a:t>
            </a:r>
            <a:r>
              <a:rPr lang="tr-TR" sz="1400" b="1" dirty="0" smtClean="0"/>
              <a:t>aykırı</a:t>
            </a:r>
            <a:r>
              <a:rPr lang="tr-TR" sz="1400" dirty="0" smtClean="0"/>
              <a:t> bir konuma geldiğini </a:t>
            </a:r>
            <a:r>
              <a:rPr lang="tr-TR" sz="1400" b="1" dirty="0" smtClean="0"/>
              <a:t>gören bir kısım </a:t>
            </a:r>
            <a:r>
              <a:rPr lang="tr-TR" sz="1400" b="1" dirty="0" err="1" smtClean="0"/>
              <a:t>sûfîler</a:t>
            </a:r>
            <a:r>
              <a:rPr lang="tr-TR" sz="1400" b="1" dirty="0" smtClean="0"/>
              <a:t> </a:t>
            </a:r>
            <a:r>
              <a:rPr lang="tr-TR" sz="1400" dirty="0" smtClean="0"/>
              <a:t>giderek hakikate daha </a:t>
            </a:r>
            <a:r>
              <a:rPr lang="tr-TR" sz="1400" b="1" dirty="0" smtClean="0"/>
              <a:t>fazla önem</a:t>
            </a:r>
            <a:r>
              <a:rPr lang="tr-TR" sz="1400" dirty="0" smtClean="0"/>
              <a:t> vermişler, böylece şeriatı </a:t>
            </a:r>
            <a:r>
              <a:rPr lang="tr-TR" sz="1400" b="1" dirty="0" smtClean="0"/>
              <a:t>ihmal veya terk etme</a:t>
            </a:r>
            <a:r>
              <a:rPr lang="tr-TR" sz="1400" dirty="0" smtClean="0"/>
              <a:t>, bazı hallerde de </a:t>
            </a:r>
            <a:r>
              <a:rPr lang="tr-TR" sz="1400" b="1" dirty="0" smtClean="0"/>
              <a:t>hafife</a:t>
            </a:r>
            <a:r>
              <a:rPr lang="tr-TR" sz="1400" dirty="0" smtClean="0"/>
              <a:t> alma sonucuna ulaşmışlardır. Sonuç olarak bazıları «</a:t>
            </a:r>
            <a:r>
              <a:rPr lang="tr-TR" sz="1400" b="1" dirty="0" smtClean="0"/>
              <a:t>hakikat </a:t>
            </a:r>
            <a:r>
              <a:rPr lang="tr-TR" sz="1400" b="1" dirty="0" err="1" smtClean="0"/>
              <a:t>münkeşif</a:t>
            </a:r>
            <a:r>
              <a:rPr lang="tr-TR" sz="1400" b="1" dirty="0" smtClean="0"/>
              <a:t> olunca şeriat mürtefi olur</a:t>
            </a:r>
            <a:r>
              <a:rPr lang="tr-TR" sz="1400" dirty="0" smtClean="0"/>
              <a:t>» demişlerdir. Yer yer bu tür görüşe sapanların olduğu </a:t>
            </a:r>
            <a:r>
              <a:rPr lang="tr-TR" sz="1400" dirty="0" err="1" smtClean="0"/>
              <a:t>sûfîler</a:t>
            </a:r>
            <a:r>
              <a:rPr lang="tr-TR" sz="1400" dirty="0" smtClean="0"/>
              <a:t> tarafından kendilerine verilen </a:t>
            </a:r>
            <a:r>
              <a:rPr lang="tr-TR" sz="1400" b="1" dirty="0" smtClean="0"/>
              <a:t>sert tepkilerden </a:t>
            </a:r>
            <a:r>
              <a:rPr lang="tr-TR" sz="1400" dirty="0" smtClean="0"/>
              <a:t>anlaşılmaktadır. Birçok </a:t>
            </a:r>
            <a:r>
              <a:rPr lang="tr-TR" sz="1400" dirty="0" err="1" smtClean="0"/>
              <a:t>sûfî</a:t>
            </a:r>
            <a:r>
              <a:rPr lang="tr-TR" sz="1400" dirty="0" smtClean="0"/>
              <a:t> «</a:t>
            </a:r>
            <a:r>
              <a:rPr lang="tr-TR" sz="1400" b="1" dirty="0" smtClean="0"/>
              <a:t>şeriata aykırı her hakikat küfürdür</a:t>
            </a:r>
            <a:r>
              <a:rPr lang="tr-TR" sz="1400" dirty="0" smtClean="0"/>
              <a:t>» şeklinde tepki verme yoluna gitmiştir. Şeriat-hakikat ayrımına daha sonra </a:t>
            </a:r>
            <a:r>
              <a:rPr lang="tr-TR" sz="1400" b="1" dirty="0" smtClean="0"/>
              <a:t>tarikat ve marifet</a:t>
            </a:r>
            <a:r>
              <a:rPr lang="tr-TR" sz="1400" dirty="0" smtClean="0"/>
              <a:t> ayrımları da eklenmiştir. Tasavvufta </a:t>
            </a:r>
            <a:r>
              <a:rPr lang="tr-TR" sz="1400" b="1" dirty="0" err="1" smtClean="0"/>
              <a:t>hakikatü’l-hakâik</a:t>
            </a:r>
            <a:r>
              <a:rPr lang="tr-TR" sz="1400" dirty="0" smtClean="0"/>
              <a:t> denilince bütün hakikatleri kendisinde toplayan </a:t>
            </a:r>
            <a:r>
              <a:rPr lang="tr-TR" sz="1400" dirty="0" err="1" smtClean="0"/>
              <a:t>Cenâb</a:t>
            </a:r>
            <a:r>
              <a:rPr lang="tr-TR" sz="1400" dirty="0" smtClean="0"/>
              <a:t>-ı Hakk’ın zat-ı </a:t>
            </a:r>
            <a:r>
              <a:rPr lang="tr-TR" sz="1400" dirty="0" err="1" smtClean="0"/>
              <a:t>ehadiyyeti</a:t>
            </a:r>
            <a:r>
              <a:rPr lang="tr-TR" sz="1400" dirty="0" smtClean="0"/>
              <a:t> anlaşılır. Buna </a:t>
            </a:r>
            <a:r>
              <a:rPr lang="tr-TR" sz="1400" b="1" dirty="0" smtClean="0"/>
              <a:t>hazret-i cem’</a:t>
            </a:r>
            <a:r>
              <a:rPr lang="tr-TR" sz="1400" dirty="0" smtClean="0"/>
              <a:t> veya </a:t>
            </a:r>
            <a:r>
              <a:rPr lang="tr-TR" sz="1400" b="1" dirty="0" smtClean="0"/>
              <a:t>hazret-i </a:t>
            </a:r>
            <a:r>
              <a:rPr lang="tr-TR" sz="1400" b="1" dirty="0" err="1" smtClean="0"/>
              <a:t>vücûd</a:t>
            </a:r>
            <a:r>
              <a:rPr lang="tr-TR" sz="1400" dirty="0" smtClean="0"/>
              <a:t> da denilir. Tabi bu kavramlar özellikle </a:t>
            </a:r>
            <a:r>
              <a:rPr lang="tr-TR" sz="1400" b="1" dirty="0" err="1" smtClean="0"/>
              <a:t>İbnü’l</a:t>
            </a:r>
            <a:r>
              <a:rPr lang="tr-TR" sz="1400" b="1" dirty="0" smtClean="0"/>
              <a:t>-Arabî</a:t>
            </a:r>
            <a:r>
              <a:rPr lang="tr-TR" sz="1400" dirty="0" smtClean="0"/>
              <a:t> ile gelişen kavramlardır. </a:t>
            </a:r>
          </a:p>
        </p:txBody>
      </p:sp>
    </p:spTree>
    <p:extLst>
      <p:ext uri="{BB962C8B-B14F-4D97-AF65-F5344CB8AC3E}">
        <p14:creationId xmlns:p14="http://schemas.microsoft.com/office/powerpoint/2010/main" val="218524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HAKİKAT</a:t>
            </a: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a:t>Tasavvufta Hakikat Kavramına Kaynaklık Eden </a:t>
            </a:r>
            <a:r>
              <a:rPr lang="tr-TR" sz="1400" b="1" dirty="0" smtClean="0"/>
              <a:t>Bir </a:t>
            </a:r>
            <a:r>
              <a:rPr lang="tr-TR" sz="1400" b="1" dirty="0" err="1" smtClean="0"/>
              <a:t>Hadîs</a:t>
            </a:r>
            <a:r>
              <a:rPr lang="tr-TR" sz="1400" b="1" dirty="0"/>
              <a:t>:</a:t>
            </a:r>
            <a:r>
              <a:rPr lang="tr-TR" sz="1400" dirty="0"/>
              <a:t> </a:t>
            </a:r>
            <a:r>
              <a:rPr lang="tr-TR" sz="1400" dirty="0" err="1"/>
              <a:t>Sûfîlerin</a:t>
            </a:r>
            <a:r>
              <a:rPr lang="tr-TR" sz="1400" dirty="0"/>
              <a:t> önemle üzerinde durdukları </a:t>
            </a:r>
            <a:r>
              <a:rPr lang="tr-TR" sz="1400" b="1" dirty="0"/>
              <a:t>hakikat</a:t>
            </a:r>
            <a:r>
              <a:rPr lang="tr-TR" sz="1400" dirty="0"/>
              <a:t> kavramına </a:t>
            </a:r>
            <a:r>
              <a:rPr lang="tr-TR" sz="1400" b="1" dirty="0"/>
              <a:t>kaynaklık</a:t>
            </a:r>
            <a:r>
              <a:rPr lang="tr-TR" sz="1400" dirty="0"/>
              <a:t> eden bir hadis tasavvuf kitaplarında sıklıkla geçmektedir. Bu hadis Hz. Peygamber ile Harise adında bir </a:t>
            </a:r>
            <a:r>
              <a:rPr lang="tr-TR" sz="1400" dirty="0" err="1"/>
              <a:t>sahabî</a:t>
            </a:r>
            <a:r>
              <a:rPr lang="tr-TR" sz="1400" dirty="0"/>
              <a:t> arasında geçen </a:t>
            </a:r>
            <a:r>
              <a:rPr lang="tr-TR" sz="1400" b="1" dirty="0"/>
              <a:t>diyaloğa</a:t>
            </a:r>
            <a:r>
              <a:rPr lang="tr-TR" sz="1400" dirty="0"/>
              <a:t> dayanmaktadır. </a:t>
            </a:r>
            <a:endParaRPr lang="tr-TR" sz="1400" dirty="0" smtClean="0"/>
          </a:p>
          <a:p>
            <a:pPr algn="r"/>
            <a:r>
              <a:rPr lang="ar-SA" b="1" dirty="0"/>
              <a:t>" كَيْفَ أَصْبَحْتَ يَا حَارِثَةُ؟ " قَالَ: أَصْبَحْتُ مُؤْمِنًا حَقًّا، قَالَ: " انْظُرْ مَا تَقُولُ إِنَّ لِكُلُّ حَقٍّ حَقِيقَةً، فَمَا حَقِيقَةُ إِيمَانِكَ؟ " قَالَ: عَزَفَتْ نَفْسِي عَنِ الدُّنْيَا، وَكَأَنِّي أَنْظُرُ إِلَى عَرْشِ رَبِّي بَارِزًا، وَكَأَنِّي أَنْظُرُ إِلَى أَهْلِ الْجَنَّةِ يَتَزَاوَرُونَ فِيهَا، وَكَأَنِّي أَنْظُرُ إِلَى أَهْلِ النَّارِ يَتَعَادَوْنَ</a:t>
            </a:r>
            <a:r>
              <a:rPr lang="ar-SA" b="1" dirty="0" smtClean="0"/>
              <a:t> </a:t>
            </a:r>
            <a:r>
              <a:rPr lang="ar-SA" b="1" dirty="0"/>
              <a:t>فِيهَا، قَالَ: </a:t>
            </a:r>
            <a:r>
              <a:rPr lang="ar-SA" b="1" dirty="0" smtClean="0"/>
              <a:t>"</a:t>
            </a:r>
            <a:r>
              <a:rPr lang="ar-SA" b="1" dirty="0"/>
              <a:t>عَبْدٌ نَوَّرَ اللهُ الْإِيمَانَ </a:t>
            </a:r>
            <a:r>
              <a:rPr lang="ar-SA" b="1" dirty="0" smtClean="0"/>
              <a:t>فِي قَلْبِهِ، </a:t>
            </a:r>
            <a:r>
              <a:rPr lang="ar-SA" b="1" dirty="0"/>
              <a:t>عَرَفْتَ فَالْزَمْ " - قَالَهَا </a:t>
            </a:r>
            <a:r>
              <a:rPr lang="ar-SA" b="1" dirty="0" smtClean="0"/>
              <a:t>ثَلَاثًا</a:t>
            </a:r>
          </a:p>
          <a:p>
            <a:pPr algn="just"/>
            <a:r>
              <a:rPr lang="tr-TR" sz="1400" dirty="0" smtClean="0"/>
              <a:t>Peygamber </a:t>
            </a:r>
            <a:r>
              <a:rPr lang="tr-TR" sz="1400" dirty="0" err="1" smtClean="0"/>
              <a:t>Harise’ye</a:t>
            </a:r>
            <a:r>
              <a:rPr lang="tr-TR" sz="1400" dirty="0" smtClean="0"/>
              <a:t> «</a:t>
            </a:r>
            <a:r>
              <a:rPr lang="tr-TR" sz="1400" b="1" dirty="0" smtClean="0"/>
              <a:t>Nasıl sabahladın ey Harise?» </a:t>
            </a:r>
            <a:r>
              <a:rPr lang="tr-TR" sz="1400" dirty="0" smtClean="0"/>
              <a:t>diye sordu. Harise «Hakikî bir mümin olarak ya </a:t>
            </a:r>
            <a:r>
              <a:rPr lang="tr-TR" sz="1400" dirty="0" err="1" smtClean="0"/>
              <a:t>Rasulallah</a:t>
            </a:r>
            <a:r>
              <a:rPr lang="tr-TR" sz="1400" dirty="0" smtClean="0"/>
              <a:t>!» diye cevapladı. Bunun üzerine Hz. </a:t>
            </a:r>
            <a:r>
              <a:rPr lang="tr-TR" sz="1400" dirty="0" err="1" smtClean="0"/>
              <a:t>Peyhamber</a:t>
            </a:r>
            <a:r>
              <a:rPr lang="tr-TR" sz="1400" dirty="0" smtClean="0"/>
              <a:t> «Bak! Her bir hakkın hakikati vardır. İmanının hakikati nedir?» diye sordu. Harise «dünyadan uzaklaştım. Geceleri uykusuz, gündüzleri susuz kaldım. Artık rabbimin arşına açıkça bakıyor, cennetliklerin nasıl nimetlendiklerini ve cehennemliklerin nasıl bağırıp çağırdıklarını görüyor gibiyim» dedi. </a:t>
            </a:r>
            <a:r>
              <a:rPr lang="tr-TR" sz="1400" dirty="0" err="1" smtClean="0"/>
              <a:t>Harise’nin</a:t>
            </a:r>
            <a:r>
              <a:rPr lang="tr-TR" sz="1400" dirty="0" smtClean="0"/>
              <a:t> bu sözleri üzerine Hz. Peygamber «Allah’ın kalbini nurlandırdığı kul! </a:t>
            </a:r>
            <a:r>
              <a:rPr lang="tr-TR" sz="1400" b="1" dirty="0" smtClean="0"/>
              <a:t>Bildin ve bildiklerinin gereğini yerine getir!</a:t>
            </a:r>
            <a:r>
              <a:rPr lang="tr-TR" sz="1400" dirty="0" smtClean="0"/>
              <a:t>» buyurdu.</a:t>
            </a:r>
          </a:p>
          <a:p>
            <a:pPr algn="just"/>
            <a:r>
              <a:rPr lang="tr-TR" sz="1400" dirty="0" smtClean="0"/>
              <a:t>Söz konusu rivayete tasavvuf kaynaklarında bazen tamamen bazen de konuyla ilişkili görünen kısmına atıfta bulunmak suretiyle yaygın bir şekilde yer verilmekte fakat </a:t>
            </a:r>
            <a:r>
              <a:rPr lang="tr-TR" sz="1400" b="1" dirty="0" err="1" smtClean="0"/>
              <a:t>senedlerine</a:t>
            </a:r>
            <a:r>
              <a:rPr lang="tr-TR" sz="1400" dirty="0"/>
              <a:t> </a:t>
            </a:r>
            <a:r>
              <a:rPr lang="tr-TR" sz="1400" dirty="0" smtClean="0"/>
              <a:t>değinilmemektedir. Dolayısıyla </a:t>
            </a:r>
            <a:r>
              <a:rPr lang="tr-TR" sz="1400" dirty="0" err="1" smtClean="0"/>
              <a:t>sûfîlerin</a:t>
            </a:r>
            <a:r>
              <a:rPr lang="tr-TR" sz="1400" dirty="0" smtClean="0"/>
              <a:t> hadisin hangi tarikini esas aldıkları pek bilinememektedir. Çünkü </a:t>
            </a:r>
            <a:r>
              <a:rPr lang="tr-TR" sz="1400" dirty="0" err="1" smtClean="0"/>
              <a:t>sûfîlere</a:t>
            </a:r>
            <a:r>
              <a:rPr lang="tr-TR" sz="1400" dirty="0" smtClean="0"/>
              <a:t> göre hadiste kendileri için esas olan </a:t>
            </a:r>
            <a:r>
              <a:rPr lang="tr-TR" sz="1400" b="1" dirty="0" smtClean="0"/>
              <a:t>manadır</a:t>
            </a:r>
            <a:r>
              <a:rPr lang="tr-TR" sz="1400" dirty="0" smtClean="0"/>
              <a:t>. </a:t>
            </a:r>
            <a:r>
              <a:rPr lang="tr-TR" sz="1400" dirty="0" err="1" smtClean="0"/>
              <a:t>Sened</a:t>
            </a:r>
            <a:r>
              <a:rPr lang="tr-TR" sz="1400" dirty="0" smtClean="0"/>
              <a:t> kısmıyla zaten </a:t>
            </a:r>
            <a:r>
              <a:rPr lang="tr-TR" sz="1400" b="1" dirty="0" smtClean="0"/>
              <a:t>muhaddisler</a:t>
            </a:r>
            <a:r>
              <a:rPr lang="tr-TR" sz="1400" dirty="0" smtClean="0"/>
              <a:t> ilgilenmektedirler. Dolayısıyla </a:t>
            </a:r>
            <a:r>
              <a:rPr lang="tr-TR" sz="1400" b="1" dirty="0" err="1" smtClean="0"/>
              <a:t>maksudlarına</a:t>
            </a:r>
            <a:r>
              <a:rPr lang="tr-TR" sz="1400" dirty="0" smtClean="0"/>
              <a:t> çok uygun bir hadis olması hasebiyle hadisi </a:t>
            </a:r>
            <a:r>
              <a:rPr lang="tr-TR" sz="1400" b="1" dirty="0" smtClean="0"/>
              <a:t>doğru</a:t>
            </a:r>
            <a:r>
              <a:rPr lang="tr-TR" sz="1400" dirty="0" smtClean="0"/>
              <a:t> kabul etmişler ve eserlerinde </a:t>
            </a:r>
            <a:r>
              <a:rPr lang="tr-TR" sz="1400" b="1" dirty="0" smtClean="0"/>
              <a:t>sıkça</a:t>
            </a:r>
            <a:r>
              <a:rPr lang="tr-TR" sz="1400" dirty="0" smtClean="0"/>
              <a:t> kullanmışlardır. Ayrıca bu rivayetin erken dönem hadis kaynaklarında (</a:t>
            </a:r>
            <a:r>
              <a:rPr lang="tr-TR" sz="1400" b="1" dirty="0" err="1" smtClean="0"/>
              <a:t>Ma’mer</a:t>
            </a:r>
            <a:r>
              <a:rPr lang="tr-TR" sz="1400" b="1" dirty="0" smtClean="0"/>
              <a:t> b. </a:t>
            </a:r>
            <a:r>
              <a:rPr lang="tr-TR" sz="1400" b="1" dirty="0" err="1" smtClean="0"/>
              <a:t>Râşid</a:t>
            </a:r>
            <a:r>
              <a:rPr lang="tr-TR" sz="1400" b="1" dirty="0" smtClean="0"/>
              <a:t>-v. 153/770, </a:t>
            </a:r>
            <a:r>
              <a:rPr lang="tr-TR" sz="1400" b="1" i="1" dirty="0" smtClean="0"/>
              <a:t>el-Câmi’</a:t>
            </a:r>
            <a:r>
              <a:rPr lang="tr-TR" sz="1400" dirty="0" smtClean="0"/>
              <a:t>)  yer alması, buna karşı </a:t>
            </a:r>
            <a:r>
              <a:rPr lang="tr-TR" sz="1400" b="1" dirty="0" smtClean="0"/>
              <a:t>mevzuat</a:t>
            </a:r>
            <a:r>
              <a:rPr lang="tr-TR" sz="1400" dirty="0" smtClean="0"/>
              <a:t> kitaplarında yer almaması, muhaddislerin ilgili hadisin </a:t>
            </a:r>
            <a:r>
              <a:rPr lang="tr-TR" sz="1400" b="1" dirty="0" smtClean="0"/>
              <a:t>sabit</a:t>
            </a:r>
            <a:r>
              <a:rPr lang="tr-TR" sz="1400" dirty="0" smtClean="0"/>
              <a:t> olduğuna dair kanaatleri </a:t>
            </a:r>
            <a:r>
              <a:rPr lang="tr-TR" sz="1400" dirty="0" err="1" smtClean="0"/>
              <a:t>sûfîlerin</a:t>
            </a:r>
            <a:r>
              <a:rPr lang="tr-TR" sz="1400" dirty="0" smtClean="0"/>
              <a:t> bu hadisi kullanmalarını kolaylaştırmıştır. </a:t>
            </a:r>
            <a:r>
              <a:rPr lang="tr-TR" sz="1400" dirty="0" err="1" smtClean="0"/>
              <a:t>Sûfîler</a:t>
            </a:r>
            <a:r>
              <a:rPr lang="tr-TR" sz="1400" dirty="0" smtClean="0"/>
              <a:t> bu hadisten </a:t>
            </a:r>
            <a:r>
              <a:rPr lang="tr-TR" sz="1400" b="1" i="1" dirty="0" err="1" smtClean="0"/>
              <a:t>zühd</a:t>
            </a:r>
            <a:r>
              <a:rPr lang="tr-TR" sz="1400" b="1" i="1" dirty="0" smtClean="0"/>
              <a:t>, hakikat, müşahede, </a:t>
            </a:r>
            <a:r>
              <a:rPr lang="tr-TR" sz="1400" b="1" i="1" dirty="0" err="1" smtClean="0"/>
              <a:t>mükaşefe</a:t>
            </a:r>
            <a:r>
              <a:rPr lang="tr-TR" sz="1400" b="1" i="1" dirty="0" smtClean="0"/>
              <a:t>, </a:t>
            </a:r>
            <a:r>
              <a:rPr lang="tr-TR" sz="1400" b="1" i="1" dirty="0" err="1" smtClean="0"/>
              <a:t>yakin</a:t>
            </a:r>
            <a:r>
              <a:rPr lang="tr-TR" sz="1400" b="1" i="1" dirty="0" smtClean="0"/>
              <a:t>, marifet, fena, </a:t>
            </a:r>
            <a:r>
              <a:rPr lang="tr-TR" sz="1400" b="1" i="1" dirty="0" err="1" smtClean="0"/>
              <a:t>sufi</a:t>
            </a:r>
            <a:r>
              <a:rPr lang="tr-TR" sz="1400" b="1" i="1" dirty="0" smtClean="0"/>
              <a:t>, </a:t>
            </a:r>
            <a:r>
              <a:rPr lang="tr-TR" sz="1400" b="1" i="1" dirty="0" err="1" smtClean="0"/>
              <a:t>mürid</a:t>
            </a:r>
            <a:r>
              <a:rPr lang="tr-TR" sz="1400" b="1" i="1" dirty="0" smtClean="0"/>
              <a:t>, </a:t>
            </a:r>
            <a:r>
              <a:rPr lang="tr-TR" sz="1400" b="1" i="1" dirty="0" err="1" smtClean="0"/>
              <a:t>gaybet</a:t>
            </a:r>
            <a:r>
              <a:rPr lang="tr-TR" sz="1400" b="1" i="1" dirty="0" smtClean="0"/>
              <a:t>, </a:t>
            </a:r>
            <a:r>
              <a:rPr lang="tr-TR" sz="1400" b="1" i="1" dirty="0" err="1" smtClean="0"/>
              <a:t>sekr-sahv</a:t>
            </a:r>
            <a:r>
              <a:rPr lang="tr-TR" sz="1400" b="1" i="1" dirty="0" smtClean="0"/>
              <a:t>, tecelli, hürriyet, safa</a:t>
            </a:r>
            <a:r>
              <a:rPr lang="tr-TR" sz="1400" b="1" dirty="0" smtClean="0"/>
              <a:t> </a:t>
            </a:r>
            <a:r>
              <a:rPr lang="tr-TR" sz="1400" dirty="0" smtClean="0"/>
              <a:t>gibi birçok kavrama delil olarak getirmişlerdir.</a:t>
            </a:r>
          </a:p>
          <a:p>
            <a:pPr algn="just"/>
            <a:endParaRPr lang="tr-TR" sz="1400" dirty="0"/>
          </a:p>
        </p:txBody>
      </p:sp>
    </p:spTree>
    <p:extLst>
      <p:ext uri="{BB962C8B-B14F-4D97-AF65-F5344CB8AC3E}">
        <p14:creationId xmlns:p14="http://schemas.microsoft.com/office/powerpoint/2010/main" val="218538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MARİFET</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smtClean="0"/>
              <a:t>Marifet: </a:t>
            </a:r>
            <a:r>
              <a:rPr lang="tr-TR" sz="1400" dirty="0" smtClean="0"/>
              <a:t>Sözlükte </a:t>
            </a:r>
            <a:r>
              <a:rPr lang="tr-TR" sz="1400" dirty="0" err="1" smtClean="0"/>
              <a:t>masdar</a:t>
            </a:r>
            <a:r>
              <a:rPr lang="tr-TR" sz="1400" dirty="0" smtClean="0"/>
              <a:t> olarak «</a:t>
            </a:r>
            <a:r>
              <a:rPr lang="tr-TR" sz="1400" b="1" dirty="0" smtClean="0"/>
              <a:t>bilmek, tanımak, ikrar etmek</a:t>
            </a:r>
            <a:r>
              <a:rPr lang="tr-TR" sz="1400" dirty="0" smtClean="0"/>
              <a:t>», isim olarak «bilgi» manasına gelmektedir. </a:t>
            </a:r>
            <a:r>
              <a:rPr lang="tr-TR" sz="1400" b="1" dirty="0" smtClean="0"/>
              <a:t>İlim</a:t>
            </a:r>
            <a:r>
              <a:rPr lang="tr-TR" sz="1400" dirty="0" smtClean="0"/>
              <a:t> kelimesiyle yakın manaları bulunmakla beraber aralarında farklar vardır. İlim tümel ve genel nitelikteki bilgileri, marifet </a:t>
            </a:r>
            <a:r>
              <a:rPr lang="tr-TR" sz="1400" b="1" dirty="0" smtClean="0"/>
              <a:t>tikel, özel ve ayrıntılı bilgileri</a:t>
            </a:r>
            <a:r>
              <a:rPr lang="tr-TR" sz="1400" dirty="0" smtClean="0"/>
              <a:t> ifade eder. İlmin karşıtı </a:t>
            </a:r>
            <a:r>
              <a:rPr lang="tr-TR" sz="1400" b="1" dirty="0" smtClean="0"/>
              <a:t>cehil</a:t>
            </a:r>
            <a:r>
              <a:rPr lang="tr-TR" sz="1400" dirty="0" smtClean="0"/>
              <a:t>, marifetin karşıtı </a:t>
            </a:r>
            <a:r>
              <a:rPr lang="tr-TR" sz="1400" b="1" dirty="0" smtClean="0"/>
              <a:t>inkardır.</a:t>
            </a:r>
            <a:endParaRPr lang="tr-TR" sz="1400" dirty="0" smtClean="0"/>
          </a:p>
          <a:p>
            <a:pPr algn="just"/>
            <a:r>
              <a:rPr lang="tr-TR" sz="1400" dirty="0" smtClean="0"/>
              <a:t>İlk dönemlerden </a:t>
            </a:r>
            <a:r>
              <a:rPr lang="tr-TR" sz="1400" dirty="0" err="1" smtClean="0"/>
              <a:t>itibaeren</a:t>
            </a:r>
            <a:r>
              <a:rPr lang="tr-TR" sz="1400" dirty="0" smtClean="0"/>
              <a:t> </a:t>
            </a:r>
            <a:r>
              <a:rPr lang="tr-TR" sz="1400" dirty="0" err="1" smtClean="0"/>
              <a:t>sûfîler</a:t>
            </a:r>
            <a:r>
              <a:rPr lang="tr-TR" sz="1400" dirty="0" smtClean="0"/>
              <a:t> kendilerinin diğer ulemadan ayıran </a:t>
            </a:r>
            <a:r>
              <a:rPr lang="tr-TR" sz="1400" b="1" dirty="0" smtClean="0"/>
              <a:t>hususî bilgilere </a:t>
            </a:r>
            <a:r>
              <a:rPr lang="tr-TR" sz="1400" dirty="0" smtClean="0"/>
              <a:t>sahip olduklarını söylemişler, bu bilgiye </a:t>
            </a:r>
            <a:r>
              <a:rPr lang="tr-TR" sz="1400" b="1" dirty="0" smtClean="0"/>
              <a:t>marifet, </a:t>
            </a:r>
            <a:r>
              <a:rPr lang="tr-TR" sz="1400" b="1" dirty="0" err="1" smtClean="0"/>
              <a:t>irfân</a:t>
            </a:r>
            <a:r>
              <a:rPr lang="tr-TR" sz="1400" b="1" dirty="0" smtClean="0"/>
              <a:t>, </a:t>
            </a:r>
            <a:r>
              <a:rPr lang="tr-TR" sz="1400" b="1" dirty="0" err="1" smtClean="0"/>
              <a:t>yakîn</a:t>
            </a:r>
            <a:r>
              <a:rPr lang="tr-TR" sz="1400" dirty="0" smtClean="0"/>
              <a:t> gibi yine </a:t>
            </a:r>
            <a:r>
              <a:rPr lang="tr-TR" sz="1400" b="1" dirty="0" smtClean="0"/>
              <a:t>kendilerine has terimlerle </a:t>
            </a:r>
            <a:r>
              <a:rPr lang="tr-TR" sz="1400" dirty="0" smtClean="0"/>
              <a:t>ifade etmişlerdir. Ayrıca ilim kelimesini «</a:t>
            </a:r>
            <a:r>
              <a:rPr lang="tr-TR" sz="1400" b="1" dirty="0" smtClean="0"/>
              <a:t>ledün ilmi, bâtın ilmi, hal-makam ilmi, fena-beka ilmi, </a:t>
            </a:r>
            <a:r>
              <a:rPr lang="tr-TR" sz="1400" b="1" dirty="0" err="1" smtClean="0"/>
              <a:t>mükaşefe</a:t>
            </a:r>
            <a:r>
              <a:rPr lang="tr-TR" sz="1400" b="1" dirty="0" smtClean="0"/>
              <a:t>-müşahede ilmi</a:t>
            </a:r>
            <a:r>
              <a:rPr lang="tr-TR" sz="1400" dirty="0" smtClean="0"/>
              <a:t>» gibi terkiplerle kullanmışlardır. Marifetten </a:t>
            </a:r>
            <a:r>
              <a:rPr lang="tr-TR" sz="1400" b="1" dirty="0" smtClean="0"/>
              <a:t>ilahî esrar ve hakikatlere, nefsin niteliklerine, varlıkların durumuna ve </a:t>
            </a:r>
            <a:r>
              <a:rPr lang="tr-TR" sz="1400" b="1" dirty="0" err="1" smtClean="0"/>
              <a:t>gayb</a:t>
            </a:r>
            <a:r>
              <a:rPr lang="tr-TR" sz="1400" b="1" dirty="0" smtClean="0"/>
              <a:t> </a:t>
            </a:r>
            <a:r>
              <a:rPr lang="tr-TR" sz="1400" dirty="0" smtClean="0"/>
              <a:t>niteliğindeki bazı hususlara ilişkin bilgiyi kastetmişlerdir. Marifetin </a:t>
            </a:r>
            <a:r>
              <a:rPr lang="tr-TR" sz="1400" b="1" dirty="0" smtClean="0"/>
              <a:t>mukaddimesinin</a:t>
            </a:r>
            <a:r>
              <a:rPr lang="tr-TR" sz="1400" dirty="0" smtClean="0"/>
              <a:t> ilim, ilimsiz marifetin </a:t>
            </a:r>
            <a:r>
              <a:rPr lang="tr-TR" sz="1400" b="1" dirty="0" smtClean="0"/>
              <a:t>muhal</a:t>
            </a:r>
            <a:r>
              <a:rPr lang="tr-TR" sz="1400" dirty="0" smtClean="0"/>
              <a:t>, marifetsiz ilmini </a:t>
            </a:r>
            <a:r>
              <a:rPr lang="tr-TR" sz="1400" b="1" dirty="0" smtClean="0"/>
              <a:t>vebal</a:t>
            </a:r>
            <a:r>
              <a:rPr lang="tr-TR" sz="1400" dirty="0" smtClean="0"/>
              <a:t> olduğuna inanan </a:t>
            </a:r>
            <a:r>
              <a:rPr lang="tr-TR" sz="1400" dirty="0" err="1" smtClean="0"/>
              <a:t>sûfîler</a:t>
            </a:r>
            <a:r>
              <a:rPr lang="tr-TR" sz="1400" dirty="0" smtClean="0"/>
              <a:t> marifetin </a:t>
            </a:r>
            <a:r>
              <a:rPr lang="tr-TR" sz="1400" b="1" dirty="0" err="1" smtClean="0"/>
              <a:t>ledünnî</a:t>
            </a:r>
            <a:r>
              <a:rPr lang="tr-TR" sz="1400" b="1" dirty="0" smtClean="0"/>
              <a:t> bir bilgi </a:t>
            </a:r>
            <a:r>
              <a:rPr lang="tr-TR" sz="1400" dirty="0" smtClean="0"/>
              <a:t>olduğunu söylemişlerdir. Onlara göre bu bilgi türünde </a:t>
            </a:r>
            <a:r>
              <a:rPr lang="tr-TR" sz="1400" b="1" dirty="0" smtClean="0"/>
              <a:t>vehmin</a:t>
            </a:r>
            <a:r>
              <a:rPr lang="tr-TR" sz="1400" dirty="0" smtClean="0"/>
              <a:t> etkisi bulunmadığı </a:t>
            </a:r>
            <a:r>
              <a:rPr lang="tr-TR" sz="1400" b="1" dirty="0" smtClean="0"/>
              <a:t>saf, berrak ve doğru </a:t>
            </a:r>
            <a:r>
              <a:rPr lang="tr-TR" sz="1400" dirty="0" smtClean="0"/>
              <a:t>bir ilimdir. Fakat sadece akıl ürünü olan bilgilerde </a:t>
            </a:r>
            <a:r>
              <a:rPr lang="tr-TR" sz="1400" b="1" dirty="0" smtClean="0"/>
              <a:t>vehim</a:t>
            </a:r>
            <a:r>
              <a:rPr lang="tr-TR" sz="1400" dirty="0" smtClean="0"/>
              <a:t> gibi karıştırıcı durumlar olması hasebiyle akıl mahsulü bilgilere tam manasıyla güvenilmez. Bundan dolayı marifet aklî istidlal ve kıyasa dayalı ilimlerden üstündür. </a:t>
            </a:r>
          </a:p>
          <a:p>
            <a:pPr algn="just"/>
            <a:r>
              <a:rPr lang="tr-TR" sz="1400" dirty="0" smtClean="0"/>
              <a:t>En şerefli ilmin Allah’ı bilmek olduğunu söyleyen </a:t>
            </a:r>
            <a:r>
              <a:rPr lang="tr-TR" sz="1400" dirty="0" err="1" smtClean="0"/>
              <a:t>sûfîler</a:t>
            </a:r>
            <a:r>
              <a:rPr lang="tr-TR" sz="1400" dirty="0" smtClean="0"/>
              <a:t> buna </a:t>
            </a:r>
            <a:r>
              <a:rPr lang="tr-TR" sz="1400" b="1" dirty="0" err="1" smtClean="0"/>
              <a:t>marifetullah</a:t>
            </a:r>
            <a:r>
              <a:rPr lang="tr-TR" sz="1400" dirty="0" smtClean="0"/>
              <a:t> demişlerdir. Bunu bilenlere de «</a:t>
            </a:r>
            <a:r>
              <a:rPr lang="tr-TR" sz="1400" b="1" dirty="0" err="1" smtClean="0"/>
              <a:t>ehl</a:t>
            </a:r>
            <a:r>
              <a:rPr lang="tr-TR" sz="1400" b="1" dirty="0" smtClean="0"/>
              <a:t>-i marifet, </a:t>
            </a:r>
            <a:r>
              <a:rPr lang="tr-TR" sz="1400" b="1" dirty="0" err="1" smtClean="0"/>
              <a:t>ârif</a:t>
            </a:r>
            <a:r>
              <a:rPr lang="tr-TR" sz="1400" b="1" dirty="0" smtClean="0"/>
              <a:t>, </a:t>
            </a:r>
            <a:r>
              <a:rPr lang="tr-TR" sz="1400" b="1" dirty="0" err="1" smtClean="0"/>
              <a:t>ârif</a:t>
            </a:r>
            <a:r>
              <a:rPr lang="tr-TR" sz="1400" b="1" dirty="0" smtClean="0"/>
              <a:t> billah, </a:t>
            </a:r>
            <a:r>
              <a:rPr lang="tr-TR" sz="1400" b="1" dirty="0" err="1" smtClean="0"/>
              <a:t>ehl</a:t>
            </a:r>
            <a:r>
              <a:rPr lang="tr-TR" sz="1400" b="1" dirty="0" smtClean="0"/>
              <a:t>-i </a:t>
            </a:r>
            <a:r>
              <a:rPr lang="tr-TR" sz="1400" b="1" dirty="0" err="1" smtClean="0"/>
              <a:t>irfân</a:t>
            </a:r>
            <a:r>
              <a:rPr lang="tr-TR" sz="1400" b="1" dirty="0" smtClean="0"/>
              <a:t>, âlim-i billah</a:t>
            </a:r>
            <a:r>
              <a:rPr lang="tr-TR" sz="1400" dirty="0" smtClean="0"/>
              <a:t>» demişlerdir. «Ben cinleri insanları bana ibadet etsinler diye yarattım» (</a:t>
            </a:r>
            <a:r>
              <a:rPr lang="tr-TR" sz="1400" dirty="0" err="1" smtClean="0"/>
              <a:t>Zariyat</a:t>
            </a:r>
            <a:r>
              <a:rPr lang="tr-TR" sz="1400" dirty="0" smtClean="0"/>
              <a:t>, 51/56) ayetinin </a:t>
            </a:r>
            <a:r>
              <a:rPr lang="tr-TR" sz="1400" b="1" dirty="0" smtClean="0"/>
              <a:t>beni tanısınlar</a:t>
            </a:r>
            <a:r>
              <a:rPr lang="tr-TR" sz="1400" dirty="0" smtClean="0"/>
              <a:t> diye yorumlamışlardır. Çünkü ibadet, </a:t>
            </a:r>
            <a:r>
              <a:rPr lang="tr-TR" sz="1400" b="1" dirty="0" smtClean="0"/>
              <a:t>ibadet edilenin bilinmesine </a:t>
            </a:r>
            <a:r>
              <a:rPr lang="tr-TR" sz="1400" dirty="0" smtClean="0"/>
              <a:t>(marifet) bağlıdır. Bilinmeyene ibadet edilmez. Dolayısıyla </a:t>
            </a:r>
            <a:r>
              <a:rPr lang="tr-TR" sz="1400" b="1" dirty="0" smtClean="0"/>
              <a:t>marifetsiz ibadetin </a:t>
            </a:r>
            <a:r>
              <a:rPr lang="tr-TR" sz="1400" dirty="0" smtClean="0"/>
              <a:t>anlamı yoktur. Ayrıca «Allah’ın kalbini İslâm’a açtığı bir kimse rabbinden bir </a:t>
            </a:r>
            <a:r>
              <a:rPr lang="tr-TR" sz="1400" b="1" dirty="0" smtClean="0"/>
              <a:t>nur</a:t>
            </a:r>
            <a:r>
              <a:rPr lang="tr-TR" sz="1400" dirty="0" smtClean="0"/>
              <a:t> üzere değil mi?» (</a:t>
            </a:r>
            <a:r>
              <a:rPr lang="tr-TR" sz="1400" dirty="0" err="1" smtClean="0"/>
              <a:t>Zümer</a:t>
            </a:r>
            <a:r>
              <a:rPr lang="tr-TR" sz="1400" dirty="0" smtClean="0"/>
              <a:t>, 39/22), «Ey iman edenler! Eğer takva üzerinde olursanız O siz bir </a:t>
            </a:r>
            <a:r>
              <a:rPr lang="tr-TR" sz="1400" b="1" dirty="0" err="1" smtClean="0"/>
              <a:t>furkân</a:t>
            </a:r>
            <a:r>
              <a:rPr lang="tr-TR" sz="1400" dirty="0" smtClean="0"/>
              <a:t> verir» (</a:t>
            </a:r>
            <a:r>
              <a:rPr lang="tr-TR" sz="1400" dirty="0" err="1" smtClean="0"/>
              <a:t>Enfal</a:t>
            </a:r>
            <a:r>
              <a:rPr lang="tr-TR" sz="1400" dirty="0" smtClean="0"/>
              <a:t>, 8/29) ayetlerindeki </a:t>
            </a:r>
            <a:r>
              <a:rPr lang="tr-TR" sz="1400" b="1" dirty="0" smtClean="0"/>
              <a:t>nur ve </a:t>
            </a:r>
            <a:r>
              <a:rPr lang="tr-TR" sz="1400" b="1" dirty="0" err="1" smtClean="0"/>
              <a:t>furkân</a:t>
            </a:r>
            <a:r>
              <a:rPr lang="tr-TR" sz="1400" dirty="0" smtClean="0"/>
              <a:t> kavramlarının </a:t>
            </a:r>
            <a:r>
              <a:rPr lang="tr-TR" sz="1400" b="1" dirty="0" smtClean="0"/>
              <a:t>marifete</a:t>
            </a:r>
            <a:r>
              <a:rPr lang="tr-TR" sz="1400" dirty="0" smtClean="0"/>
              <a:t> işaret ettiğini söyleyerek marifeti «</a:t>
            </a:r>
            <a:r>
              <a:rPr lang="tr-TR" sz="1400" b="1" dirty="0" smtClean="0"/>
              <a:t>kalbin Allah’la olan hayatı</a:t>
            </a:r>
            <a:r>
              <a:rPr lang="tr-TR" sz="1400" dirty="0" smtClean="0"/>
              <a:t>» «</a:t>
            </a:r>
            <a:r>
              <a:rPr lang="tr-TR" sz="1400" b="1" dirty="0" smtClean="0"/>
              <a:t>Allah’ın sıfat ve isimleriyle tanıyanın niteliği</a:t>
            </a:r>
            <a:r>
              <a:rPr lang="tr-TR" sz="1400" dirty="0" smtClean="0"/>
              <a:t>», «</a:t>
            </a:r>
            <a:r>
              <a:rPr lang="tr-TR" sz="1400" b="1" dirty="0" smtClean="0"/>
              <a:t>birbirini izleyen nurlarla Hakk’ın kalplere doğması</a:t>
            </a:r>
            <a:r>
              <a:rPr lang="tr-TR" sz="1400" dirty="0" smtClean="0"/>
              <a:t>», «</a:t>
            </a:r>
            <a:r>
              <a:rPr lang="tr-TR" sz="1400" b="1" dirty="0" smtClean="0"/>
              <a:t>kalbe atılan bir nurla iç aydınlığa kavuşma hali</a:t>
            </a:r>
            <a:r>
              <a:rPr lang="tr-TR" sz="1400" dirty="0" smtClean="0"/>
              <a:t>», «</a:t>
            </a:r>
            <a:r>
              <a:rPr lang="tr-TR" sz="1400" b="1" dirty="0" err="1" smtClean="0"/>
              <a:t>kalb</a:t>
            </a:r>
            <a:r>
              <a:rPr lang="tr-TR" sz="1400" b="1" dirty="0" smtClean="0"/>
              <a:t> gözüyle ilahî gerçekleri görme</a:t>
            </a:r>
            <a:r>
              <a:rPr lang="tr-TR" sz="1400" dirty="0" smtClean="0"/>
              <a:t>» şeklinde tarif etmişlerdir. Burada bahsedilen ilimleri elde etmek için </a:t>
            </a:r>
            <a:r>
              <a:rPr lang="tr-TR" sz="1400" b="1" dirty="0" err="1" smtClean="0"/>
              <a:t>sülûk</a:t>
            </a:r>
            <a:r>
              <a:rPr lang="tr-TR" sz="1400" b="1" dirty="0" smtClean="0"/>
              <a:t> ve manevî tecrübeye </a:t>
            </a:r>
            <a:r>
              <a:rPr lang="tr-TR" sz="1400" dirty="0" smtClean="0"/>
              <a:t>ihtiyaç vardır. Bu manevî bilginin </a:t>
            </a:r>
            <a:r>
              <a:rPr lang="tr-TR" sz="1400" b="1" i="1" dirty="0" err="1" smtClean="0"/>
              <a:t>yakîn</a:t>
            </a:r>
            <a:r>
              <a:rPr lang="tr-TR" sz="1400" b="1" i="1" dirty="0" smtClean="0"/>
              <a:t>, zevk, </a:t>
            </a:r>
            <a:r>
              <a:rPr lang="tr-TR" sz="1400" b="1" i="1" dirty="0" err="1" smtClean="0"/>
              <a:t>vecd</a:t>
            </a:r>
            <a:r>
              <a:rPr lang="tr-TR" sz="1400" b="1" i="1" dirty="0" smtClean="0"/>
              <a:t>, </a:t>
            </a:r>
            <a:r>
              <a:rPr lang="tr-TR" sz="1400" b="1" i="1" dirty="0" err="1" smtClean="0"/>
              <a:t>fenâ</a:t>
            </a:r>
            <a:r>
              <a:rPr lang="tr-TR" sz="1400" b="1" i="1" dirty="0" smtClean="0"/>
              <a:t>, huzur</a:t>
            </a:r>
            <a:r>
              <a:rPr lang="tr-TR" sz="1400" b="1" dirty="0" smtClean="0"/>
              <a:t> </a:t>
            </a:r>
            <a:r>
              <a:rPr lang="tr-TR" sz="1400" dirty="0" smtClean="0"/>
              <a:t>gibi hallerle yakın ilişkisi vardır. </a:t>
            </a:r>
            <a:endParaRPr lang="tr-TR" sz="1400" dirty="0"/>
          </a:p>
        </p:txBody>
      </p:sp>
    </p:spTree>
    <p:extLst>
      <p:ext uri="{BB962C8B-B14F-4D97-AF65-F5344CB8AC3E}">
        <p14:creationId xmlns:p14="http://schemas.microsoft.com/office/powerpoint/2010/main" val="1834609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MARİFET</a:t>
            </a:r>
          </a:p>
        </p:txBody>
      </p:sp>
      <p:sp>
        <p:nvSpPr>
          <p:cNvPr id="3" name="İçerik Yer Tutucusu 2"/>
          <p:cNvSpPr>
            <a:spLocks noGrp="1"/>
          </p:cNvSpPr>
          <p:nvPr>
            <p:ph idx="1"/>
          </p:nvPr>
        </p:nvSpPr>
        <p:spPr>
          <a:xfrm>
            <a:off x="465992" y="2286000"/>
            <a:ext cx="11254154" cy="4431323"/>
          </a:xfrm>
        </p:spPr>
        <p:txBody>
          <a:bodyPr>
            <a:normAutofit fontScale="92500" lnSpcReduction="20000"/>
          </a:bodyPr>
          <a:lstStyle/>
          <a:p>
            <a:pPr algn="just"/>
            <a:r>
              <a:rPr lang="tr-TR" sz="1400" dirty="0" smtClean="0"/>
              <a:t>Marifet Allah, insan ve alemle ilgili </a:t>
            </a:r>
            <a:r>
              <a:rPr lang="tr-TR" sz="1400" b="1" dirty="0" smtClean="0"/>
              <a:t>kapsamlı bilgi </a:t>
            </a:r>
            <a:r>
              <a:rPr lang="tr-TR" sz="1400" dirty="0" smtClean="0"/>
              <a:t>olmakla beraber tasavvufta esas olan </a:t>
            </a:r>
            <a:r>
              <a:rPr lang="tr-TR" sz="1400" b="1" dirty="0" err="1" smtClean="0"/>
              <a:t>marifetullah</a:t>
            </a:r>
            <a:r>
              <a:rPr lang="tr-TR" sz="1400" dirty="0" smtClean="0"/>
              <a:t> denen </a:t>
            </a:r>
            <a:r>
              <a:rPr lang="tr-TR" sz="1400" b="1" dirty="0" smtClean="0"/>
              <a:t>özel</a:t>
            </a:r>
            <a:r>
              <a:rPr lang="tr-TR" sz="1400" dirty="0" smtClean="0"/>
              <a:t> bilgidir. Âlem ve nefis hakkındaki bilgiler ise </a:t>
            </a:r>
            <a:r>
              <a:rPr lang="tr-TR" sz="1400" b="1" dirty="0" smtClean="0"/>
              <a:t>Allah’ı tanımanın </a:t>
            </a:r>
            <a:r>
              <a:rPr lang="tr-TR" sz="1400" dirty="0" smtClean="0"/>
              <a:t>aracı olması bakımından önemlidir. Bundan dolayı ilk dönem </a:t>
            </a:r>
            <a:r>
              <a:rPr lang="tr-TR" sz="1400" dirty="0" err="1" smtClean="0"/>
              <a:t>sûfîlerinde</a:t>
            </a:r>
            <a:r>
              <a:rPr lang="tr-TR" sz="1400" dirty="0" smtClean="0"/>
              <a:t> Ebu Said el-</a:t>
            </a:r>
            <a:r>
              <a:rPr lang="tr-TR" sz="1400" dirty="0" err="1" smtClean="0"/>
              <a:t>Harrâz</a:t>
            </a:r>
            <a:r>
              <a:rPr lang="tr-TR" sz="1400" dirty="0" smtClean="0"/>
              <a:t> (v. 277/890) «</a:t>
            </a:r>
            <a:r>
              <a:rPr lang="tr-TR" sz="1400" b="1" dirty="0" smtClean="0"/>
              <a:t>nefsinin bilen rabbini bilir</a:t>
            </a:r>
            <a:r>
              <a:rPr lang="tr-TR" sz="1400" dirty="0" smtClean="0"/>
              <a:t>» demiştir. Yani insan nefsinin sıfatlarında </a:t>
            </a:r>
            <a:r>
              <a:rPr lang="tr-TR" sz="1400" b="1" dirty="0" smtClean="0"/>
              <a:t>arif</a:t>
            </a:r>
            <a:r>
              <a:rPr lang="tr-TR" sz="1400" dirty="0" smtClean="0"/>
              <a:t> olmadıkça rabbinin </a:t>
            </a:r>
            <a:r>
              <a:rPr lang="tr-TR" sz="1400" b="1" dirty="0" smtClean="0"/>
              <a:t>sıfatlarını</a:t>
            </a:r>
            <a:r>
              <a:rPr lang="tr-TR" sz="1400" dirty="0" smtClean="0"/>
              <a:t> idrak edemez. </a:t>
            </a:r>
          </a:p>
          <a:p>
            <a:pPr algn="just"/>
            <a:r>
              <a:rPr lang="tr-TR" sz="1400" dirty="0" smtClean="0"/>
              <a:t>Tasavvufî anlamıyla marifetten </a:t>
            </a:r>
            <a:r>
              <a:rPr lang="tr-TR" sz="1400" b="1" dirty="0" smtClean="0"/>
              <a:t>ilk bahseden </a:t>
            </a:r>
            <a:r>
              <a:rPr lang="tr-TR" sz="1400" b="1" dirty="0" err="1" smtClean="0"/>
              <a:t>Zünnnûn</a:t>
            </a:r>
            <a:r>
              <a:rPr lang="tr-TR" sz="1400" b="1" dirty="0" smtClean="0"/>
              <a:t> </a:t>
            </a:r>
            <a:r>
              <a:rPr lang="tr-TR" sz="1400" b="1" dirty="0" err="1" smtClean="0"/>
              <a:t>Mısrî’ye</a:t>
            </a:r>
            <a:r>
              <a:rPr lang="tr-TR" sz="1400" b="1" dirty="0" smtClean="0"/>
              <a:t> </a:t>
            </a:r>
            <a:r>
              <a:rPr lang="tr-TR" sz="1400" dirty="0" smtClean="0"/>
              <a:t>(v. 245/859) göre esasen Allah’ı </a:t>
            </a:r>
            <a:r>
              <a:rPr lang="tr-TR" sz="1400" b="1" dirty="0" smtClean="0"/>
              <a:t>tam olarak bilmek ve tanımak </a:t>
            </a:r>
            <a:r>
              <a:rPr lang="tr-TR" sz="1400" dirty="0" smtClean="0"/>
              <a:t>mümkün değildir. Bu meyanda Hz. Ebubekir atfedilen «Allah hakkında marifet sahibi olmanın biricik yolu insanın O’nun hakkında marifet sahibi olmaktan aciz olduğunu idrak etmesidir» söz tasavvufta önemli bir mihenk taşıdır. </a:t>
            </a:r>
          </a:p>
          <a:p>
            <a:pPr algn="just"/>
            <a:r>
              <a:rPr lang="tr-TR" sz="1400" dirty="0" smtClean="0"/>
              <a:t>Genellikle marifet dillen anlatılan bir şey olmaktan çok </a:t>
            </a:r>
            <a:r>
              <a:rPr lang="tr-TR" sz="1400" b="1" dirty="0" smtClean="0"/>
              <a:t>susarak</a:t>
            </a:r>
            <a:r>
              <a:rPr lang="tr-TR" sz="1400" dirty="0" smtClean="0"/>
              <a:t> anlaşılan ve öğrenilen şeydir. Buna göre tasavvuf yoluna </a:t>
            </a:r>
            <a:r>
              <a:rPr lang="tr-TR" sz="1400" dirty="0" err="1" smtClean="0"/>
              <a:t>sülûk</a:t>
            </a:r>
            <a:r>
              <a:rPr lang="tr-TR" sz="1400" dirty="0" smtClean="0"/>
              <a:t> edenlerin </a:t>
            </a:r>
            <a:r>
              <a:rPr lang="tr-TR" sz="1400" b="1" dirty="0" smtClean="0"/>
              <a:t>marifet ehlinin</a:t>
            </a:r>
            <a:r>
              <a:rPr lang="tr-TR" sz="1400" dirty="0" smtClean="0"/>
              <a:t> yanında </a:t>
            </a:r>
            <a:r>
              <a:rPr lang="tr-TR" sz="1400" b="1" dirty="0" smtClean="0"/>
              <a:t>susmaları</a:t>
            </a:r>
            <a:r>
              <a:rPr lang="tr-TR" sz="1400" dirty="0" smtClean="0"/>
              <a:t> ve marifet </a:t>
            </a:r>
            <a:r>
              <a:rPr lang="tr-TR" sz="1400" b="1" dirty="0" smtClean="0"/>
              <a:t>iddiasında</a:t>
            </a:r>
            <a:r>
              <a:rPr lang="tr-TR" sz="1400" dirty="0" smtClean="0"/>
              <a:t> bulunmamaları tavsiye edilir. Burada önemli olan sadece </a:t>
            </a:r>
            <a:r>
              <a:rPr lang="tr-TR" sz="1400" b="1" dirty="0" smtClean="0"/>
              <a:t>dilin</a:t>
            </a:r>
            <a:r>
              <a:rPr lang="tr-TR" sz="1400" dirty="0" smtClean="0"/>
              <a:t> susması değil aynı zamanda </a:t>
            </a:r>
            <a:r>
              <a:rPr lang="tr-TR" sz="1400" b="1" dirty="0" smtClean="0"/>
              <a:t>nefsin ve zihnin</a:t>
            </a:r>
            <a:r>
              <a:rPr lang="tr-TR" sz="1400" dirty="0" smtClean="0"/>
              <a:t> de susması, Hak’tan başkasıyla </a:t>
            </a:r>
            <a:r>
              <a:rPr lang="tr-TR" sz="1400" b="1" dirty="0" smtClean="0"/>
              <a:t>meşgul</a:t>
            </a:r>
            <a:r>
              <a:rPr lang="tr-TR" sz="1400" dirty="0" smtClean="0"/>
              <a:t> olmamasıdır. Yani sükût </a:t>
            </a:r>
            <a:r>
              <a:rPr lang="tr-TR" sz="1400" b="1" dirty="0" smtClean="0"/>
              <a:t>tefekkürü</a:t>
            </a:r>
            <a:r>
              <a:rPr lang="tr-TR" sz="1400" dirty="0" smtClean="0"/>
              <a:t> temin ettiği ölçüde marifeti </a:t>
            </a:r>
            <a:r>
              <a:rPr lang="tr-TR" sz="1400" b="1" dirty="0" smtClean="0"/>
              <a:t>tahsil</a:t>
            </a:r>
            <a:r>
              <a:rPr lang="tr-TR" sz="1400" dirty="0" smtClean="0"/>
              <a:t> etmenin aracı olur. </a:t>
            </a:r>
            <a:r>
              <a:rPr lang="tr-TR" sz="1400" dirty="0" err="1" smtClean="0"/>
              <a:t>Gazzâlî</a:t>
            </a:r>
            <a:r>
              <a:rPr lang="tr-TR" sz="1400" dirty="0" smtClean="0"/>
              <a:t> «</a:t>
            </a:r>
            <a:r>
              <a:rPr lang="tr-TR" sz="1400" b="1" dirty="0" smtClean="0"/>
              <a:t>Allah’ın kulunun kalbine attığı bir nurla kulun daha önce isimlerini bildiği şeyleri açık seçik görmesidir</a:t>
            </a:r>
            <a:r>
              <a:rPr lang="tr-TR" sz="1400" dirty="0" smtClean="0"/>
              <a:t>» şeklinde tarif etmektedir. Buna göre marifet </a:t>
            </a:r>
            <a:r>
              <a:rPr lang="tr-TR" sz="1400" b="1" dirty="0" smtClean="0"/>
              <a:t>sırf bir lütuf olarak </a:t>
            </a:r>
            <a:r>
              <a:rPr lang="tr-TR" sz="1400" dirty="0" smtClean="0"/>
              <a:t>Allah’ın kuluna verdiği bir </a:t>
            </a:r>
            <a:r>
              <a:rPr lang="tr-TR" sz="1400" b="1" dirty="0" smtClean="0"/>
              <a:t>ışıktır</a:t>
            </a:r>
            <a:r>
              <a:rPr lang="tr-TR" sz="1400" dirty="0" smtClean="0"/>
              <a:t>. Hz. Ali’ye atfedilen «</a:t>
            </a:r>
            <a:r>
              <a:rPr lang="tr-TR" sz="1400" b="1" dirty="0" smtClean="0"/>
              <a:t>Allah’ı Allah’la, O’ndan başkasını da O’nun nuru ile tanıdım</a:t>
            </a:r>
            <a:r>
              <a:rPr lang="tr-TR" sz="1400" dirty="0" smtClean="0"/>
              <a:t>» sözün manası budur. C. Bağdadî </a:t>
            </a:r>
            <a:r>
              <a:rPr lang="tr-TR" sz="1400" b="1" dirty="0" err="1" smtClean="0"/>
              <a:t>ta’rîf</a:t>
            </a:r>
            <a:r>
              <a:rPr lang="tr-TR" sz="1400" dirty="0" smtClean="0"/>
              <a:t> ve </a:t>
            </a:r>
            <a:r>
              <a:rPr lang="tr-TR" sz="1400" b="1" dirty="0" err="1" smtClean="0"/>
              <a:t>taarruf</a:t>
            </a:r>
            <a:r>
              <a:rPr lang="tr-TR" sz="1400" dirty="0" smtClean="0"/>
              <a:t> diye iki marifetten bahseder. </a:t>
            </a:r>
            <a:r>
              <a:rPr lang="tr-TR" sz="1400" b="1" dirty="0" err="1" smtClean="0"/>
              <a:t>Taarruf</a:t>
            </a:r>
            <a:r>
              <a:rPr lang="tr-TR" sz="1400" dirty="0" smtClean="0"/>
              <a:t> Allah’ın kendisini, kendisiyle ilişkisi açısından da eşyayı kuluna tanıtması, </a:t>
            </a:r>
            <a:r>
              <a:rPr lang="tr-TR" sz="1400" b="1" dirty="0" err="1" smtClean="0"/>
              <a:t>ta’rîf</a:t>
            </a:r>
            <a:r>
              <a:rPr lang="tr-TR" sz="1400" dirty="0" smtClean="0"/>
              <a:t> ise dış dünya (</a:t>
            </a:r>
            <a:r>
              <a:rPr lang="tr-TR" sz="1400" dirty="0" err="1" smtClean="0"/>
              <a:t>afâk</a:t>
            </a:r>
            <a:r>
              <a:rPr lang="tr-TR" sz="1400" dirty="0" smtClean="0"/>
              <a:t>) ve iç dünyada (</a:t>
            </a:r>
            <a:r>
              <a:rPr lang="tr-TR" sz="1400" dirty="0" err="1" smtClean="0"/>
              <a:t>enfüs</a:t>
            </a:r>
            <a:r>
              <a:rPr lang="tr-TR" sz="1400" dirty="0" smtClean="0"/>
              <a:t>) kudretinin eserlerini göstermesidir. </a:t>
            </a:r>
            <a:r>
              <a:rPr lang="tr-TR" sz="1400" b="1" dirty="0" err="1" smtClean="0"/>
              <a:t>Taarruf</a:t>
            </a:r>
            <a:r>
              <a:rPr lang="tr-TR" sz="1400" dirty="0" smtClean="0"/>
              <a:t> Allah’ın lütfuyla O’nu doğrudan tanıma, </a:t>
            </a:r>
            <a:r>
              <a:rPr lang="tr-TR" sz="1400" b="1" dirty="0" err="1" smtClean="0"/>
              <a:t>ta’rîf</a:t>
            </a:r>
            <a:r>
              <a:rPr lang="tr-TR" sz="1400" dirty="0" smtClean="0"/>
              <a:t> ise dolayı olarak Hakk’ın kendisini tanıtmasıdır. Bu ayırımdan dolayı </a:t>
            </a:r>
            <a:r>
              <a:rPr lang="tr-TR" sz="1400" b="1" dirty="0" err="1" smtClean="0"/>
              <a:t>Kelâbâzî</a:t>
            </a:r>
            <a:r>
              <a:rPr lang="tr-TR" sz="1400" dirty="0" smtClean="0"/>
              <a:t> eserine </a:t>
            </a:r>
            <a:r>
              <a:rPr lang="tr-TR" sz="1400" i="1" dirty="0" smtClean="0"/>
              <a:t>et-</a:t>
            </a:r>
            <a:r>
              <a:rPr lang="tr-TR" sz="1400" i="1" dirty="0" err="1" smtClean="0"/>
              <a:t>Taaruf</a:t>
            </a:r>
            <a:r>
              <a:rPr lang="tr-TR" sz="1400" dirty="0" smtClean="0"/>
              <a:t> ismini vermiştir. </a:t>
            </a:r>
          </a:p>
          <a:p>
            <a:pPr algn="just"/>
            <a:r>
              <a:rPr lang="tr-TR" sz="1400" dirty="0" err="1" smtClean="0"/>
              <a:t>Sûfîlere</a:t>
            </a:r>
            <a:r>
              <a:rPr lang="tr-TR" sz="1400" dirty="0" smtClean="0"/>
              <a:t> göre «Ben sizin rabbiniz değil miyim?» (Araf, 7/172) ayeti </a:t>
            </a:r>
            <a:r>
              <a:rPr lang="tr-TR" sz="1400" b="1" dirty="0" smtClean="0"/>
              <a:t>marifetin</a:t>
            </a:r>
            <a:r>
              <a:rPr lang="tr-TR" sz="1400" dirty="0" smtClean="0"/>
              <a:t> ezelî olduğunu göstermektedir. Aslında bu şekilde bir düşünce ruhun mahluk olmadığı düşüncesi yatmaktadır. Aslında ruhlar </a:t>
            </a:r>
            <a:r>
              <a:rPr lang="tr-TR" sz="1400" b="1" dirty="0" err="1" smtClean="0"/>
              <a:t>elest</a:t>
            </a:r>
            <a:r>
              <a:rPr lang="tr-TR" sz="1400" b="1" dirty="0" smtClean="0"/>
              <a:t> </a:t>
            </a:r>
            <a:r>
              <a:rPr lang="tr-TR" sz="1400" b="1" dirty="0" err="1" smtClean="0"/>
              <a:t>bezminde</a:t>
            </a:r>
            <a:r>
              <a:rPr lang="tr-TR" sz="1400" dirty="0" smtClean="0"/>
              <a:t> bu marifete sahiplerdi. Dünyaya gelen insanlardan bir kısmı bu marifeti </a:t>
            </a:r>
            <a:r>
              <a:rPr lang="tr-TR" sz="1400" b="1" dirty="0" smtClean="0"/>
              <a:t>ikrar</a:t>
            </a:r>
            <a:r>
              <a:rPr lang="tr-TR" sz="1400" dirty="0" smtClean="0"/>
              <a:t> eder, bir kısmı da </a:t>
            </a:r>
            <a:r>
              <a:rPr lang="tr-TR" sz="1400" b="1" dirty="0" smtClean="0"/>
              <a:t>inkar</a:t>
            </a:r>
            <a:r>
              <a:rPr lang="tr-TR" sz="1400" dirty="0" smtClean="0"/>
              <a:t> eder. </a:t>
            </a:r>
          </a:p>
          <a:p>
            <a:pPr algn="just"/>
            <a:r>
              <a:rPr lang="tr-TR" sz="1400" dirty="0" smtClean="0"/>
              <a:t>Herkesin marifeti aynı olmadığı için çeşitlerinden bahsedilmiştir. Ayrıca </a:t>
            </a:r>
            <a:r>
              <a:rPr lang="tr-TR" sz="1400" b="1" dirty="0" err="1" smtClean="0"/>
              <a:t>yakînin</a:t>
            </a:r>
            <a:r>
              <a:rPr lang="tr-TR" sz="1400" dirty="0"/>
              <a:t> </a:t>
            </a:r>
            <a:r>
              <a:rPr lang="tr-TR" sz="1400" dirty="0" smtClean="0"/>
              <a:t>durumuna göre </a:t>
            </a:r>
            <a:r>
              <a:rPr lang="tr-TR" sz="1400" b="1" dirty="0" smtClean="0"/>
              <a:t>artıp azalabilmektedir</a:t>
            </a:r>
            <a:r>
              <a:rPr lang="tr-TR" sz="1400" dirty="0" smtClean="0"/>
              <a:t>. Bazılarına göre marifetin </a:t>
            </a:r>
            <a:r>
              <a:rPr lang="tr-TR" sz="1400" b="1" dirty="0" smtClean="0"/>
              <a:t>dört mertebesi</a:t>
            </a:r>
            <a:r>
              <a:rPr lang="tr-TR" sz="1400" dirty="0" smtClean="0"/>
              <a:t> vardır. </a:t>
            </a:r>
            <a:r>
              <a:rPr lang="tr-TR" sz="1400" dirty="0" err="1" smtClean="0"/>
              <a:t>Sâlik</a:t>
            </a:r>
            <a:r>
              <a:rPr lang="tr-TR" sz="1400" dirty="0" smtClean="0"/>
              <a:t> </a:t>
            </a:r>
            <a:r>
              <a:rPr lang="tr-TR" sz="1400" b="1" dirty="0" smtClean="0"/>
              <a:t>birinci mertebede </a:t>
            </a:r>
            <a:r>
              <a:rPr lang="tr-TR" sz="1400" dirty="0" smtClean="0"/>
              <a:t>baktığı her şeyi Hak’la bağlantılı olarak görür. </a:t>
            </a:r>
            <a:r>
              <a:rPr lang="tr-TR" sz="1400" b="1" dirty="0" smtClean="0"/>
              <a:t>İkinci mertebede</a:t>
            </a:r>
            <a:r>
              <a:rPr lang="tr-TR" sz="1400" dirty="0" smtClean="0"/>
              <a:t> gördüğü her eserin Hakk’ın hangi sıfatıyla ilişkili olduğunu görür. </a:t>
            </a:r>
            <a:r>
              <a:rPr lang="tr-TR" sz="1400" b="1" dirty="0" smtClean="0"/>
              <a:t>Üçüncü mertebede</a:t>
            </a:r>
            <a:r>
              <a:rPr lang="tr-TR" sz="1400" dirty="0" smtClean="0"/>
              <a:t> Hakk’ın sıfatlarla tecelli etmesinin hikmetini kavrar. </a:t>
            </a:r>
            <a:r>
              <a:rPr lang="tr-TR" sz="1400" b="1" dirty="0" smtClean="0"/>
              <a:t>Dördüncü mertebede</a:t>
            </a:r>
            <a:r>
              <a:rPr lang="tr-TR" sz="1400" dirty="0" smtClean="0"/>
              <a:t> ilahî ilmi kendi marifeti şeklinde algılar. </a:t>
            </a:r>
            <a:endParaRPr lang="tr-TR" sz="1400" dirty="0"/>
          </a:p>
        </p:txBody>
      </p:sp>
    </p:spTree>
    <p:extLst>
      <p:ext uri="{BB962C8B-B14F-4D97-AF65-F5344CB8AC3E}">
        <p14:creationId xmlns:p14="http://schemas.microsoft.com/office/powerpoint/2010/main" val="2475210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a:solidFill>
                  <a:srgbClr val="C00000"/>
                </a:solidFill>
              </a:rPr>
              <a:t>MARİFET</a:t>
            </a:r>
          </a:p>
        </p:txBody>
      </p:sp>
      <p:sp>
        <p:nvSpPr>
          <p:cNvPr id="3" name="İçerik Yer Tutucusu 2"/>
          <p:cNvSpPr>
            <a:spLocks noGrp="1"/>
          </p:cNvSpPr>
          <p:nvPr>
            <p:ph idx="1"/>
          </p:nvPr>
        </p:nvSpPr>
        <p:spPr>
          <a:xfrm>
            <a:off x="465992" y="2286000"/>
            <a:ext cx="11254154" cy="4431323"/>
          </a:xfrm>
        </p:spPr>
        <p:txBody>
          <a:bodyPr>
            <a:normAutofit fontScale="92500" lnSpcReduction="20000"/>
          </a:bodyPr>
          <a:lstStyle/>
          <a:p>
            <a:pPr algn="just"/>
            <a:r>
              <a:rPr lang="tr-TR" sz="1400" dirty="0" err="1" smtClean="0"/>
              <a:t>Sûfîler</a:t>
            </a:r>
            <a:r>
              <a:rPr lang="tr-TR" sz="1400" dirty="0" smtClean="0"/>
              <a:t> marifetin her zaman </a:t>
            </a:r>
            <a:r>
              <a:rPr lang="tr-TR" sz="1400" b="1" dirty="0" smtClean="0"/>
              <a:t>kerametten</a:t>
            </a:r>
            <a:r>
              <a:rPr lang="tr-TR" sz="1400" dirty="0" smtClean="0"/>
              <a:t> daha faziletli olduğun, zira kerametin </a:t>
            </a:r>
            <a:r>
              <a:rPr lang="tr-TR" sz="1400" b="1" dirty="0" smtClean="0"/>
              <a:t>geçici</a:t>
            </a:r>
            <a:r>
              <a:rPr lang="tr-TR" sz="1400" dirty="0" smtClean="0"/>
              <a:t> marifetin </a:t>
            </a:r>
            <a:r>
              <a:rPr lang="tr-TR" sz="1400" b="1" dirty="0" smtClean="0"/>
              <a:t>kalıcı</a:t>
            </a:r>
            <a:r>
              <a:rPr lang="tr-TR" sz="1400" dirty="0" smtClean="0"/>
              <a:t> olduğunu söylemişlerdir. Ayrıca keramette bir takım </a:t>
            </a:r>
            <a:r>
              <a:rPr lang="tr-TR" sz="1400" b="1" dirty="0" smtClean="0"/>
              <a:t>tehlikelerin</a:t>
            </a:r>
            <a:r>
              <a:rPr lang="tr-TR" sz="1400" dirty="0" smtClean="0"/>
              <a:t> bulunması hasebiyle Allah’ın </a:t>
            </a:r>
            <a:r>
              <a:rPr lang="tr-TR" sz="1400" b="1" dirty="0" smtClean="0"/>
              <a:t>kalbe attığı bir nur </a:t>
            </a:r>
            <a:r>
              <a:rPr lang="tr-TR" sz="1400" dirty="0" smtClean="0"/>
              <a:t>olan marifetin daha </a:t>
            </a:r>
            <a:r>
              <a:rPr lang="tr-TR" sz="1400" b="1" dirty="0" smtClean="0"/>
              <a:t>üstün</a:t>
            </a:r>
            <a:r>
              <a:rPr lang="tr-TR" sz="1400" dirty="0" smtClean="0"/>
              <a:t> olduğunu söylemişlerdir. </a:t>
            </a:r>
          </a:p>
          <a:p>
            <a:pPr algn="just"/>
            <a:r>
              <a:rPr lang="tr-TR" sz="1400" dirty="0" err="1" smtClean="0"/>
              <a:t>Sûfîlerin</a:t>
            </a:r>
            <a:r>
              <a:rPr lang="tr-TR" sz="1400" dirty="0" smtClean="0"/>
              <a:t>, doğrudan Allah tarafından bahşedilen marifetin </a:t>
            </a:r>
            <a:r>
              <a:rPr lang="tr-TR" sz="1400" b="1" dirty="0" smtClean="0"/>
              <a:t>nakil ve akıl</a:t>
            </a:r>
            <a:r>
              <a:rPr lang="tr-TR" sz="1400" dirty="0" smtClean="0"/>
              <a:t> yoluyla elde edilen </a:t>
            </a:r>
            <a:r>
              <a:rPr lang="tr-TR" sz="1400" b="1" dirty="0" smtClean="0"/>
              <a:t>dinî bilgilerden</a:t>
            </a:r>
            <a:r>
              <a:rPr lang="tr-TR" sz="1400" dirty="0" smtClean="0"/>
              <a:t> daha </a:t>
            </a:r>
            <a:r>
              <a:rPr lang="tr-TR" sz="1400" b="1" dirty="0" smtClean="0"/>
              <a:t>üstün</a:t>
            </a:r>
            <a:r>
              <a:rPr lang="tr-TR" sz="1400" dirty="0" smtClean="0"/>
              <a:t> olduğunu söylemeleri bu bilgilerin önemsenmediği şeklinde anlaşılmaya müsaittir. Bunun farkında olan </a:t>
            </a:r>
            <a:r>
              <a:rPr lang="tr-TR" sz="1400" dirty="0" err="1" smtClean="0"/>
              <a:t>sûfîler</a:t>
            </a:r>
            <a:r>
              <a:rPr lang="tr-TR" sz="1400" dirty="0" smtClean="0"/>
              <a:t> marifetin nakil ve akıl yoluyla elde edilen bilgileri </a:t>
            </a:r>
            <a:r>
              <a:rPr lang="tr-TR" sz="1400" b="1" dirty="0" smtClean="0"/>
              <a:t>geçersiz kılmadığını</a:t>
            </a:r>
            <a:r>
              <a:rPr lang="tr-TR" sz="1400" dirty="0" smtClean="0"/>
              <a:t> ve onların </a:t>
            </a:r>
            <a:r>
              <a:rPr lang="tr-TR" sz="1400" b="1" dirty="0" smtClean="0"/>
              <a:t>değerini azaltmadığını</a:t>
            </a:r>
            <a:r>
              <a:rPr lang="tr-TR" sz="1400" dirty="0" smtClean="0"/>
              <a:t> ifade etmiş, aksine marifetin sağlıklı ve geçerli olması için </a:t>
            </a:r>
            <a:r>
              <a:rPr lang="tr-TR" sz="1400" b="1" dirty="0" err="1" smtClean="0"/>
              <a:t>Kur’ân’a</a:t>
            </a:r>
            <a:r>
              <a:rPr lang="tr-TR" sz="1400" b="1" dirty="0" smtClean="0"/>
              <a:t> ve hadise aykırı düşmemesini</a:t>
            </a:r>
            <a:r>
              <a:rPr lang="tr-TR" sz="1400" dirty="0" smtClean="0"/>
              <a:t> şart koşmuşlardır. </a:t>
            </a:r>
          </a:p>
          <a:p>
            <a:pPr algn="just"/>
            <a:r>
              <a:rPr lang="tr-TR" sz="1400" dirty="0" err="1" smtClean="0"/>
              <a:t>Sûfîlerin</a:t>
            </a:r>
            <a:r>
              <a:rPr lang="tr-TR" sz="1400" dirty="0" smtClean="0"/>
              <a:t> bu türden uyarılarına rağmen İslâm’dan önce mevcut olan </a:t>
            </a:r>
            <a:r>
              <a:rPr lang="tr-TR" sz="1400" b="1" dirty="0" err="1" smtClean="0"/>
              <a:t>gnostisizm</a:t>
            </a:r>
            <a:r>
              <a:rPr lang="tr-TR" sz="1400" b="1" dirty="0" smtClean="0"/>
              <a:t> (</a:t>
            </a:r>
            <a:r>
              <a:rPr lang="tr-TR" sz="1400" b="1" dirty="0" err="1" smtClean="0"/>
              <a:t>irfâniyye</a:t>
            </a:r>
            <a:r>
              <a:rPr lang="tr-TR" sz="1400" b="1" dirty="0" smtClean="0"/>
              <a:t>)</a:t>
            </a:r>
            <a:r>
              <a:rPr lang="tr-TR" sz="1400" dirty="0" smtClean="0"/>
              <a:t> akımı Hristiyan ilahiyatı için olduğu gibi İslâm için de </a:t>
            </a:r>
            <a:r>
              <a:rPr lang="tr-TR" sz="1400" b="1" dirty="0" smtClean="0"/>
              <a:t>tehlike</a:t>
            </a:r>
            <a:r>
              <a:rPr lang="tr-TR" sz="1400" dirty="0" smtClean="0"/>
              <a:t> oluşturmuştur. </a:t>
            </a:r>
            <a:r>
              <a:rPr lang="tr-TR" sz="1400" dirty="0" err="1" smtClean="0"/>
              <a:t>Gnostikler</a:t>
            </a:r>
            <a:r>
              <a:rPr lang="tr-TR" sz="1400" dirty="0" smtClean="0"/>
              <a:t> gibi ilahî sır ve hakikatlerin </a:t>
            </a:r>
            <a:r>
              <a:rPr lang="tr-TR" sz="1400" b="1" dirty="0" err="1" smtClean="0"/>
              <a:t>sülûk</a:t>
            </a:r>
            <a:r>
              <a:rPr lang="tr-TR" sz="1400" b="1" dirty="0" smtClean="0"/>
              <a:t> ve riyazet </a:t>
            </a:r>
            <a:r>
              <a:rPr lang="tr-TR" sz="1400" dirty="0" smtClean="0"/>
              <a:t>neticesinde </a:t>
            </a:r>
            <a:r>
              <a:rPr lang="tr-TR" sz="1400" b="1" dirty="0" smtClean="0"/>
              <a:t>hasıl olan ilhamla </a:t>
            </a:r>
            <a:r>
              <a:rPr lang="tr-TR" sz="1400" dirty="0" smtClean="0"/>
              <a:t>bilineceğini, bu yolla elde edilen bilgilerin naslarda verilen bilgilerden </a:t>
            </a:r>
            <a:r>
              <a:rPr lang="tr-TR" sz="1400" b="1" dirty="0" smtClean="0"/>
              <a:t>üstün</a:t>
            </a:r>
            <a:r>
              <a:rPr lang="tr-TR" sz="1400" dirty="0" smtClean="0"/>
              <a:t> olduğunu, hatta irfan sahibi ariflerden </a:t>
            </a:r>
            <a:r>
              <a:rPr lang="tr-TR" sz="1400" b="1" dirty="0" smtClean="0"/>
              <a:t>ibadet etme yükümlülüğünün </a:t>
            </a:r>
            <a:r>
              <a:rPr lang="tr-TR" sz="1400" dirty="0" smtClean="0"/>
              <a:t>düşeceğini savunan görüşlere Müslüman toplumlarında da rastlanmıştır. «</a:t>
            </a:r>
            <a:r>
              <a:rPr lang="tr-TR" sz="1400" b="1" dirty="0" smtClean="0"/>
              <a:t>Sana </a:t>
            </a:r>
            <a:r>
              <a:rPr lang="tr-TR" sz="1400" b="1" dirty="0" err="1" smtClean="0"/>
              <a:t>yakîn</a:t>
            </a:r>
            <a:r>
              <a:rPr lang="tr-TR" sz="1400" b="1" dirty="0" smtClean="0"/>
              <a:t> gelinceye kadar </a:t>
            </a:r>
            <a:r>
              <a:rPr lang="tr-TR" sz="1400" b="1" dirty="0" err="1" smtClean="0"/>
              <a:t>iabdet</a:t>
            </a:r>
            <a:r>
              <a:rPr lang="tr-TR" sz="1400" b="1" dirty="0" smtClean="0"/>
              <a:t> et</a:t>
            </a:r>
            <a:r>
              <a:rPr lang="tr-TR" sz="1400" dirty="0" smtClean="0"/>
              <a:t>» (</a:t>
            </a:r>
            <a:r>
              <a:rPr lang="tr-TR" sz="1400" dirty="0" err="1" smtClean="0"/>
              <a:t>Hicr</a:t>
            </a:r>
            <a:r>
              <a:rPr lang="tr-TR" sz="1400" dirty="0" smtClean="0"/>
              <a:t>, 15/99) ayetinin bunu ifade ettiğini iddia etmişlerdir. </a:t>
            </a:r>
            <a:r>
              <a:rPr lang="tr-TR" sz="1400" dirty="0" err="1" smtClean="0"/>
              <a:t>Gazzâlî</a:t>
            </a:r>
            <a:r>
              <a:rPr lang="tr-TR" sz="1400" dirty="0" smtClean="0"/>
              <a:t> ve </a:t>
            </a:r>
            <a:r>
              <a:rPr lang="tr-TR" sz="1400" dirty="0" err="1" smtClean="0"/>
              <a:t>Hücvirî</a:t>
            </a:r>
            <a:r>
              <a:rPr lang="tr-TR" sz="1400" dirty="0" smtClean="0"/>
              <a:t> gibi tasavvuf teorisyenleri bu iddiaları </a:t>
            </a:r>
            <a:r>
              <a:rPr lang="tr-TR" sz="1400" b="1" dirty="0" smtClean="0"/>
              <a:t>şiddetle</a:t>
            </a:r>
            <a:r>
              <a:rPr lang="tr-TR" sz="1400" dirty="0" smtClean="0"/>
              <a:t> reddetmişler, tasavvuftaki </a:t>
            </a:r>
            <a:r>
              <a:rPr lang="tr-TR" sz="1400" b="1" dirty="0" smtClean="0"/>
              <a:t>marifet ve irfanın</a:t>
            </a:r>
            <a:r>
              <a:rPr lang="tr-TR" sz="1400" dirty="0" smtClean="0"/>
              <a:t> bu akımlarla ilgisi bulunmadığını, zira marifetin hidayetten kaynaklanan </a:t>
            </a:r>
            <a:r>
              <a:rPr lang="tr-TR" sz="1400" b="1" dirty="0" smtClean="0"/>
              <a:t>şer’i ve nebevî</a:t>
            </a:r>
            <a:r>
              <a:rPr lang="tr-TR" sz="1400" dirty="0" smtClean="0"/>
              <a:t> bir bilgi olduğunu söylemişlerdir. </a:t>
            </a:r>
          </a:p>
          <a:p>
            <a:pPr algn="just"/>
            <a:r>
              <a:rPr lang="tr-TR" sz="1400" b="1" dirty="0" smtClean="0"/>
              <a:t>Marifet-</a:t>
            </a:r>
            <a:r>
              <a:rPr lang="tr-TR" sz="1400" b="1" dirty="0" err="1" smtClean="0"/>
              <a:t>Gnostisizm</a:t>
            </a:r>
            <a:r>
              <a:rPr lang="tr-TR" sz="1400" b="1" dirty="0" smtClean="0"/>
              <a:t> </a:t>
            </a:r>
            <a:r>
              <a:rPr lang="tr-TR" sz="1400" b="1" dirty="0"/>
              <a:t>Farkı</a:t>
            </a:r>
            <a:r>
              <a:rPr lang="tr-TR" sz="1400" b="1" dirty="0" smtClean="0"/>
              <a:t>: 1-</a:t>
            </a:r>
            <a:r>
              <a:rPr lang="tr-TR" sz="1400" dirty="0" smtClean="0"/>
              <a:t> </a:t>
            </a:r>
            <a:r>
              <a:rPr lang="tr-TR" sz="1400" b="1" dirty="0" err="1" smtClean="0"/>
              <a:t>Gnostisizmde</a:t>
            </a:r>
            <a:r>
              <a:rPr lang="tr-TR" sz="1400" dirty="0" smtClean="0"/>
              <a:t> mutlak bir iyilik-kötülük ayırımı vardır. Bu anlayışın neticesi olarak içinde bulunulan alem ile ruhun hapsolduğu form şeklinde tanımlanan bedenin kötü olduğu kabul edilir. / </a:t>
            </a:r>
            <a:r>
              <a:rPr lang="tr-TR" sz="1400" b="1" dirty="0" smtClean="0"/>
              <a:t>Tasavvufta</a:t>
            </a:r>
            <a:r>
              <a:rPr lang="tr-TR" sz="1400" dirty="0" smtClean="0"/>
              <a:t> ise âlemde kötülük diye bir şey yoktur ve alem bütünüyle iyidir. Kötü olarak algılanan şeyler bir yanılsamadan ibarettir. </a:t>
            </a:r>
            <a:r>
              <a:rPr lang="tr-TR" sz="1400" b="1" dirty="0" smtClean="0"/>
              <a:t>2-</a:t>
            </a:r>
            <a:r>
              <a:rPr lang="tr-TR" sz="1400" dirty="0" smtClean="0"/>
              <a:t> </a:t>
            </a:r>
            <a:r>
              <a:rPr lang="tr-TR" sz="1400" b="1" dirty="0" err="1" smtClean="0"/>
              <a:t>Gnostisizmde</a:t>
            </a:r>
            <a:r>
              <a:rPr lang="tr-TR" sz="1400" dirty="0" smtClean="0"/>
              <a:t> manevî kurtuluş için dünyevî ve bedensel olan her şeyin mutlak surette terkedilmesi gerektiğine inanılır. / </a:t>
            </a:r>
            <a:r>
              <a:rPr lang="tr-TR" sz="1400" b="1" dirty="0" smtClean="0"/>
              <a:t>Tasavvufta</a:t>
            </a:r>
            <a:r>
              <a:rPr lang="tr-TR" sz="1400" dirty="0" smtClean="0"/>
              <a:t> bu konuda benzerlik olmakla beraber dünyayı terk mutlak manada değil bir eğitim metodu olarak belli bir süreliğine uygulanır. </a:t>
            </a:r>
            <a:r>
              <a:rPr lang="tr-TR" sz="1400" b="1" dirty="0" smtClean="0"/>
              <a:t>3-</a:t>
            </a:r>
            <a:r>
              <a:rPr lang="tr-TR" sz="1400" dirty="0" smtClean="0"/>
              <a:t> </a:t>
            </a:r>
            <a:r>
              <a:rPr lang="tr-TR" sz="1400" b="1" dirty="0" err="1" smtClean="0"/>
              <a:t>Gnostisizmde</a:t>
            </a:r>
            <a:r>
              <a:rPr lang="tr-TR" sz="1400" dirty="0" smtClean="0"/>
              <a:t> dünyayı terkten sonra insanda bir bilgi meydana gelir ki bu bilgi dinî naslardan üstündür. İlgili naslar da elde edilen bu </a:t>
            </a:r>
            <a:r>
              <a:rPr lang="tr-TR" sz="1400" dirty="0" err="1" smtClean="0"/>
              <a:t>keşfî</a:t>
            </a:r>
            <a:r>
              <a:rPr lang="tr-TR" sz="1400" dirty="0" smtClean="0"/>
              <a:t> ve </a:t>
            </a:r>
            <a:r>
              <a:rPr lang="tr-TR" sz="1400" dirty="0" err="1" smtClean="0"/>
              <a:t>ilhamî</a:t>
            </a:r>
            <a:r>
              <a:rPr lang="tr-TR" sz="1400" dirty="0" smtClean="0"/>
              <a:t> bilgiyle tekrar yorumlandıktan asıl manalarına kavuşurlar. / </a:t>
            </a:r>
            <a:r>
              <a:rPr lang="tr-TR" sz="1400" b="1" dirty="0" smtClean="0"/>
              <a:t>Tasavvufta</a:t>
            </a:r>
            <a:r>
              <a:rPr lang="tr-TR" sz="1400" dirty="0" smtClean="0"/>
              <a:t> ise maneviyatla elde edilen bilgi daima zahirî ilimlere muhtaçtır ve zahirî bilgiler asla reddedilmez. </a:t>
            </a:r>
            <a:r>
              <a:rPr lang="tr-TR" sz="1400" b="1" dirty="0" smtClean="0"/>
              <a:t>4-</a:t>
            </a:r>
            <a:r>
              <a:rPr lang="tr-TR" sz="1400" dirty="0" smtClean="0"/>
              <a:t> </a:t>
            </a:r>
            <a:r>
              <a:rPr lang="tr-TR" sz="1400" b="1" dirty="0" err="1" smtClean="0"/>
              <a:t>Gnostisizmde</a:t>
            </a:r>
            <a:r>
              <a:rPr lang="tr-TR" sz="1400" dirty="0" smtClean="0"/>
              <a:t> meydana gelen bilgiyle Tanrı dahil her şey bilinir. / </a:t>
            </a:r>
            <a:r>
              <a:rPr lang="tr-TR" sz="1400" b="1" dirty="0" smtClean="0"/>
              <a:t>Tasavvufta</a:t>
            </a:r>
            <a:r>
              <a:rPr lang="tr-TR" sz="1400" dirty="0" smtClean="0"/>
              <a:t> ise en yüksek ilim </a:t>
            </a:r>
            <a:r>
              <a:rPr lang="tr-TR" sz="1400" b="1" dirty="0" err="1" smtClean="0"/>
              <a:t>marifetullah</a:t>
            </a:r>
            <a:r>
              <a:rPr lang="tr-TR" sz="1400" dirty="0"/>
              <a:t> </a:t>
            </a:r>
            <a:r>
              <a:rPr lang="tr-TR" sz="1400" dirty="0" smtClean="0"/>
              <a:t>olarak kabul edilmekle birlikte ittifakla en büyük idrakin kulun Allah’ı bilmekten </a:t>
            </a:r>
            <a:r>
              <a:rPr lang="tr-TR" sz="1400" b="1" dirty="0" smtClean="0"/>
              <a:t>aciz</a:t>
            </a:r>
            <a:r>
              <a:rPr lang="tr-TR" sz="1400" dirty="0" smtClean="0"/>
              <a:t> olduğunu bilmesidir. Zaten en büyük makamın bu manada </a:t>
            </a:r>
            <a:r>
              <a:rPr lang="tr-TR" sz="1400" b="1" dirty="0" smtClean="0"/>
              <a:t>hayret makamı</a:t>
            </a:r>
            <a:r>
              <a:rPr lang="tr-TR" sz="1400" dirty="0"/>
              <a:t> </a:t>
            </a:r>
            <a:r>
              <a:rPr lang="tr-TR" sz="1400" dirty="0" smtClean="0"/>
              <a:t>olduğunu söylemişlerdir. Yani aklın bu konumda mutlak manada bir </a:t>
            </a:r>
            <a:r>
              <a:rPr lang="tr-TR" sz="1400" b="1" dirty="0" smtClean="0"/>
              <a:t>şaşkınlık ve dehşet </a:t>
            </a:r>
            <a:r>
              <a:rPr lang="tr-TR" sz="1400" dirty="0" smtClean="0"/>
              <a:t>içinde olduğunu söylemişlerdir. </a:t>
            </a:r>
            <a:r>
              <a:rPr lang="tr-TR" sz="1400" b="1" dirty="0" smtClean="0"/>
              <a:t>5-</a:t>
            </a:r>
            <a:r>
              <a:rPr lang="tr-TR" sz="1400" dirty="0" smtClean="0"/>
              <a:t> </a:t>
            </a:r>
            <a:r>
              <a:rPr lang="tr-TR" sz="1400" b="1" dirty="0" err="1" smtClean="0"/>
              <a:t>Gnostisizmde</a:t>
            </a:r>
            <a:r>
              <a:rPr lang="tr-TR" sz="1400" dirty="0" smtClean="0"/>
              <a:t> dünyayı terkle </a:t>
            </a:r>
            <a:r>
              <a:rPr lang="tr-TR" sz="1400" b="1" dirty="0" smtClean="0"/>
              <a:t>marifetin zorunlu </a:t>
            </a:r>
            <a:r>
              <a:rPr lang="tr-TR" sz="1400" dirty="0" smtClean="0"/>
              <a:t>olarak meydana geleceği söylenmek, / </a:t>
            </a:r>
            <a:r>
              <a:rPr lang="tr-TR" sz="1400" b="1" dirty="0" smtClean="0"/>
              <a:t>Tasavvufta</a:t>
            </a:r>
            <a:r>
              <a:rPr lang="tr-TR" sz="1400" dirty="0" smtClean="0"/>
              <a:t> ise böyle bir zorunluluğun bulunmadığı, bilakis marifetin </a:t>
            </a:r>
            <a:r>
              <a:rPr lang="tr-TR" sz="1400" b="1" dirty="0" smtClean="0"/>
              <a:t>tamamıyla Allah’ın bir lütfu </a:t>
            </a:r>
            <a:r>
              <a:rPr lang="tr-TR" sz="1400" dirty="0" smtClean="0"/>
              <a:t>olduğu aktarılmaktadır. </a:t>
            </a:r>
            <a:endParaRPr lang="tr-TR" sz="1400" b="1" dirty="0"/>
          </a:p>
        </p:txBody>
      </p:sp>
    </p:spTree>
    <p:extLst>
      <p:ext uri="{BB962C8B-B14F-4D97-AF65-F5344CB8AC3E}">
        <p14:creationId xmlns:p14="http://schemas.microsoft.com/office/powerpoint/2010/main" val="276278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ZEVK</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lnSpcReduction="10000"/>
          </a:bodyPr>
          <a:lstStyle/>
          <a:p>
            <a:pPr algn="just"/>
            <a:r>
              <a:rPr lang="tr-TR" sz="1400" b="1" dirty="0" smtClean="0"/>
              <a:t>Zevk:</a:t>
            </a:r>
            <a:r>
              <a:rPr lang="tr-TR" sz="1400" dirty="0" smtClean="0"/>
              <a:t> Sözlükte «</a:t>
            </a:r>
            <a:r>
              <a:rPr lang="tr-TR" sz="1400" b="1" dirty="0" smtClean="0"/>
              <a:t>bir nesneyi tatma, bir kimseyi deneme, birinin başına iyi veya kötü bir hal gelme</a:t>
            </a:r>
            <a:r>
              <a:rPr lang="tr-TR" sz="1400" dirty="0" smtClean="0"/>
              <a:t>» mecazi anlamda da «</a:t>
            </a:r>
            <a:r>
              <a:rPr lang="tr-TR" sz="1400" b="1" dirty="0" smtClean="0"/>
              <a:t>ceza yakut mükafatı tatma</a:t>
            </a:r>
            <a:r>
              <a:rPr lang="tr-TR" sz="1400" dirty="0" smtClean="0"/>
              <a:t>» manalarında kullanılmaktadır. </a:t>
            </a:r>
            <a:r>
              <a:rPr lang="tr-TR" sz="1400" dirty="0" err="1" smtClean="0"/>
              <a:t>Kur’ân’da</a:t>
            </a:r>
            <a:r>
              <a:rPr lang="tr-TR" sz="1400" dirty="0" smtClean="0"/>
              <a:t> </a:t>
            </a:r>
            <a:r>
              <a:rPr lang="tr-TR" sz="1400" b="1" dirty="0" smtClean="0"/>
              <a:t>60’tan</a:t>
            </a:r>
            <a:r>
              <a:rPr lang="tr-TR" sz="1400" dirty="0" smtClean="0"/>
              <a:t> fazla yerde zevk ve türevleri geçmektedir. </a:t>
            </a:r>
          </a:p>
          <a:p>
            <a:pPr algn="just"/>
            <a:r>
              <a:rPr lang="tr-TR" sz="1400" dirty="0" smtClean="0"/>
              <a:t>Tasavvufta </a:t>
            </a:r>
            <a:r>
              <a:rPr lang="tr-TR" sz="1400" b="1" dirty="0" smtClean="0"/>
              <a:t>burhan ve </a:t>
            </a:r>
            <a:r>
              <a:rPr lang="tr-TR" sz="1400" b="1" dirty="0" err="1" smtClean="0"/>
              <a:t>kesb</a:t>
            </a:r>
            <a:r>
              <a:rPr lang="tr-TR" sz="1400" b="1" dirty="0" smtClean="0"/>
              <a:t> </a:t>
            </a:r>
            <a:r>
              <a:rPr lang="tr-TR" sz="1400" dirty="0" smtClean="0"/>
              <a:t>ile yahut inanma ve taklit suretiyle elde edilen bilgilerin dışında </a:t>
            </a:r>
            <a:r>
              <a:rPr lang="tr-TR" sz="1400" dirty="0" err="1" smtClean="0"/>
              <a:t>sâlikin</a:t>
            </a:r>
            <a:r>
              <a:rPr lang="tr-TR" sz="1400" dirty="0" smtClean="0"/>
              <a:t> </a:t>
            </a:r>
            <a:r>
              <a:rPr lang="tr-TR" sz="1400" b="1" dirty="0" err="1" smtClean="0"/>
              <a:t>ahlakî</a:t>
            </a:r>
            <a:r>
              <a:rPr lang="tr-TR" sz="1400" b="1" dirty="0" smtClean="0"/>
              <a:t> ve manevî arınma </a:t>
            </a:r>
            <a:r>
              <a:rPr lang="tr-TR" sz="1400" dirty="0" err="1" smtClean="0"/>
              <a:t>sonucunde</a:t>
            </a:r>
            <a:r>
              <a:rPr lang="tr-TR" sz="1400" dirty="0" smtClean="0"/>
              <a:t> </a:t>
            </a:r>
            <a:r>
              <a:rPr lang="tr-TR" sz="1400" b="1" dirty="0" smtClean="0"/>
              <a:t>keşif ve </a:t>
            </a:r>
            <a:r>
              <a:rPr lang="tr-TR" sz="1400" b="1" dirty="0" err="1" smtClean="0"/>
              <a:t>ilhâm</a:t>
            </a:r>
            <a:r>
              <a:rPr lang="tr-TR" sz="1400" b="1" dirty="0" smtClean="0"/>
              <a:t> </a:t>
            </a:r>
            <a:r>
              <a:rPr lang="tr-TR" sz="1400" dirty="0" smtClean="0"/>
              <a:t>yoluyla kalbinde bulduğu, manalarını tattığı, ancak anlatmaktan ve nitelemekten aciz kaldığı </a:t>
            </a:r>
            <a:r>
              <a:rPr lang="tr-TR" sz="1400" b="1" dirty="0" smtClean="0"/>
              <a:t>bilgileri</a:t>
            </a:r>
            <a:r>
              <a:rPr lang="tr-TR" sz="1400" dirty="0" smtClean="0"/>
              <a:t> ifade eder. </a:t>
            </a:r>
            <a:r>
              <a:rPr lang="tr-TR" sz="1400" dirty="0" err="1" smtClean="0"/>
              <a:t>Cürcani</a:t>
            </a:r>
            <a:r>
              <a:rPr lang="tr-TR" sz="1400" dirty="0" smtClean="0"/>
              <a:t> zevki «</a:t>
            </a:r>
            <a:r>
              <a:rPr lang="tr-TR" sz="1400" b="1" dirty="0" smtClean="0"/>
              <a:t>Allah’ın </a:t>
            </a:r>
            <a:r>
              <a:rPr lang="tr-TR" sz="1400" b="1" dirty="0" err="1" smtClean="0"/>
              <a:t>tecellî</a:t>
            </a:r>
            <a:r>
              <a:rPr lang="tr-TR" sz="1400" b="1" dirty="0" smtClean="0"/>
              <a:t> suretiyle veli kullarının kalbine attığı, kitaplarla uğraşmadan hak ile batılın ayırt edilmesini sağlayan irfan ışığı</a:t>
            </a:r>
            <a:r>
              <a:rPr lang="tr-TR" sz="1400" dirty="0" smtClean="0"/>
              <a:t>» olarak tarif etmektedir.  </a:t>
            </a:r>
          </a:p>
          <a:p>
            <a:pPr algn="just"/>
            <a:r>
              <a:rPr lang="tr-TR" sz="1400" dirty="0" smtClean="0"/>
              <a:t>Tasavvufun ilk devirlerinde </a:t>
            </a:r>
            <a:r>
              <a:rPr lang="tr-TR" sz="1400" b="1" dirty="0" smtClean="0"/>
              <a:t>zevk</a:t>
            </a:r>
            <a:r>
              <a:rPr lang="tr-TR" sz="1400" dirty="0" smtClean="0"/>
              <a:t> kelimesi fazla yaygın olmadığı görülmektedir. </a:t>
            </a:r>
            <a:r>
              <a:rPr lang="tr-TR" sz="1400" dirty="0" err="1" smtClean="0"/>
              <a:t>Kuşeyri’nin</a:t>
            </a:r>
            <a:r>
              <a:rPr lang="tr-TR" sz="1400" dirty="0" smtClean="0"/>
              <a:t> anlatımına göre </a:t>
            </a:r>
            <a:r>
              <a:rPr lang="tr-TR" sz="1400" dirty="0" err="1" smtClean="0"/>
              <a:t>sûfîler</a:t>
            </a:r>
            <a:r>
              <a:rPr lang="tr-TR" sz="1400" dirty="0" smtClean="0"/>
              <a:t> </a:t>
            </a:r>
            <a:r>
              <a:rPr lang="tr-TR" sz="1400" b="1" dirty="0" smtClean="0"/>
              <a:t>zevk ve </a:t>
            </a:r>
            <a:r>
              <a:rPr lang="tr-TR" sz="1400" b="1" dirty="0" err="1" smtClean="0"/>
              <a:t>şürbden</a:t>
            </a:r>
            <a:r>
              <a:rPr lang="tr-TR" sz="1400" dirty="0" smtClean="0"/>
              <a:t> kalplerinde buldukları tecelli meyvelerini, keşiflerin sonuçlarını ve </a:t>
            </a:r>
            <a:r>
              <a:rPr lang="tr-TR" sz="1400" dirty="0" err="1" smtClean="0"/>
              <a:t>vâridatın</a:t>
            </a:r>
            <a:r>
              <a:rPr lang="tr-TR" sz="1400" dirty="0" smtClean="0"/>
              <a:t> beklenmedik doğuşlarını kastederler. Bu hallerin başlangıcı </a:t>
            </a:r>
            <a:r>
              <a:rPr lang="tr-TR" sz="1400" b="1" dirty="0" smtClean="0"/>
              <a:t>zevk</a:t>
            </a:r>
            <a:r>
              <a:rPr lang="tr-TR" sz="1400" dirty="0" smtClean="0"/>
              <a:t>, devamı </a:t>
            </a:r>
            <a:r>
              <a:rPr lang="tr-TR" sz="1400" b="1" dirty="0" err="1" smtClean="0"/>
              <a:t>şürb</a:t>
            </a:r>
            <a:r>
              <a:rPr lang="tr-TR" sz="1400" dirty="0" smtClean="0"/>
              <a:t>, son noktası ise </a:t>
            </a:r>
            <a:r>
              <a:rPr lang="tr-TR" sz="1400" b="1" dirty="0" err="1" smtClean="0"/>
              <a:t>rey’dir</a:t>
            </a:r>
            <a:r>
              <a:rPr lang="tr-TR" sz="1400" b="1" dirty="0" smtClean="0"/>
              <a:t>.</a:t>
            </a:r>
            <a:r>
              <a:rPr lang="tr-TR" sz="1400" dirty="0" smtClean="0"/>
              <a:t> </a:t>
            </a:r>
          </a:p>
          <a:p>
            <a:pPr algn="just"/>
            <a:r>
              <a:rPr lang="tr-TR" sz="1400" dirty="0" smtClean="0"/>
              <a:t>İslam düşünce tarihinde </a:t>
            </a:r>
            <a:r>
              <a:rPr lang="tr-TR" sz="1400" dirty="0" err="1" smtClean="0"/>
              <a:t>Gazzâlî’den</a:t>
            </a:r>
            <a:r>
              <a:rPr lang="tr-TR" sz="1400" dirty="0" smtClean="0"/>
              <a:t> önce </a:t>
            </a:r>
            <a:r>
              <a:rPr lang="tr-TR" sz="1400" b="1" dirty="0" smtClean="0"/>
              <a:t>zevk, keşif, </a:t>
            </a:r>
            <a:r>
              <a:rPr lang="tr-TR" sz="1400" b="1" dirty="0" err="1" smtClean="0"/>
              <a:t>ilhâm</a:t>
            </a:r>
            <a:r>
              <a:rPr lang="tr-TR" sz="1400" b="1" dirty="0" smtClean="0"/>
              <a:t>, marifet, </a:t>
            </a:r>
            <a:r>
              <a:rPr lang="tr-TR" sz="1400" b="1" dirty="0" err="1" smtClean="0"/>
              <a:t>sekr</a:t>
            </a:r>
            <a:r>
              <a:rPr lang="tr-TR" sz="1400" b="1" dirty="0" smtClean="0"/>
              <a:t>, </a:t>
            </a:r>
            <a:r>
              <a:rPr lang="tr-TR" sz="1400" b="1" dirty="0" err="1" smtClean="0"/>
              <a:t>vecd</a:t>
            </a:r>
            <a:r>
              <a:rPr lang="tr-TR" sz="1400" dirty="0" smtClean="0"/>
              <a:t> gibi kavramlarla </a:t>
            </a:r>
            <a:r>
              <a:rPr lang="tr-TR" sz="1400" b="1" dirty="0" smtClean="0"/>
              <a:t>tasavvufî bilgilerden </a:t>
            </a:r>
            <a:r>
              <a:rPr lang="tr-TR" sz="1400" dirty="0" smtClean="0"/>
              <a:t>söz edenler olmuşsa da duyular ve akıl yoluyla ulaşılan bilgilerin kesinliğini </a:t>
            </a:r>
            <a:r>
              <a:rPr lang="tr-TR" sz="1400" b="1" dirty="0" smtClean="0"/>
              <a:t>ilk defa epistemolojik bir çerçevede sorgulayarak </a:t>
            </a:r>
            <a:r>
              <a:rPr lang="tr-TR" sz="1400" dirty="0" smtClean="0"/>
              <a:t>tahlil ve tenkitten geçiren, sınırlarını ve alanlarını belirleyen, nihayet </a:t>
            </a:r>
            <a:r>
              <a:rPr lang="tr-TR" sz="1400" b="1" dirty="0" smtClean="0"/>
              <a:t>kendi bilgi felsefesini </a:t>
            </a:r>
            <a:r>
              <a:rPr lang="tr-TR" sz="1400" dirty="0" smtClean="0"/>
              <a:t>kurarken dinî hakikate ulaşmanın yolu olarak </a:t>
            </a:r>
            <a:r>
              <a:rPr lang="tr-TR" sz="1400" b="1" dirty="0" smtClean="0"/>
              <a:t>zevk</a:t>
            </a:r>
            <a:r>
              <a:rPr lang="tr-TR" sz="1400" dirty="0" smtClean="0"/>
              <a:t> kavramını modern felsefe dilindeki «</a:t>
            </a:r>
            <a:r>
              <a:rPr lang="tr-TR" sz="1400" b="1" dirty="0" smtClean="0"/>
              <a:t>dinî tecrübe</a:t>
            </a:r>
            <a:r>
              <a:rPr lang="tr-TR" sz="1400" dirty="0" smtClean="0"/>
              <a:t>» anlamında kullanan ve bu yolla kazanılan bilginin elde ediliş </a:t>
            </a:r>
            <a:r>
              <a:rPr lang="tr-TR" sz="1400" b="1" dirty="0" smtClean="0"/>
              <a:t>yöntemini, mahiyetini, değerini, vahiy ile ilişkisini ve diğer bilgiler karşısındaki durumunu sistematik</a:t>
            </a:r>
            <a:r>
              <a:rPr lang="tr-TR" sz="1400" dirty="0" smtClean="0"/>
              <a:t> bir biçimde inceleyen düşünür </a:t>
            </a:r>
            <a:r>
              <a:rPr lang="tr-TR" sz="1400" b="1" dirty="0" err="1" smtClean="0"/>
              <a:t>Gazzâlî</a:t>
            </a:r>
            <a:r>
              <a:rPr lang="tr-TR" sz="1400" dirty="0" smtClean="0"/>
              <a:t> olmuştur. </a:t>
            </a:r>
            <a:r>
              <a:rPr lang="tr-TR" sz="1400" dirty="0" err="1" smtClean="0"/>
              <a:t>Gazzâlî</a:t>
            </a:r>
            <a:r>
              <a:rPr lang="tr-TR" sz="1400" dirty="0" smtClean="0"/>
              <a:t> bu süreci bizzat yaşayarak </a:t>
            </a:r>
            <a:r>
              <a:rPr lang="tr-TR" sz="1400" b="1" dirty="0" smtClean="0"/>
              <a:t>tecrübe</a:t>
            </a:r>
            <a:r>
              <a:rPr lang="tr-TR" sz="1400" dirty="0" smtClean="0"/>
              <a:t> ettiğini belirtir. </a:t>
            </a:r>
            <a:r>
              <a:rPr lang="tr-TR" sz="1400" b="1" i="1" dirty="0" smtClean="0"/>
              <a:t>El-</a:t>
            </a:r>
            <a:r>
              <a:rPr lang="tr-TR" sz="1400" b="1" i="1" dirty="0" err="1" smtClean="0"/>
              <a:t>Munkiz</a:t>
            </a:r>
            <a:r>
              <a:rPr lang="tr-TR" sz="1400" b="1" i="1" dirty="0" smtClean="0"/>
              <a:t> </a:t>
            </a:r>
            <a:r>
              <a:rPr lang="tr-TR" sz="1400" b="1" i="1" dirty="0" err="1" smtClean="0"/>
              <a:t>mine’d-Dalal</a:t>
            </a:r>
            <a:r>
              <a:rPr lang="tr-TR" sz="1400" b="1" dirty="0" smtClean="0"/>
              <a:t> </a:t>
            </a:r>
            <a:r>
              <a:rPr lang="tr-TR" sz="1400" dirty="0" smtClean="0"/>
              <a:t>isimli eserinin esas yazılış amacının belirtilen yönleriyle </a:t>
            </a:r>
            <a:r>
              <a:rPr lang="tr-TR" sz="1400" b="1" dirty="0" smtClean="0"/>
              <a:t>zevk bilgisi</a:t>
            </a:r>
            <a:r>
              <a:rPr lang="tr-TR" sz="1400" dirty="0" smtClean="0"/>
              <a:t> olduğu anlaşılmaktadır. Kökleri İran </a:t>
            </a:r>
            <a:r>
              <a:rPr lang="tr-TR" sz="1400" dirty="0" err="1" smtClean="0"/>
              <a:t>Gnostisizmine</a:t>
            </a:r>
            <a:r>
              <a:rPr lang="tr-TR" sz="1400" dirty="0" smtClean="0"/>
              <a:t>  ve Yeni </a:t>
            </a:r>
            <a:r>
              <a:rPr lang="tr-TR" sz="1400" dirty="0" err="1" smtClean="0"/>
              <a:t>Eflatunculuğa</a:t>
            </a:r>
            <a:r>
              <a:rPr lang="tr-TR" sz="1400" dirty="0" smtClean="0"/>
              <a:t> dayanan </a:t>
            </a:r>
            <a:r>
              <a:rPr lang="tr-TR" sz="1400" b="1" dirty="0" err="1" smtClean="0"/>
              <a:t>İşrâkî</a:t>
            </a:r>
            <a:r>
              <a:rPr lang="tr-TR" sz="1400" b="1" dirty="0" smtClean="0"/>
              <a:t> Felsefenin</a:t>
            </a:r>
            <a:r>
              <a:rPr lang="tr-TR" sz="1400" dirty="0" smtClean="0"/>
              <a:t> İslam düşüncesindeki </a:t>
            </a:r>
            <a:r>
              <a:rPr lang="tr-TR" sz="1400" b="1" dirty="0" smtClean="0"/>
              <a:t>ilk önemli kaynağı </a:t>
            </a:r>
            <a:r>
              <a:rPr lang="tr-TR" sz="1400" dirty="0" smtClean="0"/>
              <a:t>olarak gösterilen </a:t>
            </a:r>
            <a:r>
              <a:rPr lang="tr-TR" sz="1400" b="1" i="1" dirty="0" err="1" smtClean="0"/>
              <a:t>Mişkâtü’l-Envâr</a:t>
            </a:r>
            <a:r>
              <a:rPr lang="tr-TR" sz="1400" dirty="0" err="1" smtClean="0"/>
              <a:t>’ın</a:t>
            </a:r>
            <a:r>
              <a:rPr lang="tr-TR" sz="1400" dirty="0" smtClean="0"/>
              <a:t> başlıca konularından biri </a:t>
            </a:r>
            <a:r>
              <a:rPr lang="tr-TR" sz="1400" b="1" dirty="0" smtClean="0"/>
              <a:t>bu bilginin imkanı, mahiyeti ve değeriyle </a:t>
            </a:r>
            <a:r>
              <a:rPr lang="tr-TR" sz="1400" dirty="0" smtClean="0"/>
              <a:t>ilgilidir. Başta </a:t>
            </a:r>
            <a:r>
              <a:rPr lang="tr-TR" sz="1400" i="1" dirty="0" err="1" smtClean="0"/>
              <a:t>İhyâ</a:t>
            </a:r>
            <a:r>
              <a:rPr lang="tr-TR" sz="1400" dirty="0" smtClean="0"/>
              <a:t> isimli eseri olmak üzere </a:t>
            </a:r>
            <a:r>
              <a:rPr lang="tr-TR" sz="1400" b="1" dirty="0" smtClean="0"/>
              <a:t>birçok eserinde </a:t>
            </a:r>
            <a:r>
              <a:rPr lang="tr-TR" sz="1400" dirty="0" smtClean="0"/>
              <a:t>bu kavrama değinmiştir. </a:t>
            </a:r>
            <a:endParaRPr lang="tr-TR" sz="1400" dirty="0"/>
          </a:p>
        </p:txBody>
      </p:sp>
    </p:spTree>
    <p:extLst>
      <p:ext uri="{BB962C8B-B14F-4D97-AF65-F5344CB8AC3E}">
        <p14:creationId xmlns:p14="http://schemas.microsoft.com/office/powerpoint/2010/main" val="2506282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1745</TotalTime>
  <Words>3278</Words>
  <Application>Microsoft Office PowerPoint</Application>
  <PresentationFormat>Geniş ekran</PresentationFormat>
  <Paragraphs>52</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Century Gothic</vt:lpstr>
      <vt:lpstr>Times New Roman</vt:lpstr>
      <vt:lpstr>Wingdings 3</vt:lpstr>
      <vt:lpstr>İyon Toplantı Odası</vt:lpstr>
      <vt:lpstr>TASAVVUF I  VI. YARIYIL BAHAR DÖNEMİ</vt:lpstr>
      <vt:lpstr>12. HAFTA (20.05.2019) - Bazı Tasavvufî Kavramlar- KAYNAKÇA - İLGİLİ DİA MADDELERİ    </vt:lpstr>
      <vt:lpstr>HAKİKAT</vt:lpstr>
      <vt:lpstr>HAKİKAT</vt:lpstr>
      <vt:lpstr>HAKİKAT</vt:lpstr>
      <vt:lpstr>MARİFET</vt:lpstr>
      <vt:lpstr>MARİFET</vt:lpstr>
      <vt:lpstr>MARİFET</vt:lpstr>
      <vt:lpstr>ZEVK</vt:lpstr>
      <vt:lpstr>ZEVK</vt:lpstr>
      <vt:lpstr>YAKÎN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Abdullah Necmi</cp:lastModifiedBy>
  <cp:revision>193</cp:revision>
  <cp:lastPrinted>2019-05-20T08:41:20Z</cp:lastPrinted>
  <dcterms:created xsi:type="dcterms:W3CDTF">2017-02-20T05:50:03Z</dcterms:created>
  <dcterms:modified xsi:type="dcterms:W3CDTF">2019-05-24T09:34:56Z</dcterms:modified>
</cp:coreProperties>
</file>