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118"/>
  </p:notesMasterIdLst>
  <p:sldIdLst>
    <p:sldId id="257" r:id="rId2"/>
    <p:sldId id="259" r:id="rId3"/>
    <p:sldId id="260" r:id="rId4"/>
    <p:sldId id="261"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 id="276" r:id="rId19"/>
    <p:sldId id="37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75" r:id="rId47"/>
    <p:sldId id="303" r:id="rId48"/>
    <p:sldId id="376"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7" r:id="rId102"/>
    <p:sldId id="358" r:id="rId103"/>
    <p:sldId id="359" r:id="rId104"/>
    <p:sldId id="360" r:id="rId105"/>
    <p:sldId id="361" r:id="rId106"/>
    <p:sldId id="362" r:id="rId107"/>
    <p:sldId id="364" r:id="rId108"/>
    <p:sldId id="365" r:id="rId109"/>
    <p:sldId id="366" r:id="rId110"/>
    <p:sldId id="367" r:id="rId111"/>
    <p:sldId id="368" r:id="rId112"/>
    <p:sldId id="369" r:id="rId113"/>
    <p:sldId id="370" r:id="rId114"/>
    <p:sldId id="371" r:id="rId115"/>
    <p:sldId id="372" r:id="rId116"/>
    <p:sldId id="373" r:id="rId117"/>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94" d="100"/>
          <a:sy n="94" d="100"/>
        </p:scale>
        <p:origin x="-155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tr-TR" dirty="0"/>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tr-TR" dirty="0"/>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tr-TR" dirty="0"/>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73832A5B-01F0-4849-BB66-9AF1DCB3BA6C}" type="slidenum">
              <a:rPr lang="tr-TR"/>
              <a:pPr/>
              <a:t>‹#›</a:t>
            </a:fld>
            <a:endParaRPr lang="tr-TR" dirty="0"/>
          </a:p>
        </p:txBody>
      </p:sp>
    </p:spTree>
    <p:extLst>
      <p:ext uri="{BB962C8B-B14F-4D97-AF65-F5344CB8AC3E}">
        <p14:creationId xmlns:p14="http://schemas.microsoft.com/office/powerpoint/2010/main" val="17298604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50BB13D-05B1-48BB-BF80-1F8AEC5A0B7D}" type="slidenum">
              <a:rPr lang="tr-TR"/>
              <a:pPr/>
              <a:t>1</a:t>
            </a:fld>
            <a:endParaRPr lang="tr-TR" dirty="0"/>
          </a:p>
        </p:txBody>
      </p:sp>
      <p:sp>
        <p:nvSpPr>
          <p:cNvPr id="122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107A780-46E8-477C-8B11-4EFB9A2BF97A}" type="slidenum">
              <a:rPr lang="tr-TR" sz="1200">
                <a:latin typeface="Arial" charset="0"/>
              </a:rPr>
              <a:pPr algn="r"/>
              <a:t>1</a:t>
            </a:fld>
            <a:endParaRPr lang="tr-TR" sz="1200" dirty="0">
              <a:latin typeface="Arial"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292130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C6DC9-08A5-4C6B-893F-6E3A06E7732D}" type="slidenum">
              <a:rPr lang="tr-TR"/>
              <a:pPr/>
              <a:t>10</a:t>
            </a:fld>
            <a:endParaRPr lang="tr-T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1836028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E42FBC-1437-4476-8B5F-681A2C41A86C}" type="slidenum">
              <a:rPr lang="tr-TR"/>
              <a:pPr/>
              <a:t>102</a:t>
            </a:fld>
            <a:endParaRPr lang="tr-T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9173358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19598E-348C-4483-BC7A-7A2D6E8AEF25}" type="slidenum">
              <a:rPr lang="tr-TR"/>
              <a:pPr/>
              <a:t>103</a:t>
            </a:fld>
            <a:endParaRPr lang="tr-T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2993408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277C39-76E8-4604-A3B6-1F915DCB0D0B}" type="slidenum">
              <a:rPr lang="tr-TR"/>
              <a:pPr/>
              <a:t>104</a:t>
            </a:fld>
            <a:endParaRPr lang="tr-T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6475611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D537C-393E-458F-A20D-24AEE6B30B5E}" type="slidenum">
              <a:rPr lang="tr-TR"/>
              <a:pPr/>
              <a:t>105</a:t>
            </a:fld>
            <a:endParaRPr lang="tr-T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602116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7A654-E887-4BCE-A084-F8900981355C}" type="slidenum">
              <a:rPr lang="tr-TR"/>
              <a:pPr/>
              <a:t>106</a:t>
            </a:fld>
            <a:endParaRPr lang="tr-T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733356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CB86F-4EA4-42EE-ACEA-1C93C5C15255}" type="slidenum">
              <a:rPr lang="tr-TR"/>
              <a:pPr/>
              <a:t>107</a:t>
            </a:fld>
            <a:endParaRPr lang="tr-T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4777307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3948B-921F-44EB-AFFC-A27BF6101994}" type="slidenum">
              <a:rPr lang="tr-TR"/>
              <a:pPr/>
              <a:t>108</a:t>
            </a:fld>
            <a:endParaRPr lang="tr-T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0407515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268BFD-3699-4B3C-A08E-B03B301FEA2E}" type="slidenum">
              <a:rPr lang="tr-TR"/>
              <a:pPr/>
              <a:t>109</a:t>
            </a:fld>
            <a:endParaRPr lang="tr-TR" dirty="0"/>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33393916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B3B546-A997-4D94-B9D0-69CD3BC41E1A}" type="slidenum">
              <a:rPr lang="tr-TR"/>
              <a:pPr/>
              <a:t>110</a:t>
            </a:fld>
            <a:endParaRPr lang="tr-TR"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48563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54E3F-8D88-41C4-A55B-94D004B5895E}" type="slidenum">
              <a:rPr lang="tr-TR"/>
              <a:pPr/>
              <a:t>11</a:t>
            </a:fld>
            <a:endParaRPr lang="tr-T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98397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36E20-4718-4911-979B-E622D0114D38}" type="slidenum">
              <a:rPr lang="tr-TR"/>
              <a:pPr/>
              <a:t>12</a:t>
            </a:fld>
            <a:endParaRPr lang="tr-T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990517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999A6-9C40-45A8-8CB7-61E6D0A93D54}" type="slidenum">
              <a:rPr lang="tr-TR"/>
              <a:pPr/>
              <a:t>13</a:t>
            </a:fld>
            <a:endParaRPr lang="tr-T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88813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0B817-6D32-4045-919B-A96E18AA6450}" type="slidenum">
              <a:rPr lang="tr-TR"/>
              <a:pPr/>
              <a:t>14</a:t>
            </a:fld>
            <a:endParaRPr lang="tr-T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15785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38C22-15C5-4819-9CB5-474C4C8C8952}" type="slidenum">
              <a:rPr lang="tr-TR"/>
              <a:pPr/>
              <a:t>15</a:t>
            </a:fld>
            <a:endParaRPr lang="tr-T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171291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F056E6F-DA6A-498C-BA09-56D422EB844D}" type="slidenum">
              <a:rPr lang="tr-TR"/>
              <a:pPr/>
              <a:t>16</a:t>
            </a:fld>
            <a:endParaRPr lang="tr-TR"/>
          </a:p>
        </p:txBody>
      </p:sp>
      <p:sp>
        <p:nvSpPr>
          <p:cNvPr id="593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B0269-6E3F-4456-9035-351A16222A00}" type="slidenum">
              <a:rPr lang="tr-TR" sz="1200">
                <a:latin typeface="Arial" charset="0"/>
              </a:rPr>
              <a:pPr algn="r"/>
              <a:t>16</a:t>
            </a:fld>
            <a:endParaRPr lang="tr-TR" sz="1200">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413490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465EA-6C09-46DE-870A-58C9A0D0ECA6}" type="slidenum">
              <a:rPr lang="tr-TR"/>
              <a:pPr/>
              <a:t>17</a:t>
            </a:fld>
            <a:endParaRPr lang="tr-T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221657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53B2B-EFFF-43BB-A11C-116969111411}" type="slidenum">
              <a:rPr lang="tr-TR"/>
              <a:pPr/>
              <a:t>18</a:t>
            </a:fld>
            <a:endParaRPr lang="tr-T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645917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465EA-6C09-46DE-870A-58C9A0D0ECA6}" type="slidenum">
              <a:rPr lang="tr-TR"/>
              <a:pPr/>
              <a:t>19</a:t>
            </a:fld>
            <a:endParaRPr lang="tr-T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192784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1CFECF3-CF29-43FF-9F3B-AFE4FF066B18}" type="slidenum">
              <a:rPr lang="tr-TR"/>
              <a:pPr/>
              <a:t>2</a:t>
            </a:fld>
            <a:endParaRPr lang="tr-TR" dirty="0"/>
          </a:p>
        </p:txBody>
      </p:sp>
      <p:sp>
        <p:nvSpPr>
          <p:cNvPr id="296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02A47BF-566F-4E4F-8EB8-3C4DD330A46D}" type="slidenum">
              <a:rPr lang="tr-TR" sz="1200">
                <a:latin typeface="Arial" charset="0"/>
              </a:rPr>
              <a:pPr algn="r"/>
              <a:t>2</a:t>
            </a:fld>
            <a:endParaRPr lang="tr-TR" sz="1200" dirty="0">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1207714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B9BEE-54E6-4875-B9B4-2B8C00A3898B}" type="slidenum">
              <a:rPr lang="tr-TR"/>
              <a:pPr/>
              <a:t>20</a:t>
            </a:fld>
            <a:endParaRPr lang="tr-T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504458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AEF33-AAD3-4E7F-BEEB-57595178B412}" type="slidenum">
              <a:rPr lang="tr-TR"/>
              <a:pPr/>
              <a:t>21</a:t>
            </a:fld>
            <a:endParaRPr lang="tr-T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702747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8449E-9257-4CBE-BE40-30C138FDDB66}" type="slidenum">
              <a:rPr lang="tr-TR"/>
              <a:pPr/>
              <a:t>22</a:t>
            </a:fld>
            <a:endParaRPr lang="tr-T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531900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03735-2BC3-423A-AED3-6B7710D0ED66}" type="slidenum">
              <a:rPr lang="tr-TR"/>
              <a:pPr/>
              <a:t>23</a:t>
            </a:fld>
            <a:endParaRPr lang="tr-T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143363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33850D-ACA3-46DF-93B2-80564DEBE3C6}" type="slidenum">
              <a:rPr lang="tr-TR"/>
              <a:pPr/>
              <a:t>24</a:t>
            </a:fld>
            <a:endParaRPr lang="tr-TR"/>
          </a:p>
        </p:txBody>
      </p:sp>
      <p:sp>
        <p:nvSpPr>
          <p:cNvPr id="737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BE519C-B9BE-4B29-A4AF-345CE1225D3B}" type="slidenum">
              <a:rPr lang="tr-TR" sz="1200">
                <a:latin typeface="Arial" charset="0"/>
              </a:rPr>
              <a:pPr algn="r"/>
              <a:t>24</a:t>
            </a:fld>
            <a:endParaRPr lang="tr-TR" sz="120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067506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0290B-D047-4A98-A4B9-F65B6B7D7246}" type="slidenum">
              <a:rPr lang="tr-TR"/>
              <a:pPr/>
              <a:t>25</a:t>
            </a:fld>
            <a:endParaRPr lang="tr-T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61818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008F5F-E66B-42DE-BB57-3A0B64F1DB15}" type="slidenum">
              <a:rPr lang="tr-TR"/>
              <a:pPr/>
              <a:t>26</a:t>
            </a:fld>
            <a:endParaRPr lang="tr-T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27620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16153-B859-464C-A248-E5C15124F732}" type="slidenum">
              <a:rPr lang="tr-TR"/>
              <a:pPr/>
              <a:t>27</a:t>
            </a:fld>
            <a:endParaRPr lang="tr-T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716951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9DAC13-6939-422E-AD37-C0838C896D55}" type="slidenum">
              <a:rPr lang="tr-TR"/>
              <a:pPr/>
              <a:t>28</a:t>
            </a:fld>
            <a:endParaRPr lang="tr-T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4682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39DC82-6D20-4E4E-850E-C18149B4C78B}" type="slidenum">
              <a:rPr lang="tr-TR"/>
              <a:pPr/>
              <a:t>30</a:t>
            </a:fld>
            <a:endParaRPr lang="tr-TR"/>
          </a:p>
        </p:txBody>
      </p:sp>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B3B1BD0-D816-45ED-A521-FAE499BD86CB}" type="slidenum">
              <a:rPr lang="tr-TR" sz="1200">
                <a:latin typeface="Arial" charset="0"/>
              </a:rPr>
              <a:pPr algn="r"/>
              <a:t>30</a:t>
            </a:fld>
            <a:endParaRPr lang="tr-TR" sz="120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26954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8EC578-EE59-4842-A8F9-0F4FE38E334E}" type="slidenum">
              <a:rPr lang="tr-TR"/>
              <a:pPr/>
              <a:t>3</a:t>
            </a:fld>
            <a:endParaRPr lang="tr-T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42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12F70E-5F58-491D-BCB7-67B8C6803D13}" type="slidenum">
              <a:rPr lang="tr-TR"/>
              <a:pPr/>
              <a:t>31</a:t>
            </a:fld>
            <a:endParaRPr lang="tr-T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026781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1F351-9698-4981-849D-D44E91E4765F}" type="slidenum">
              <a:rPr lang="tr-TR"/>
              <a:pPr/>
              <a:t>32</a:t>
            </a:fld>
            <a:endParaRPr lang="tr-T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88030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B1D949-8E30-4E71-BD50-8E4BD4038D4E}" type="slidenum">
              <a:rPr lang="tr-TR"/>
              <a:pPr/>
              <a:t>33</a:t>
            </a:fld>
            <a:endParaRPr lang="tr-T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938765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EC02CF-F564-4409-9059-C2811E0D73A8}" type="slidenum">
              <a:rPr lang="tr-TR"/>
              <a:pPr/>
              <a:t>34</a:t>
            </a:fld>
            <a:endParaRPr lang="tr-T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464219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F07A8-C7F7-4DF9-B317-CF5ED34202B7}" type="slidenum">
              <a:rPr lang="tr-TR"/>
              <a:pPr/>
              <a:t>35</a:t>
            </a:fld>
            <a:endParaRPr lang="tr-T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82643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6B61B-010F-4D4F-B00C-9F59B34BB747}" type="slidenum">
              <a:rPr lang="tr-TR"/>
              <a:pPr/>
              <a:t>36</a:t>
            </a:fld>
            <a:endParaRPr lang="tr-T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800930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3D2B0-2674-4ED1-BECF-B3FF076BACF6}" type="slidenum">
              <a:rPr lang="tr-TR"/>
              <a:pPr/>
              <a:t>37</a:t>
            </a:fld>
            <a:endParaRPr lang="tr-T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609761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CA00C9-9065-4327-A39F-14FCE7698499}" type="slidenum">
              <a:rPr lang="tr-TR"/>
              <a:pPr/>
              <a:t>38</a:t>
            </a:fld>
            <a:endParaRPr lang="tr-TR"/>
          </a:p>
        </p:txBody>
      </p:sp>
      <p:sp>
        <p:nvSpPr>
          <p:cNvPr id="1013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A86859B-31BB-4D99-92B5-A83E415B7EF8}" type="slidenum">
              <a:rPr lang="tr-TR" sz="1200">
                <a:latin typeface="Arial" charset="0"/>
              </a:rPr>
              <a:pPr algn="r"/>
              <a:t>38</a:t>
            </a:fld>
            <a:endParaRPr lang="tr-TR" sz="120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201502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C5EF7-F673-40A1-A8C0-F0D0ADC9BD31}" type="slidenum">
              <a:rPr lang="tr-TR"/>
              <a:pPr/>
              <a:t>39</a:t>
            </a:fld>
            <a:endParaRPr lang="tr-T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174964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54FFC2-3112-4970-BE84-A92AFEA15FBE}" type="slidenum">
              <a:rPr lang="tr-TR"/>
              <a:pPr/>
              <a:t>40</a:t>
            </a:fld>
            <a:endParaRPr lang="tr-T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99944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ADC43-7E37-4788-B930-1DA9105A62B9}" type="slidenum">
              <a:rPr lang="tr-TR"/>
              <a:pPr/>
              <a:t>4</a:t>
            </a:fld>
            <a:endParaRPr lang="tr-T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756294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D5952F-3530-44AA-92B3-01FC63040D5C}" type="slidenum">
              <a:rPr lang="tr-TR"/>
              <a:pPr/>
              <a:t>41</a:t>
            </a:fld>
            <a:endParaRPr lang="tr-T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943615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2E2AE-2A0D-41AD-9F6A-473EAA454C29}" type="slidenum">
              <a:rPr lang="tr-TR"/>
              <a:pPr/>
              <a:t>42</a:t>
            </a:fld>
            <a:endParaRPr lang="tr-T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108511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0A84C-DF8A-411E-8712-CE651AF7C6E8}" type="slidenum">
              <a:rPr lang="tr-TR"/>
              <a:pPr/>
              <a:t>43</a:t>
            </a:fld>
            <a:endParaRPr lang="tr-T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224234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47F44-464F-4E0D-96E7-C23B7AE4BBA9}" type="slidenum">
              <a:rPr lang="tr-TR"/>
              <a:pPr/>
              <a:t>44</a:t>
            </a:fld>
            <a:endParaRPr lang="tr-T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29940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FF61C-7CFC-4BF2-95E4-EA9601909968}" type="slidenum">
              <a:rPr lang="tr-TR"/>
              <a:pPr/>
              <a:t>45</a:t>
            </a:fld>
            <a:endParaRPr lang="tr-T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5000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47F44-464F-4E0D-96E7-C23B7AE4BBA9}" type="slidenum">
              <a:rPr lang="tr-TR"/>
              <a:pPr/>
              <a:t>46</a:t>
            </a:fld>
            <a:endParaRPr lang="tr-T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27568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995DC4-F9C1-43BC-AA94-6BD004DB9003}" type="slidenum">
              <a:rPr lang="tr-TR"/>
              <a:pPr/>
              <a:t>47</a:t>
            </a:fld>
            <a:endParaRPr lang="tr-T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381983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FF61C-7CFC-4BF2-95E4-EA9601909968}" type="slidenum">
              <a:rPr lang="tr-TR"/>
              <a:pPr/>
              <a:t>48</a:t>
            </a:fld>
            <a:endParaRPr lang="tr-T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078837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4ACFD-BDFF-4859-B044-9B6CCA50441D}" type="slidenum">
              <a:rPr lang="tr-TR"/>
              <a:pPr/>
              <a:t>49</a:t>
            </a:fld>
            <a:endParaRPr lang="tr-T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71198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D5706-61A3-4949-B9FF-84612B72F9BE}" type="slidenum">
              <a:rPr lang="tr-TR"/>
              <a:pPr/>
              <a:t>50</a:t>
            </a:fld>
            <a:endParaRPr lang="tr-T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80950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18349A-6925-4450-8C52-8FFC612BC06B}" type="slidenum">
              <a:rPr lang="tr-TR"/>
              <a:pPr/>
              <a:t>5</a:t>
            </a:fld>
            <a:endParaRPr lang="tr-T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61804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29A4B-3D8B-41E6-AE7A-82EF284A3A6A}" type="slidenum">
              <a:rPr lang="tr-TR"/>
              <a:pPr/>
              <a:t>51</a:t>
            </a:fld>
            <a:endParaRPr lang="tr-T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29815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8BDCB1-A99F-4AC7-BD32-BB93B23206FD}" type="slidenum">
              <a:rPr lang="tr-TR"/>
              <a:pPr/>
              <a:t>52</a:t>
            </a:fld>
            <a:endParaRPr lang="tr-T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339660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EDA37D-EE95-4D17-BD28-89DB0CF3CA6B}" type="slidenum">
              <a:rPr lang="tr-TR"/>
              <a:pPr/>
              <a:t>53</a:t>
            </a:fld>
            <a:endParaRPr lang="tr-T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307577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C49C76-5A11-42A3-B4DC-6B4E36A515E2}" type="slidenum">
              <a:rPr lang="tr-TR"/>
              <a:pPr/>
              <a:t>54</a:t>
            </a:fld>
            <a:endParaRPr lang="tr-T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024200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CD24D-01A7-4607-A198-356709DAA476}" type="slidenum">
              <a:rPr lang="tr-TR"/>
              <a:pPr/>
              <a:t>55</a:t>
            </a:fld>
            <a:endParaRPr lang="tr-T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513689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797C-5952-4608-B6A8-EB35A471D48C}" type="slidenum">
              <a:rPr lang="tr-TR"/>
              <a:pPr/>
              <a:t>56</a:t>
            </a:fld>
            <a:endParaRPr lang="tr-T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237538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3B14A-7856-4137-AB4E-DB25C2DBF515}" type="slidenum">
              <a:rPr lang="tr-TR"/>
              <a:pPr/>
              <a:t>57</a:t>
            </a:fld>
            <a:endParaRPr lang="tr-T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362115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DD2DA-8523-42D0-9B24-BEF8608EF2CB}" type="slidenum">
              <a:rPr lang="tr-TR"/>
              <a:pPr/>
              <a:t>58</a:t>
            </a:fld>
            <a:endParaRPr lang="tr-T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904940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7835D-5764-4FA2-954E-EE35BA3BCC58}" type="slidenum">
              <a:rPr lang="tr-TR"/>
              <a:pPr/>
              <a:t>59</a:t>
            </a:fld>
            <a:endParaRPr lang="tr-T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286757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DABF8-A7C3-4E6D-9819-09736BEA9DF6}" type="slidenum">
              <a:rPr lang="tr-TR"/>
              <a:pPr/>
              <a:t>60</a:t>
            </a:fld>
            <a:endParaRPr lang="tr-T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15322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B688C-C485-4463-AEA7-FCEE9B7657B4}" type="slidenum">
              <a:rPr lang="tr-TR"/>
              <a:pPr/>
              <a:t>6</a:t>
            </a:fld>
            <a:endParaRPr lang="tr-T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070098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96FC6-D727-4272-A152-48E8096F582C}" type="slidenum">
              <a:rPr lang="tr-TR"/>
              <a:pPr/>
              <a:t>61</a:t>
            </a:fld>
            <a:endParaRPr lang="tr-T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5183183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30F74-2CF7-4C83-885A-58DDD4E68B7A}" type="slidenum">
              <a:rPr lang="tr-TR"/>
              <a:pPr/>
              <a:t>62</a:t>
            </a:fld>
            <a:endParaRPr lang="tr-T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743222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5C1A1-1F55-450E-9FC2-0451B5390973}" type="slidenum">
              <a:rPr lang="tr-TR"/>
              <a:pPr/>
              <a:t>63</a:t>
            </a:fld>
            <a:endParaRPr lang="tr-T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tr-TR" dirty="0"/>
          </a:p>
        </p:txBody>
      </p:sp>
    </p:spTree>
    <p:extLst>
      <p:ext uri="{BB962C8B-B14F-4D97-AF65-F5344CB8AC3E}">
        <p14:creationId xmlns:p14="http://schemas.microsoft.com/office/powerpoint/2010/main" val="3519574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AA5E4-A525-47DB-966F-E6E5CFE27F16}" type="slidenum">
              <a:rPr lang="tr-TR"/>
              <a:pPr/>
              <a:t>64</a:t>
            </a:fld>
            <a:endParaRPr lang="tr-T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3762580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66CC2-CE89-4A7F-B13C-23BA9F0664B2}" type="slidenum">
              <a:rPr lang="tr-TR"/>
              <a:pPr/>
              <a:t>65</a:t>
            </a:fld>
            <a:endParaRPr lang="tr-T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441849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B5544-4966-4F8F-B77A-61C4A0601040}" type="slidenum">
              <a:rPr lang="tr-TR"/>
              <a:pPr/>
              <a:t>66</a:t>
            </a:fld>
            <a:endParaRPr lang="tr-T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583898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340C18-1F9B-4F49-9D58-F5175661481D}" type="slidenum">
              <a:rPr lang="tr-TR"/>
              <a:pPr/>
              <a:t>67</a:t>
            </a:fld>
            <a:endParaRPr lang="tr-T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483989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5E72AD-EB3F-4315-82A5-3C169F20CD53}" type="slidenum">
              <a:rPr lang="tr-TR"/>
              <a:pPr/>
              <a:t>68</a:t>
            </a:fld>
            <a:endParaRPr lang="tr-T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5508717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4E1CA-4CF7-4F89-873E-739556C8EE7D}" type="slidenum">
              <a:rPr lang="tr-TR"/>
              <a:pPr/>
              <a:t>70</a:t>
            </a:fld>
            <a:endParaRPr lang="tr-T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279997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05FE7-4EA2-4D13-BC5F-1640C4B0FB24}" type="slidenum">
              <a:rPr lang="tr-TR"/>
              <a:pPr/>
              <a:t>71</a:t>
            </a:fld>
            <a:endParaRPr lang="tr-T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74817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0BFF31-FB7A-4A07-B95E-7EACDC3D8CFF}" type="slidenum">
              <a:rPr lang="tr-TR"/>
              <a:pPr/>
              <a:t>7</a:t>
            </a:fld>
            <a:endParaRPr lang="tr-T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9766078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3C48B8-2581-499C-AF54-CC32FEF0B828}" type="slidenum">
              <a:rPr lang="tr-TR"/>
              <a:pPr/>
              <a:t>72</a:t>
            </a:fld>
            <a:endParaRPr lang="tr-T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6623263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2493B-CB4A-4D47-A35E-9FA34504723E}" type="slidenum">
              <a:rPr lang="tr-TR"/>
              <a:pPr/>
              <a:t>73</a:t>
            </a:fld>
            <a:endParaRPr lang="tr-T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759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8DA666-7F71-482A-AF97-71874F1ED52F}" type="slidenum">
              <a:rPr lang="tr-TR"/>
              <a:pPr/>
              <a:t>74</a:t>
            </a:fld>
            <a:endParaRPr lang="tr-T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822964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DE30F-F4EF-4CA4-9483-670D5BA23581}" type="slidenum">
              <a:rPr lang="tr-TR"/>
              <a:pPr/>
              <a:t>75</a:t>
            </a:fld>
            <a:endParaRPr lang="tr-T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205095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CE0D74-B1D0-4B15-B787-2047043054BD}" type="slidenum">
              <a:rPr lang="tr-TR"/>
              <a:pPr/>
              <a:t>76</a:t>
            </a:fld>
            <a:endParaRPr lang="tr-T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8495670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8EEBE9-F76B-4470-87CE-A6EF8D42432F}" type="slidenum">
              <a:rPr lang="tr-TR"/>
              <a:pPr/>
              <a:t>77</a:t>
            </a:fld>
            <a:endParaRPr lang="tr-T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9251953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405A1-031A-41A6-8878-65185F7BF356}" type="slidenum">
              <a:rPr lang="tr-TR"/>
              <a:pPr/>
              <a:t>78</a:t>
            </a:fld>
            <a:endParaRPr lang="tr-T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9042418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C5CB7-2A5D-49BA-8D21-26DCC7D367F1}" type="slidenum">
              <a:rPr lang="tr-TR"/>
              <a:pPr/>
              <a:t>79</a:t>
            </a:fld>
            <a:endParaRPr lang="tr-T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884572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93140-C22F-4D31-A01E-4F1E8F119418}" type="slidenum">
              <a:rPr lang="tr-TR"/>
              <a:pPr/>
              <a:t>80</a:t>
            </a:fld>
            <a:endParaRPr lang="tr-T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411009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252612-3946-4018-8CCE-D3FB4B347F07}" type="slidenum">
              <a:rPr lang="tr-TR"/>
              <a:pPr/>
              <a:t>81</a:t>
            </a:fld>
            <a:endParaRPr lang="tr-T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57727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FAECF9-AFB2-4AF4-9539-A658200DEEAC}" type="slidenum">
              <a:rPr lang="tr-TR"/>
              <a:pPr/>
              <a:t>8</a:t>
            </a:fld>
            <a:endParaRPr lang="tr-T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527249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569DB-A3D0-46A6-8C34-CD70C825B81F}" type="slidenum">
              <a:rPr lang="tr-TR"/>
              <a:pPr/>
              <a:t>82</a:t>
            </a:fld>
            <a:endParaRPr lang="tr-T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0018921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5AAD2-5DDB-4208-A231-AAC2B3908FE3}" type="slidenum">
              <a:rPr lang="tr-TR"/>
              <a:pPr/>
              <a:t>83</a:t>
            </a:fld>
            <a:endParaRPr lang="tr-T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8462241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2502F-F9B1-4070-AFB6-FD13DA93A899}" type="slidenum">
              <a:rPr lang="tr-TR"/>
              <a:pPr/>
              <a:t>84</a:t>
            </a:fld>
            <a:endParaRPr lang="tr-T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7500779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990F7D-60C5-4101-A487-22B56F5C57EB}" type="slidenum">
              <a:rPr lang="tr-TR"/>
              <a:pPr/>
              <a:t>85</a:t>
            </a:fld>
            <a:endParaRPr lang="tr-T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2574940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A25B8-6736-4F67-8D79-B47B5BCD0850}" type="slidenum">
              <a:rPr lang="tr-TR"/>
              <a:pPr/>
              <a:t>86</a:t>
            </a:fld>
            <a:endParaRPr lang="tr-T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601620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3CCB7B-81E0-433A-AF03-5FC9050BC7BB}" type="slidenum">
              <a:rPr lang="tr-TR"/>
              <a:pPr/>
              <a:t>87</a:t>
            </a:fld>
            <a:endParaRPr lang="tr-T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8995560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9FD0859-CA96-47EB-AB51-416533207270}" type="slidenum">
              <a:rPr lang="tr-TR"/>
              <a:pPr/>
              <a:t>88</a:t>
            </a:fld>
            <a:endParaRPr lang="tr-TR"/>
          </a:p>
        </p:txBody>
      </p:sp>
      <p:sp>
        <p:nvSpPr>
          <p:cNvPr id="198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0CAEED6-EC7F-485C-B89D-B7FF27A4DDD2}" type="slidenum">
              <a:rPr lang="tr-TR" sz="1200">
                <a:latin typeface="Arial" charset="0"/>
              </a:rPr>
              <a:pPr algn="r"/>
              <a:t>88</a:t>
            </a:fld>
            <a:endParaRPr lang="tr-TR" sz="1200">
              <a:latin typeface="Arial"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5768567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6B611-0587-4CB0-B933-9BFDF0CCD5ED}" type="slidenum">
              <a:rPr lang="tr-TR"/>
              <a:pPr/>
              <a:t>89</a:t>
            </a:fld>
            <a:endParaRPr lang="tr-T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711517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BDACCB-B1FD-4DB8-8002-70768269C652}" type="slidenum">
              <a:rPr lang="tr-TR"/>
              <a:pPr/>
              <a:t>90</a:t>
            </a:fld>
            <a:endParaRPr lang="tr-T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9507993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C5855C-12FE-474A-B72C-0BA674B0F333}" type="slidenum">
              <a:rPr lang="tr-TR"/>
              <a:pPr/>
              <a:t>91</a:t>
            </a:fld>
            <a:endParaRPr lang="tr-T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57143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582DA-2C17-472E-B7B4-47113C3C88C1}" type="slidenum">
              <a:rPr lang="tr-TR"/>
              <a:pPr/>
              <a:t>9</a:t>
            </a:fld>
            <a:endParaRPr lang="tr-T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2908576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6F44E-14C3-4589-A3F6-9F51F3C841F7}" type="slidenum">
              <a:rPr lang="tr-TR"/>
              <a:pPr/>
              <a:t>92</a:t>
            </a:fld>
            <a:endParaRPr lang="tr-T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9320069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323F5-CAED-4F9D-82D7-5968C41B8E8E}" type="slidenum">
              <a:rPr lang="tr-TR"/>
              <a:pPr/>
              <a:t>93</a:t>
            </a:fld>
            <a:endParaRPr lang="tr-T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9371007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10926-555F-4823-AFA3-91F5C8E9AAF9}" type="slidenum">
              <a:rPr lang="tr-TR"/>
              <a:pPr/>
              <a:t>94</a:t>
            </a:fld>
            <a:endParaRPr lang="tr-T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5218062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C772B-2FA4-4509-8B77-FB7BA69BA5B4}" type="slidenum">
              <a:rPr lang="tr-TR"/>
              <a:pPr/>
              <a:t>95</a:t>
            </a:fld>
            <a:endParaRPr lang="tr-T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6409933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C9AD7-F037-4CDB-8F25-2EC8487C0588}" type="slidenum">
              <a:rPr lang="tr-TR"/>
              <a:pPr/>
              <a:t>96</a:t>
            </a:fld>
            <a:endParaRPr lang="tr-T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468393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80052-5DA0-4818-A134-4EDB44A854F7}" type="slidenum">
              <a:rPr lang="tr-TR"/>
              <a:pPr/>
              <a:t>97</a:t>
            </a:fld>
            <a:endParaRPr lang="tr-T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5481478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A1B83-333A-4050-944D-C0373BBABD3E}" type="slidenum">
              <a:rPr lang="tr-TR"/>
              <a:pPr/>
              <a:t>98</a:t>
            </a:fld>
            <a:endParaRPr lang="tr-T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7905173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6442E-E8B0-4B5D-95CC-0E91FC542D9A}" type="slidenum">
              <a:rPr lang="tr-TR"/>
              <a:pPr/>
              <a:t>99</a:t>
            </a:fld>
            <a:endParaRPr lang="tr-T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7182689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E347D-3B68-43B5-9E0F-A5527443E3C3}" type="slidenum">
              <a:rPr lang="tr-TR"/>
              <a:pPr/>
              <a:t>100</a:t>
            </a:fld>
            <a:endParaRPr lang="tr-T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10028201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78113-21E6-4AA6-A98F-C35BAC710461}" type="slidenum">
              <a:rPr lang="tr-TR"/>
              <a:pPr/>
              <a:t>101</a:t>
            </a:fld>
            <a:endParaRPr lang="tr-T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63311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071D0630-2478-44A8-B92F-6C8FFA72B63A}" type="slidenum">
              <a:rPr lang="tr-TR" smtClean="0"/>
              <a:pPr/>
              <a:t>‹#›</a:t>
            </a:fld>
            <a:endParaRPr lang="tr-TR" dirty="0"/>
          </a:p>
        </p:txBody>
      </p:sp>
    </p:spTree>
    <p:extLst>
      <p:ext uri="{BB962C8B-B14F-4D97-AF65-F5344CB8AC3E}">
        <p14:creationId xmlns:p14="http://schemas.microsoft.com/office/powerpoint/2010/main" val="1386575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77CE0EE5-41EC-4951-BE5D-29B3575A8D36}" type="slidenum">
              <a:rPr lang="tr-TR" smtClean="0"/>
              <a:pPr/>
              <a:t>‹#›</a:t>
            </a:fld>
            <a:endParaRPr lang="tr-TR" dirty="0"/>
          </a:p>
        </p:txBody>
      </p:sp>
    </p:spTree>
    <p:extLst>
      <p:ext uri="{BB962C8B-B14F-4D97-AF65-F5344CB8AC3E}">
        <p14:creationId xmlns:p14="http://schemas.microsoft.com/office/powerpoint/2010/main" val="382707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5B7E635C-1BB1-40E9-B479-48CDAED30960}" type="slidenum">
              <a:rPr lang="tr-TR" smtClean="0"/>
              <a:pPr/>
              <a:t>‹#›</a:t>
            </a:fld>
            <a:endParaRPr lang="tr-TR" dirty="0"/>
          </a:p>
        </p:txBody>
      </p:sp>
    </p:spTree>
    <p:extLst>
      <p:ext uri="{BB962C8B-B14F-4D97-AF65-F5344CB8AC3E}">
        <p14:creationId xmlns:p14="http://schemas.microsoft.com/office/powerpoint/2010/main" val="11273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3541C7B8-971F-4C99-B5D7-91784DE4642F}" type="slidenum">
              <a:rPr lang="tr-TR" smtClean="0"/>
              <a:pPr/>
              <a:t>‹#›</a:t>
            </a:fld>
            <a:endParaRPr lang="tr-TR" dirty="0"/>
          </a:p>
        </p:txBody>
      </p:sp>
    </p:spTree>
    <p:extLst>
      <p:ext uri="{BB962C8B-B14F-4D97-AF65-F5344CB8AC3E}">
        <p14:creationId xmlns:p14="http://schemas.microsoft.com/office/powerpoint/2010/main" val="11283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63BD0D8A-8636-4687-9F78-A65E30ED5B0E}" type="slidenum">
              <a:rPr lang="tr-TR" smtClean="0"/>
              <a:pPr/>
              <a:t>‹#›</a:t>
            </a:fld>
            <a:endParaRPr lang="tr-TR" dirty="0"/>
          </a:p>
        </p:txBody>
      </p:sp>
    </p:spTree>
    <p:extLst>
      <p:ext uri="{BB962C8B-B14F-4D97-AF65-F5344CB8AC3E}">
        <p14:creationId xmlns:p14="http://schemas.microsoft.com/office/powerpoint/2010/main" val="128790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293A425E-C6E0-4962-B759-C1763DDE70B7}" type="slidenum">
              <a:rPr lang="tr-TR" smtClean="0"/>
              <a:pPr/>
              <a:t>‹#›</a:t>
            </a:fld>
            <a:endParaRPr lang="tr-TR" dirty="0"/>
          </a:p>
        </p:txBody>
      </p:sp>
    </p:spTree>
    <p:extLst>
      <p:ext uri="{BB962C8B-B14F-4D97-AF65-F5344CB8AC3E}">
        <p14:creationId xmlns:p14="http://schemas.microsoft.com/office/powerpoint/2010/main" val="95127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DD10A9BF-C33D-4B58-AACD-B3B343B7935E}" type="slidenum">
              <a:rPr lang="tr-TR" smtClean="0"/>
              <a:pPr/>
              <a:t>‹#›</a:t>
            </a:fld>
            <a:endParaRPr lang="tr-TR" dirty="0"/>
          </a:p>
        </p:txBody>
      </p:sp>
    </p:spTree>
    <p:extLst>
      <p:ext uri="{BB962C8B-B14F-4D97-AF65-F5344CB8AC3E}">
        <p14:creationId xmlns:p14="http://schemas.microsoft.com/office/powerpoint/2010/main" val="333574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054C31D2-6039-4539-A14F-F4F78C16E734}" type="slidenum">
              <a:rPr lang="tr-TR" smtClean="0"/>
              <a:pPr/>
              <a:t>‹#›</a:t>
            </a:fld>
            <a:endParaRPr lang="tr-TR" dirty="0"/>
          </a:p>
        </p:txBody>
      </p:sp>
    </p:spTree>
    <p:extLst>
      <p:ext uri="{BB962C8B-B14F-4D97-AF65-F5344CB8AC3E}">
        <p14:creationId xmlns:p14="http://schemas.microsoft.com/office/powerpoint/2010/main" val="228689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F66F31FF-3CAF-48F9-A579-E634EA31D880}" type="slidenum">
              <a:rPr lang="tr-TR" smtClean="0"/>
              <a:pPr/>
              <a:t>‹#›</a:t>
            </a:fld>
            <a:endParaRPr lang="tr-TR" dirty="0"/>
          </a:p>
        </p:txBody>
      </p:sp>
    </p:spTree>
    <p:extLst>
      <p:ext uri="{BB962C8B-B14F-4D97-AF65-F5344CB8AC3E}">
        <p14:creationId xmlns:p14="http://schemas.microsoft.com/office/powerpoint/2010/main" val="325892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3B1B1836-9E8F-4719-971E-8C340D02EFA1}" type="slidenum">
              <a:rPr lang="tr-TR" smtClean="0"/>
              <a:pPr/>
              <a:t>‹#›</a:t>
            </a:fld>
            <a:endParaRPr lang="tr-TR" dirty="0"/>
          </a:p>
        </p:txBody>
      </p:sp>
    </p:spTree>
    <p:extLst>
      <p:ext uri="{BB962C8B-B14F-4D97-AF65-F5344CB8AC3E}">
        <p14:creationId xmlns:p14="http://schemas.microsoft.com/office/powerpoint/2010/main" val="6662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68A898AC-F7A3-483B-BF1E-2BBFD6A8133E}" type="slidenum">
              <a:rPr lang="tr-TR" smtClean="0"/>
              <a:pPr/>
              <a:t>‹#›</a:t>
            </a:fld>
            <a:endParaRPr lang="tr-TR" dirty="0"/>
          </a:p>
        </p:txBody>
      </p:sp>
    </p:spTree>
    <p:extLst>
      <p:ext uri="{BB962C8B-B14F-4D97-AF65-F5344CB8AC3E}">
        <p14:creationId xmlns:p14="http://schemas.microsoft.com/office/powerpoint/2010/main" val="221567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dirty="0"/>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F4426-5E08-45FF-83F6-C4869F0AB3E9}" type="slidenum">
              <a:rPr lang="tr-TR" smtClean="0"/>
              <a:pPr/>
              <a:t>‹#›</a:t>
            </a:fld>
            <a:endParaRPr lang="tr-TR" dirty="0"/>
          </a:p>
        </p:txBody>
      </p:sp>
    </p:spTree>
    <p:extLst>
      <p:ext uri="{BB962C8B-B14F-4D97-AF65-F5344CB8AC3E}">
        <p14:creationId xmlns:p14="http://schemas.microsoft.com/office/powerpoint/2010/main" val="191203170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1.xml.rels><?xml version="1.0" encoding="UTF-8" standalone="yes"?>
<Relationships xmlns="http://schemas.openxmlformats.org/package/2006/relationships"><Relationship Id="rId3" Type="http://schemas.openxmlformats.org/officeDocument/2006/relationships/hyperlink" Target="http://www.loadtr.com/300444-efes_antik_kenti.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loadtr.com/300442-topkap&#305;_saray&#305;.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buyutec.net/p-versailles-sarayi-1-8694.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otopya.com.tr/photo.aspx?memberphotoid=218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hyperlink" Target="http://www.fotopya.com.tr/photo.aspx?memberphotoid=218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www.hayalleme.com/wp-content/uploads/topkapisarayi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hyperlink" Target="http://images.google.com.tr/imgres?imgurl=http://www.galvanizliboyalisac.com/imgurun/b014.jpg&amp;imgrefurl=http://www.galvanizliboyalisac.com/?pg=katkonu&amp;pid=47&amp;usg=__gCLVBlo6bVTG4Z9KY1PoLaZJHhI=&amp;h=267&amp;w=285&amp;sz=25&amp;hl=tr&amp;start=41&amp;um=1&amp;tbnid=0ko3eX1IfErlMM:&amp;tbnh=108&amp;tbnw=115&amp;prev=/images?q=%C3%87%C3%96RTEN&amp;start=40&amp;ndsp=20&amp;um=1&amp;hl=tr&amp;sa=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enformatik.ankara.edu.tr/muze/images/jpg/ana1.gi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loadtr.com/300440-ayasofya.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images.google.com.tr/imgres?imgurl=http://www.salgit.com/resimler/kale.jpg&amp;imgrefurl=http://www.salgit.com/mimari-resimler/kale-resimleri_3736.html&amp;usg=__m1UVqM8lGAAZ7kxh2Dqc_GsemMs=&amp;h=600&amp;w=800&amp;sz=65&amp;hl=tr&amp;start=1&amp;tbnid=OFJRRf-z7Nx7eM:&amp;tbnh=107&amp;tbnw=143&amp;prev=/images?q=KALE&amp;gbv=2&amp;hl=tr&amp;sa=G"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idx="4294967295"/>
          </p:nvPr>
        </p:nvSpPr>
        <p:spPr>
          <a:xfrm>
            <a:off x="914400" y="0"/>
            <a:ext cx="8229600" cy="1384300"/>
          </a:xfrm>
        </p:spPr>
        <p:txBody>
          <a:bodyPr/>
          <a:lstStyle/>
          <a:p>
            <a:r>
              <a:rPr lang="tr-TR" b="1" dirty="0">
                <a:solidFill>
                  <a:schemeClr val="tx1"/>
                </a:solidFill>
              </a:rPr>
              <a:t>SİVİL MİMARİ</a:t>
            </a:r>
          </a:p>
        </p:txBody>
      </p:sp>
      <p:sp>
        <p:nvSpPr>
          <p:cNvPr id="10243" name="Line 4"/>
          <p:cNvSpPr>
            <a:spLocks noChangeShapeType="1"/>
          </p:cNvSpPr>
          <p:nvPr/>
        </p:nvSpPr>
        <p:spPr bwMode="auto">
          <a:xfrm>
            <a:off x="533400" y="990600"/>
            <a:ext cx="7467600" cy="0"/>
          </a:xfrm>
          <a:prstGeom prst="line">
            <a:avLst/>
          </a:prstGeom>
          <a:noFill/>
          <a:ln w="38100">
            <a:solidFill>
              <a:schemeClr val="tx1"/>
            </a:solidFill>
            <a:round/>
            <a:headEnd/>
            <a:tailEnd/>
          </a:ln>
        </p:spPr>
        <p:txBody>
          <a:bodyPr wrap="none" lIns="0" tIns="0" rIns="0" bIns="0" anchor="ctr"/>
          <a:lstStyle/>
          <a:p>
            <a:endParaRPr lang="tr-TR" dirty="0"/>
          </a:p>
        </p:txBody>
      </p:sp>
      <p:sp>
        <p:nvSpPr>
          <p:cNvPr id="10244" name="Line 5"/>
          <p:cNvSpPr>
            <a:spLocks noChangeShapeType="1"/>
          </p:cNvSpPr>
          <p:nvPr/>
        </p:nvSpPr>
        <p:spPr bwMode="auto">
          <a:xfrm>
            <a:off x="457200" y="990600"/>
            <a:ext cx="0" cy="609600"/>
          </a:xfrm>
          <a:prstGeom prst="line">
            <a:avLst/>
          </a:prstGeom>
          <a:noFill/>
          <a:ln w="38100">
            <a:solidFill>
              <a:schemeClr val="tx1"/>
            </a:solidFill>
            <a:round/>
            <a:headEnd/>
            <a:tailEnd type="triangle" w="med" len="med"/>
          </a:ln>
        </p:spPr>
        <p:txBody>
          <a:bodyPr wrap="none" lIns="0" tIns="0" rIns="0" bIns="0" anchor="ctr"/>
          <a:lstStyle/>
          <a:p>
            <a:endParaRPr lang="tr-TR" dirty="0"/>
          </a:p>
        </p:txBody>
      </p:sp>
      <p:sp>
        <p:nvSpPr>
          <p:cNvPr id="10245" name="Line 6"/>
          <p:cNvSpPr>
            <a:spLocks noChangeShapeType="1"/>
          </p:cNvSpPr>
          <p:nvPr/>
        </p:nvSpPr>
        <p:spPr bwMode="auto">
          <a:xfrm flipH="1">
            <a:off x="3886200" y="990600"/>
            <a:ext cx="0" cy="533400"/>
          </a:xfrm>
          <a:prstGeom prst="line">
            <a:avLst/>
          </a:prstGeom>
          <a:noFill/>
          <a:ln w="38100">
            <a:solidFill>
              <a:schemeClr val="tx1"/>
            </a:solidFill>
            <a:round/>
            <a:headEnd/>
            <a:tailEnd type="triangle" w="med" len="med"/>
          </a:ln>
        </p:spPr>
        <p:txBody>
          <a:bodyPr wrap="none" lIns="0" tIns="0" rIns="0" bIns="0" anchor="ctr"/>
          <a:lstStyle/>
          <a:p>
            <a:endParaRPr lang="tr-TR" dirty="0"/>
          </a:p>
        </p:txBody>
      </p:sp>
      <p:sp>
        <p:nvSpPr>
          <p:cNvPr id="10246" name="Line 7"/>
          <p:cNvSpPr>
            <a:spLocks noChangeShapeType="1"/>
          </p:cNvSpPr>
          <p:nvPr/>
        </p:nvSpPr>
        <p:spPr bwMode="auto">
          <a:xfrm>
            <a:off x="5943600" y="990600"/>
            <a:ext cx="0" cy="533400"/>
          </a:xfrm>
          <a:prstGeom prst="line">
            <a:avLst/>
          </a:prstGeom>
          <a:noFill/>
          <a:ln w="38100">
            <a:solidFill>
              <a:schemeClr val="tx1"/>
            </a:solidFill>
            <a:round/>
            <a:headEnd/>
            <a:tailEnd type="triangle" w="med" len="med"/>
          </a:ln>
        </p:spPr>
        <p:txBody>
          <a:bodyPr wrap="none" lIns="0" tIns="0" rIns="0" bIns="0" anchor="ctr"/>
          <a:lstStyle/>
          <a:p>
            <a:endParaRPr lang="tr-TR" dirty="0"/>
          </a:p>
        </p:txBody>
      </p:sp>
      <p:sp>
        <p:nvSpPr>
          <p:cNvPr id="10247" name="Line 9"/>
          <p:cNvSpPr>
            <a:spLocks noChangeShapeType="1"/>
          </p:cNvSpPr>
          <p:nvPr/>
        </p:nvSpPr>
        <p:spPr bwMode="auto">
          <a:xfrm>
            <a:off x="8001000" y="990600"/>
            <a:ext cx="0" cy="609600"/>
          </a:xfrm>
          <a:prstGeom prst="line">
            <a:avLst/>
          </a:prstGeom>
          <a:noFill/>
          <a:ln w="38100">
            <a:solidFill>
              <a:schemeClr val="tx1"/>
            </a:solidFill>
            <a:round/>
            <a:headEnd/>
            <a:tailEnd type="triangle" w="med" len="med"/>
          </a:ln>
        </p:spPr>
        <p:txBody>
          <a:bodyPr wrap="none" lIns="0" tIns="0" rIns="0" bIns="0" anchor="ctr"/>
          <a:lstStyle/>
          <a:p>
            <a:endParaRPr lang="tr-TR" dirty="0"/>
          </a:p>
        </p:txBody>
      </p:sp>
      <p:sp>
        <p:nvSpPr>
          <p:cNvPr id="10248" name="Text Box 10"/>
          <p:cNvSpPr txBox="1">
            <a:spLocks noChangeArrowheads="1"/>
          </p:cNvSpPr>
          <p:nvPr/>
        </p:nvSpPr>
        <p:spPr bwMode="auto">
          <a:xfrm>
            <a:off x="304800" y="1524000"/>
            <a:ext cx="3048000" cy="4078288"/>
          </a:xfrm>
          <a:prstGeom prst="rect">
            <a:avLst/>
          </a:prstGeom>
          <a:noFill/>
          <a:ln w="9525">
            <a:noFill/>
            <a:miter lim="800000"/>
            <a:headEnd/>
            <a:tailEnd/>
          </a:ln>
        </p:spPr>
        <p:txBody>
          <a:bodyPr lIns="0" tIns="0" rIns="0" bIns="0">
            <a:spAutoFit/>
          </a:bodyPr>
          <a:lstStyle/>
          <a:p>
            <a:pPr>
              <a:spcBef>
                <a:spcPct val="50000"/>
              </a:spcBef>
            </a:pPr>
            <a:r>
              <a:rPr lang="tr-TR" sz="2400" b="1" dirty="0"/>
              <a:t>KONUT</a:t>
            </a:r>
            <a:r>
              <a:rPr lang="tr-TR" b="1" dirty="0"/>
              <a:t> </a:t>
            </a:r>
            <a:r>
              <a:rPr lang="tr-TR" sz="2400" b="1" dirty="0"/>
              <a:t>MİMARİSİ</a:t>
            </a:r>
          </a:p>
          <a:p>
            <a:pPr>
              <a:spcBef>
                <a:spcPct val="50000"/>
              </a:spcBef>
              <a:buFontTx/>
              <a:buChar char="•"/>
            </a:pPr>
            <a:r>
              <a:rPr lang="tr-TR" sz="1600" dirty="0"/>
              <a:t>SARAY</a:t>
            </a:r>
          </a:p>
          <a:p>
            <a:pPr>
              <a:spcBef>
                <a:spcPct val="50000"/>
              </a:spcBef>
              <a:buFontTx/>
              <a:buChar char="•"/>
            </a:pPr>
            <a:r>
              <a:rPr lang="tr-TR" sz="1600" dirty="0"/>
              <a:t>EV</a:t>
            </a:r>
          </a:p>
          <a:p>
            <a:pPr>
              <a:spcBef>
                <a:spcPct val="50000"/>
              </a:spcBef>
              <a:buFontTx/>
              <a:buChar char="•"/>
            </a:pPr>
            <a:r>
              <a:rPr lang="tr-TR" sz="1600" dirty="0"/>
              <a:t>KÖŞK </a:t>
            </a:r>
          </a:p>
          <a:p>
            <a:pPr>
              <a:spcBef>
                <a:spcPct val="50000"/>
              </a:spcBef>
              <a:buFontTx/>
              <a:buChar char="•"/>
            </a:pPr>
            <a:r>
              <a:rPr lang="tr-TR" sz="1600" dirty="0"/>
              <a:t>KASR</a:t>
            </a:r>
          </a:p>
          <a:p>
            <a:pPr>
              <a:spcBef>
                <a:spcPct val="50000"/>
              </a:spcBef>
              <a:buFontTx/>
              <a:buChar char="•"/>
            </a:pPr>
            <a:r>
              <a:rPr lang="tr-TR" sz="1600" dirty="0"/>
              <a:t>YALI</a:t>
            </a:r>
          </a:p>
          <a:p>
            <a:pPr>
              <a:spcBef>
                <a:spcPct val="50000"/>
              </a:spcBef>
              <a:buFontTx/>
              <a:buChar char="•"/>
            </a:pPr>
            <a:r>
              <a:rPr lang="tr-TR" sz="1600" dirty="0"/>
              <a:t>MUVAKKİTHANE</a:t>
            </a:r>
          </a:p>
          <a:p>
            <a:pPr>
              <a:spcBef>
                <a:spcPct val="50000"/>
              </a:spcBef>
              <a:buFontTx/>
              <a:buChar char="•"/>
            </a:pPr>
            <a:r>
              <a:rPr lang="tr-TR" sz="1600" dirty="0"/>
              <a:t>RASATHANE</a:t>
            </a:r>
          </a:p>
          <a:p>
            <a:pPr>
              <a:spcBef>
                <a:spcPct val="50000"/>
              </a:spcBef>
              <a:buFontTx/>
              <a:buChar char="•"/>
            </a:pPr>
            <a:r>
              <a:rPr lang="tr-TR" sz="1600" dirty="0"/>
              <a:t>SAAT KULESİ</a:t>
            </a:r>
          </a:p>
          <a:p>
            <a:pPr>
              <a:spcBef>
                <a:spcPct val="50000"/>
              </a:spcBef>
              <a:buFontTx/>
              <a:buChar char="•"/>
            </a:pPr>
            <a:endParaRPr lang="tr-TR" sz="1600" dirty="0"/>
          </a:p>
          <a:p>
            <a:pPr>
              <a:spcBef>
                <a:spcPct val="50000"/>
              </a:spcBef>
              <a:buFontTx/>
              <a:buChar char="•"/>
            </a:pPr>
            <a:endParaRPr lang="tr-TR" dirty="0"/>
          </a:p>
        </p:txBody>
      </p:sp>
      <p:sp>
        <p:nvSpPr>
          <p:cNvPr id="10249" name="Text Box 11"/>
          <p:cNvSpPr txBox="1">
            <a:spLocks noChangeArrowheads="1"/>
          </p:cNvSpPr>
          <p:nvPr/>
        </p:nvSpPr>
        <p:spPr bwMode="auto">
          <a:xfrm>
            <a:off x="3505200" y="1981200"/>
            <a:ext cx="1828800" cy="274638"/>
          </a:xfrm>
          <a:prstGeom prst="rect">
            <a:avLst/>
          </a:prstGeom>
          <a:noFill/>
          <a:ln w="9525">
            <a:noFill/>
            <a:miter lim="800000"/>
            <a:headEnd/>
            <a:tailEnd/>
          </a:ln>
        </p:spPr>
        <p:txBody>
          <a:bodyPr lIns="0" tIns="0" rIns="0" bIns="0">
            <a:spAutoFit/>
          </a:bodyPr>
          <a:lstStyle/>
          <a:p>
            <a:pPr>
              <a:spcBef>
                <a:spcPct val="50000"/>
              </a:spcBef>
            </a:pPr>
            <a:endParaRPr lang="tr-TR" dirty="0"/>
          </a:p>
        </p:txBody>
      </p:sp>
      <p:sp>
        <p:nvSpPr>
          <p:cNvPr id="10250" name="Text Box 12"/>
          <p:cNvSpPr txBox="1">
            <a:spLocks noChangeArrowheads="1"/>
          </p:cNvSpPr>
          <p:nvPr/>
        </p:nvSpPr>
        <p:spPr bwMode="auto">
          <a:xfrm>
            <a:off x="3048000" y="1524000"/>
            <a:ext cx="2286000" cy="4765675"/>
          </a:xfrm>
          <a:prstGeom prst="rect">
            <a:avLst/>
          </a:prstGeom>
          <a:noFill/>
          <a:ln w="9525">
            <a:noFill/>
            <a:miter lim="800000"/>
            <a:headEnd/>
            <a:tailEnd/>
          </a:ln>
        </p:spPr>
        <p:txBody>
          <a:bodyPr lIns="0" tIns="0" rIns="0" bIns="0">
            <a:spAutoFit/>
          </a:bodyPr>
          <a:lstStyle/>
          <a:p>
            <a:pPr>
              <a:spcBef>
                <a:spcPct val="50000"/>
              </a:spcBef>
            </a:pPr>
            <a:r>
              <a:rPr lang="tr-TR" sz="2400" b="1" dirty="0"/>
              <a:t>SU</a:t>
            </a:r>
            <a:r>
              <a:rPr lang="tr-TR" sz="2400" dirty="0"/>
              <a:t> </a:t>
            </a:r>
            <a:r>
              <a:rPr lang="tr-TR" sz="2400" b="1" dirty="0"/>
              <a:t>MİMARİSİ</a:t>
            </a:r>
          </a:p>
          <a:p>
            <a:pPr>
              <a:spcBef>
                <a:spcPct val="50000"/>
              </a:spcBef>
              <a:buFontTx/>
              <a:buChar char="•"/>
            </a:pPr>
            <a:r>
              <a:rPr lang="tr-TR" sz="1600" dirty="0"/>
              <a:t>HAMAM</a:t>
            </a:r>
          </a:p>
          <a:p>
            <a:pPr>
              <a:spcBef>
                <a:spcPct val="50000"/>
              </a:spcBef>
              <a:buFontTx/>
              <a:buChar char="•"/>
            </a:pPr>
            <a:r>
              <a:rPr lang="tr-TR" sz="1600" dirty="0"/>
              <a:t>KÖPRÜ</a:t>
            </a:r>
          </a:p>
          <a:p>
            <a:pPr>
              <a:spcBef>
                <a:spcPct val="50000"/>
              </a:spcBef>
              <a:buFontTx/>
              <a:buChar char="•"/>
            </a:pPr>
            <a:r>
              <a:rPr lang="tr-TR" sz="1600" dirty="0"/>
              <a:t>ÇEŞME</a:t>
            </a:r>
          </a:p>
          <a:p>
            <a:pPr>
              <a:spcBef>
                <a:spcPct val="50000"/>
              </a:spcBef>
              <a:buFontTx/>
              <a:buChar char="•"/>
            </a:pPr>
            <a:r>
              <a:rPr lang="tr-TR" sz="1600" dirty="0"/>
              <a:t>MEYDAN ÇEŞMESİ</a:t>
            </a:r>
          </a:p>
          <a:p>
            <a:pPr>
              <a:spcBef>
                <a:spcPct val="50000"/>
              </a:spcBef>
              <a:buFontTx/>
              <a:buChar char="•"/>
            </a:pPr>
            <a:r>
              <a:rPr lang="tr-TR" sz="1600" dirty="0"/>
              <a:t>SEBİL</a:t>
            </a:r>
          </a:p>
          <a:p>
            <a:pPr>
              <a:spcBef>
                <a:spcPct val="50000"/>
              </a:spcBef>
              <a:buFontTx/>
              <a:buChar char="•"/>
            </a:pPr>
            <a:r>
              <a:rPr lang="tr-TR" sz="1600" dirty="0"/>
              <a:t>SELSEBİL</a:t>
            </a:r>
          </a:p>
          <a:p>
            <a:pPr>
              <a:spcBef>
                <a:spcPct val="50000"/>
              </a:spcBef>
              <a:buFontTx/>
              <a:buChar char="•"/>
            </a:pPr>
            <a:r>
              <a:rPr lang="tr-TR" sz="1600" dirty="0"/>
              <a:t>SU KEMERİ </a:t>
            </a:r>
          </a:p>
          <a:p>
            <a:pPr>
              <a:spcBef>
                <a:spcPct val="50000"/>
              </a:spcBef>
              <a:buFontTx/>
              <a:buChar char="•"/>
            </a:pPr>
            <a:r>
              <a:rPr lang="tr-TR" sz="1600" dirty="0"/>
              <a:t>SARNIÇ</a:t>
            </a:r>
          </a:p>
          <a:p>
            <a:pPr>
              <a:spcBef>
                <a:spcPct val="50000"/>
              </a:spcBef>
              <a:buFontTx/>
              <a:buChar char="•"/>
            </a:pPr>
            <a:r>
              <a:rPr lang="tr-TR" sz="1600" dirty="0"/>
              <a:t>ÇÖRTEN</a:t>
            </a:r>
          </a:p>
          <a:p>
            <a:pPr>
              <a:spcBef>
                <a:spcPct val="50000"/>
              </a:spcBef>
              <a:buFontTx/>
              <a:buChar char="•"/>
            </a:pPr>
            <a:r>
              <a:rPr lang="tr-TR" sz="1600" dirty="0"/>
              <a:t>BARAJ,BENT,GÖLET</a:t>
            </a:r>
          </a:p>
          <a:p>
            <a:pPr>
              <a:spcBef>
                <a:spcPct val="50000"/>
              </a:spcBef>
              <a:buFontTx/>
              <a:buChar char="•"/>
            </a:pPr>
            <a:r>
              <a:rPr lang="tr-TR" sz="1600" dirty="0"/>
              <a:t>TUVALET (HELA)</a:t>
            </a:r>
          </a:p>
          <a:p>
            <a:pPr>
              <a:spcBef>
                <a:spcPct val="50000"/>
              </a:spcBef>
              <a:buFontTx/>
              <a:buChar char="•"/>
            </a:pPr>
            <a:endParaRPr lang="tr-TR" sz="1600" dirty="0"/>
          </a:p>
        </p:txBody>
      </p:sp>
      <p:sp>
        <p:nvSpPr>
          <p:cNvPr id="10251" name="Text Box 13"/>
          <p:cNvSpPr txBox="1">
            <a:spLocks noChangeArrowheads="1"/>
          </p:cNvSpPr>
          <p:nvPr/>
        </p:nvSpPr>
        <p:spPr bwMode="auto">
          <a:xfrm>
            <a:off x="5181600" y="1600200"/>
            <a:ext cx="1828800" cy="3297238"/>
          </a:xfrm>
          <a:prstGeom prst="rect">
            <a:avLst/>
          </a:prstGeom>
          <a:noFill/>
          <a:ln w="9525">
            <a:noFill/>
            <a:miter lim="800000"/>
            <a:headEnd/>
            <a:tailEnd/>
          </a:ln>
        </p:spPr>
        <p:txBody>
          <a:bodyPr lIns="0" tIns="0" rIns="0" bIns="0">
            <a:spAutoFit/>
          </a:bodyPr>
          <a:lstStyle/>
          <a:p>
            <a:pPr>
              <a:spcBef>
                <a:spcPct val="50000"/>
              </a:spcBef>
            </a:pPr>
            <a:r>
              <a:rPr lang="tr-TR" sz="2400" b="1" dirty="0"/>
              <a:t>TİCARET YAPILARI</a:t>
            </a:r>
          </a:p>
          <a:p>
            <a:pPr>
              <a:spcBef>
                <a:spcPct val="50000"/>
              </a:spcBef>
            </a:pPr>
            <a:r>
              <a:rPr lang="tr-TR" sz="1600" dirty="0"/>
              <a:t>KERVANSARAYLAR</a:t>
            </a:r>
          </a:p>
          <a:p>
            <a:pPr>
              <a:spcBef>
                <a:spcPct val="50000"/>
              </a:spcBef>
            </a:pPr>
            <a:r>
              <a:rPr lang="tr-TR" sz="1600" dirty="0"/>
              <a:t>(HANLAR)</a:t>
            </a:r>
          </a:p>
          <a:p>
            <a:pPr>
              <a:spcBef>
                <a:spcPct val="50000"/>
              </a:spcBef>
            </a:pPr>
            <a:r>
              <a:rPr lang="tr-TR" sz="1600" dirty="0"/>
              <a:t>-MENZİL HANLARI</a:t>
            </a:r>
          </a:p>
          <a:p>
            <a:pPr>
              <a:spcBef>
                <a:spcPct val="50000"/>
              </a:spcBef>
            </a:pPr>
            <a:r>
              <a:rPr lang="tr-TR" sz="1600" dirty="0"/>
              <a:t>-ŞEHİR İÇİ HANLARI</a:t>
            </a:r>
          </a:p>
          <a:p>
            <a:pPr>
              <a:spcBef>
                <a:spcPct val="50000"/>
              </a:spcBef>
            </a:pPr>
            <a:r>
              <a:rPr lang="tr-TR" sz="1600" dirty="0"/>
              <a:t>KAPALI ÇARŞI</a:t>
            </a:r>
          </a:p>
          <a:p>
            <a:pPr>
              <a:spcBef>
                <a:spcPct val="50000"/>
              </a:spcBef>
            </a:pPr>
            <a:r>
              <a:rPr lang="tr-TR" sz="1600" dirty="0"/>
              <a:t>BEDESTEN</a:t>
            </a:r>
          </a:p>
          <a:p>
            <a:pPr>
              <a:spcBef>
                <a:spcPct val="50000"/>
              </a:spcBef>
            </a:pPr>
            <a:r>
              <a:rPr lang="tr-TR" sz="1600" dirty="0"/>
              <a:t>ARASTA</a:t>
            </a:r>
          </a:p>
        </p:txBody>
      </p:sp>
      <p:sp>
        <p:nvSpPr>
          <p:cNvPr id="10252" name="Text Box 15"/>
          <p:cNvSpPr txBox="1">
            <a:spLocks noChangeArrowheads="1"/>
          </p:cNvSpPr>
          <p:nvPr/>
        </p:nvSpPr>
        <p:spPr bwMode="auto">
          <a:xfrm>
            <a:off x="7620000" y="1676400"/>
            <a:ext cx="1524000" cy="274638"/>
          </a:xfrm>
          <a:prstGeom prst="rect">
            <a:avLst/>
          </a:prstGeom>
          <a:noFill/>
          <a:ln w="9525">
            <a:noFill/>
            <a:miter lim="800000"/>
            <a:headEnd/>
            <a:tailEnd/>
          </a:ln>
        </p:spPr>
        <p:txBody>
          <a:bodyPr lIns="0" tIns="0" rIns="0" bIns="0">
            <a:spAutoFit/>
          </a:bodyPr>
          <a:lstStyle/>
          <a:p>
            <a:pPr>
              <a:spcBef>
                <a:spcPct val="50000"/>
              </a:spcBef>
            </a:pPr>
            <a:endParaRPr lang="tr-TR" dirty="0">
              <a:latin typeface="Arial" charset="0"/>
            </a:endParaRPr>
          </a:p>
        </p:txBody>
      </p:sp>
      <p:sp>
        <p:nvSpPr>
          <p:cNvPr id="10253" name="Text Box 16"/>
          <p:cNvSpPr txBox="1">
            <a:spLocks noChangeArrowheads="1"/>
          </p:cNvSpPr>
          <p:nvPr/>
        </p:nvSpPr>
        <p:spPr bwMode="auto">
          <a:xfrm>
            <a:off x="8077200" y="1600200"/>
            <a:ext cx="914400" cy="274638"/>
          </a:xfrm>
          <a:prstGeom prst="rect">
            <a:avLst/>
          </a:prstGeom>
          <a:noFill/>
          <a:ln w="9525">
            <a:noFill/>
            <a:miter lim="800000"/>
            <a:headEnd/>
            <a:tailEnd/>
          </a:ln>
        </p:spPr>
        <p:txBody>
          <a:bodyPr lIns="0" tIns="0" rIns="0" bIns="0">
            <a:spAutoFit/>
          </a:bodyPr>
          <a:lstStyle/>
          <a:p>
            <a:pPr>
              <a:spcBef>
                <a:spcPct val="50000"/>
              </a:spcBef>
            </a:pPr>
            <a:endParaRPr lang="tr-TR" b="1" dirty="0">
              <a:latin typeface="Arial" charset="0"/>
            </a:endParaRPr>
          </a:p>
        </p:txBody>
      </p:sp>
      <p:sp>
        <p:nvSpPr>
          <p:cNvPr id="10254" name="Text Box 17"/>
          <p:cNvSpPr txBox="1">
            <a:spLocks noChangeArrowheads="1"/>
          </p:cNvSpPr>
          <p:nvPr/>
        </p:nvSpPr>
        <p:spPr bwMode="auto">
          <a:xfrm>
            <a:off x="6705600" y="1524000"/>
            <a:ext cx="2438400" cy="6076950"/>
          </a:xfrm>
          <a:prstGeom prst="rect">
            <a:avLst/>
          </a:prstGeom>
          <a:noFill/>
          <a:ln w="9525">
            <a:noFill/>
            <a:miter lim="800000"/>
            <a:headEnd/>
            <a:tailEnd/>
          </a:ln>
        </p:spPr>
        <p:txBody>
          <a:bodyPr lIns="0" tIns="0" rIns="0" bIns="0">
            <a:spAutoFit/>
          </a:bodyPr>
          <a:lstStyle/>
          <a:p>
            <a:pPr algn="ctr">
              <a:spcBef>
                <a:spcPct val="50000"/>
              </a:spcBef>
            </a:pPr>
            <a:r>
              <a:rPr lang="tr-TR" sz="2400" b="1" dirty="0">
                <a:latin typeface="Arial" charset="0"/>
              </a:rPr>
              <a:t>  SOSYAL YARDIM KURUMLARI</a:t>
            </a:r>
          </a:p>
          <a:p>
            <a:pPr lvl="1">
              <a:spcBef>
                <a:spcPct val="50000"/>
              </a:spcBef>
              <a:buFontTx/>
              <a:buChar char="•"/>
            </a:pPr>
            <a:r>
              <a:rPr lang="tr-TR" sz="1600" dirty="0">
                <a:latin typeface="Arial" charset="0"/>
              </a:rPr>
              <a:t>DARÜŞŞİFA (HASTAHANE)</a:t>
            </a:r>
          </a:p>
          <a:p>
            <a:pPr lvl="1">
              <a:spcBef>
                <a:spcPct val="50000"/>
              </a:spcBef>
              <a:buFontTx/>
              <a:buChar char="•"/>
            </a:pPr>
            <a:r>
              <a:rPr lang="tr-TR" sz="1600" dirty="0">
                <a:latin typeface="Arial" charset="0"/>
              </a:rPr>
              <a:t>İMARET</a:t>
            </a:r>
          </a:p>
          <a:p>
            <a:pPr lvl="1">
              <a:spcBef>
                <a:spcPct val="50000"/>
              </a:spcBef>
              <a:buFontTx/>
              <a:buChar char="•"/>
            </a:pPr>
            <a:r>
              <a:rPr lang="tr-TR" sz="1600" dirty="0">
                <a:latin typeface="Arial" charset="0"/>
              </a:rPr>
              <a:t>TABHANE (MİSAFİRHANE)</a:t>
            </a:r>
          </a:p>
          <a:p>
            <a:pPr lvl="1">
              <a:spcBef>
                <a:spcPct val="50000"/>
              </a:spcBef>
              <a:buFontTx/>
              <a:buChar char="•"/>
            </a:pPr>
            <a:r>
              <a:rPr lang="tr-TR" sz="1600" dirty="0">
                <a:latin typeface="Arial" charset="0"/>
              </a:rPr>
              <a:t>BİMARHANE (</a:t>
            </a:r>
            <a:r>
              <a:rPr lang="tr-TR" dirty="0">
                <a:latin typeface="Arial" charset="0"/>
              </a:rPr>
              <a:t>TIMARHANE)</a:t>
            </a:r>
          </a:p>
          <a:p>
            <a:pPr lvl="1">
              <a:spcBef>
                <a:spcPct val="50000"/>
              </a:spcBef>
              <a:buFontTx/>
              <a:buChar char="•"/>
            </a:pPr>
            <a:r>
              <a:rPr lang="tr-TR" dirty="0">
                <a:latin typeface="Arial" charset="0"/>
              </a:rPr>
              <a:t>KALENDERHANE</a:t>
            </a:r>
          </a:p>
          <a:p>
            <a:pPr lvl="1">
              <a:spcBef>
                <a:spcPct val="50000"/>
              </a:spcBef>
            </a:pPr>
            <a:r>
              <a:rPr lang="tr-TR" dirty="0">
                <a:latin typeface="Arial" charset="0"/>
              </a:rPr>
              <a:t>(BEKAR EVİ)</a:t>
            </a:r>
          </a:p>
          <a:p>
            <a:pPr lvl="1">
              <a:spcBef>
                <a:spcPct val="50000"/>
              </a:spcBef>
              <a:buFontTx/>
              <a:buChar char="•"/>
            </a:pPr>
            <a:r>
              <a:rPr lang="tr-TR" dirty="0">
                <a:latin typeface="Arial" charset="0"/>
              </a:rPr>
              <a:t>DARÜL MECANİN</a:t>
            </a:r>
          </a:p>
          <a:p>
            <a:pPr lvl="1">
              <a:spcBef>
                <a:spcPct val="50000"/>
              </a:spcBef>
            </a:pPr>
            <a:endParaRPr lang="tr-TR" dirty="0">
              <a:latin typeface="Arial" charset="0"/>
            </a:endParaRPr>
          </a:p>
          <a:p>
            <a:pPr lvl="1">
              <a:spcBef>
                <a:spcPct val="50000"/>
              </a:spcBef>
              <a:buFontTx/>
              <a:buChar char="•"/>
            </a:pPr>
            <a:endParaRPr lang="tr-TR" sz="1600" dirty="0">
              <a:latin typeface="Arial" charset="0"/>
            </a:endParaRPr>
          </a:p>
          <a:p>
            <a:pPr lvl="1">
              <a:spcBef>
                <a:spcPct val="50000"/>
              </a:spcBef>
              <a:buFontTx/>
              <a:buChar char="•"/>
            </a:pPr>
            <a:endParaRPr lang="tr-TR" sz="1600" dirty="0">
              <a:latin typeface="Arial" charset="0"/>
            </a:endParaRPr>
          </a:p>
          <a:p>
            <a:pPr>
              <a:spcBef>
                <a:spcPct val="50000"/>
              </a:spcBef>
              <a:buFontTx/>
              <a:buChar char="•"/>
            </a:pPr>
            <a:endParaRPr lang="tr-TR" sz="1600"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800px-Topkapı_Sarayı_Maketi"/>
          <p:cNvPicPr>
            <a:picLocks noChangeAspect="1" noChangeArrowheads="1"/>
          </p:cNvPicPr>
          <p:nvPr/>
        </p:nvPicPr>
        <p:blipFill>
          <a:blip r:embed="rId3" cstate="print"/>
          <a:srcRect/>
          <a:stretch>
            <a:fillRect/>
          </a:stretch>
        </p:blipFill>
        <p:spPr bwMode="auto">
          <a:xfrm>
            <a:off x="762000" y="571500"/>
            <a:ext cx="7620000" cy="5715000"/>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kale_02"/>
          <p:cNvPicPr>
            <a:picLocks noChangeAspect="1" noChangeArrowheads="1"/>
          </p:cNvPicPr>
          <p:nvPr/>
        </p:nvPicPr>
        <p:blipFill>
          <a:blip r:embed="rId3" cstate="print"/>
          <a:srcRect/>
          <a:stretch>
            <a:fillRect/>
          </a:stretch>
        </p:blipFill>
        <p:spPr bwMode="auto">
          <a:xfrm>
            <a:off x="2428875" y="1643063"/>
            <a:ext cx="4286250" cy="3571875"/>
          </a:xfrm>
          <a:prstGeom prst="rect">
            <a:avLst/>
          </a:prstGeom>
          <a:noFill/>
        </p:spPr>
      </p:pic>
      <p:sp>
        <p:nvSpPr>
          <p:cNvPr id="222211" name="Text Box 3"/>
          <p:cNvSpPr txBox="1">
            <a:spLocks noChangeArrowheads="1"/>
          </p:cNvSpPr>
          <p:nvPr/>
        </p:nvSpPr>
        <p:spPr bwMode="auto">
          <a:xfrm>
            <a:off x="2514600" y="5486400"/>
            <a:ext cx="41148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TOKAT KALESİ</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abdullah_aktan_Anadolu_Hisari"/>
          <p:cNvPicPr>
            <a:picLocks noChangeAspect="1" noChangeArrowheads="1"/>
          </p:cNvPicPr>
          <p:nvPr/>
        </p:nvPicPr>
        <p:blipFill>
          <a:blip r:embed="rId3" cstate="print"/>
          <a:srcRect/>
          <a:stretch>
            <a:fillRect/>
          </a:stretch>
        </p:blipFill>
        <p:spPr bwMode="auto">
          <a:xfrm>
            <a:off x="304800" y="838200"/>
            <a:ext cx="4191000" cy="3771900"/>
          </a:xfrm>
          <a:prstGeom prst="rect">
            <a:avLst/>
          </a:prstGeom>
          <a:noFill/>
        </p:spPr>
      </p:pic>
      <p:sp>
        <p:nvSpPr>
          <p:cNvPr id="226307" name="Text Box 3"/>
          <p:cNvSpPr txBox="1">
            <a:spLocks noChangeArrowheads="1"/>
          </p:cNvSpPr>
          <p:nvPr/>
        </p:nvSpPr>
        <p:spPr bwMode="auto">
          <a:xfrm>
            <a:off x="685800" y="5029200"/>
            <a:ext cx="32766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RUMELİ HİSARI</a:t>
            </a:r>
          </a:p>
        </p:txBody>
      </p:sp>
      <p:pic>
        <p:nvPicPr>
          <p:cNvPr id="226308" name="Picture 4" descr="abdullah_aktan_Rumeli_Hisari"/>
          <p:cNvPicPr>
            <a:picLocks noChangeAspect="1" noChangeArrowheads="1"/>
          </p:cNvPicPr>
          <p:nvPr/>
        </p:nvPicPr>
        <p:blipFill>
          <a:blip r:embed="rId4" cstate="print"/>
          <a:srcRect/>
          <a:stretch>
            <a:fillRect/>
          </a:stretch>
        </p:blipFill>
        <p:spPr bwMode="auto">
          <a:xfrm>
            <a:off x="4953000" y="1143000"/>
            <a:ext cx="3962400" cy="3429000"/>
          </a:xfrm>
          <a:prstGeom prst="rect">
            <a:avLst/>
          </a:prstGeom>
          <a:noFill/>
        </p:spPr>
      </p:pic>
      <p:sp>
        <p:nvSpPr>
          <p:cNvPr id="226309" name="Text Box 5"/>
          <p:cNvSpPr txBox="1">
            <a:spLocks noChangeArrowheads="1"/>
          </p:cNvSpPr>
          <p:nvPr/>
        </p:nvSpPr>
        <p:spPr bwMode="auto">
          <a:xfrm>
            <a:off x="4724400" y="5029200"/>
            <a:ext cx="41910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ANADOLU HİSARI</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idx="1"/>
          </p:nvPr>
        </p:nvSpPr>
        <p:spPr>
          <a:xfrm>
            <a:off x="304800" y="228600"/>
            <a:ext cx="8540750" cy="990600"/>
          </a:xfrm>
        </p:spPr>
        <p:txBody>
          <a:bodyPr/>
          <a:lstStyle/>
          <a:p>
            <a:r>
              <a:rPr lang="tr-TR" sz="2400"/>
              <a:t>TABYA: TOPRAK YIĞINLARI ARDINA GİZLENMİŞ KALEYE BENZER BAĞIMSIZ SAVUNMA YAPISI.</a:t>
            </a:r>
          </a:p>
        </p:txBody>
      </p:sp>
      <p:pic>
        <p:nvPicPr>
          <p:cNvPr id="228355" name="Picture 3" descr="kilitbahir_tabya-sgnak.jpg picture by 1001Design"/>
          <p:cNvPicPr>
            <a:picLocks noChangeAspect="1" noChangeArrowheads="1"/>
          </p:cNvPicPr>
          <p:nvPr/>
        </p:nvPicPr>
        <p:blipFill>
          <a:blip r:embed="rId3" cstate="print"/>
          <a:srcRect/>
          <a:stretch>
            <a:fillRect/>
          </a:stretch>
        </p:blipFill>
        <p:spPr bwMode="auto">
          <a:xfrm>
            <a:off x="685800" y="1524000"/>
            <a:ext cx="3810000" cy="2533650"/>
          </a:xfrm>
          <a:prstGeom prst="rect">
            <a:avLst/>
          </a:prstGeom>
          <a:noFill/>
        </p:spPr>
      </p:pic>
      <p:sp>
        <p:nvSpPr>
          <p:cNvPr id="228356" name="Text Box 4"/>
          <p:cNvSpPr txBox="1">
            <a:spLocks noChangeArrowheads="1"/>
          </p:cNvSpPr>
          <p:nvPr/>
        </p:nvSpPr>
        <p:spPr bwMode="auto">
          <a:xfrm>
            <a:off x="609600" y="4343400"/>
            <a:ext cx="3962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ÇANAKKALE KİLİD-İ BAHİR TABYASI</a:t>
            </a:r>
          </a:p>
        </p:txBody>
      </p:sp>
      <p:pic>
        <p:nvPicPr>
          <p:cNvPr id="228357" name="Picture 5" descr="tabya2"/>
          <p:cNvPicPr>
            <a:picLocks noChangeAspect="1" noChangeArrowheads="1"/>
          </p:cNvPicPr>
          <p:nvPr/>
        </p:nvPicPr>
        <p:blipFill>
          <a:blip r:embed="rId4" cstate="print"/>
          <a:srcRect/>
          <a:stretch>
            <a:fillRect/>
          </a:stretch>
        </p:blipFill>
        <p:spPr bwMode="auto">
          <a:xfrm>
            <a:off x="5410200" y="1676400"/>
            <a:ext cx="3048000" cy="2286000"/>
          </a:xfrm>
          <a:prstGeom prst="rect">
            <a:avLst/>
          </a:prstGeom>
          <a:noFill/>
        </p:spPr>
      </p:pic>
      <p:sp>
        <p:nvSpPr>
          <p:cNvPr id="228358" name="Text Box 6"/>
          <p:cNvSpPr txBox="1">
            <a:spLocks noChangeArrowheads="1"/>
          </p:cNvSpPr>
          <p:nvPr/>
        </p:nvSpPr>
        <p:spPr bwMode="auto">
          <a:xfrm>
            <a:off x="5257800" y="4191000"/>
            <a:ext cx="34290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GELİBOLU’DA BİR TABYA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gemli_tabya"/>
          <p:cNvPicPr>
            <a:picLocks noChangeAspect="1" noChangeArrowheads="1"/>
          </p:cNvPicPr>
          <p:nvPr/>
        </p:nvPicPr>
        <p:blipFill>
          <a:blip r:embed="rId3" cstate="print"/>
          <a:srcRect/>
          <a:stretch>
            <a:fillRect/>
          </a:stretch>
        </p:blipFill>
        <p:spPr bwMode="auto">
          <a:xfrm>
            <a:off x="1752600" y="914400"/>
            <a:ext cx="5715000" cy="4572000"/>
          </a:xfrm>
          <a:prstGeom prst="rect">
            <a:avLst/>
          </a:prstGeom>
          <a:noFill/>
        </p:spPr>
      </p:pic>
      <p:sp>
        <p:nvSpPr>
          <p:cNvPr id="230403" name="Text Box 3"/>
          <p:cNvSpPr txBox="1">
            <a:spLocks noChangeArrowheads="1"/>
          </p:cNvSpPr>
          <p:nvPr/>
        </p:nvSpPr>
        <p:spPr bwMode="auto">
          <a:xfrm>
            <a:off x="1981200" y="5791200"/>
            <a:ext cx="5334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GEMLİ TABYA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17tabya01530"/>
          <p:cNvPicPr>
            <a:picLocks noChangeAspect="1" noChangeArrowheads="1"/>
          </p:cNvPicPr>
          <p:nvPr/>
        </p:nvPicPr>
        <p:blipFill>
          <a:blip r:embed="rId3" cstate="print"/>
          <a:srcRect/>
          <a:stretch>
            <a:fillRect/>
          </a:stretch>
        </p:blipFill>
        <p:spPr bwMode="auto">
          <a:xfrm>
            <a:off x="838200" y="1219200"/>
            <a:ext cx="7772400" cy="3524250"/>
          </a:xfrm>
          <a:prstGeom prst="rect">
            <a:avLst/>
          </a:prstGeom>
          <a:noFill/>
        </p:spPr>
      </p:pic>
      <p:sp>
        <p:nvSpPr>
          <p:cNvPr id="232451" name="Text Box 3"/>
          <p:cNvSpPr txBox="1">
            <a:spLocks noChangeArrowheads="1"/>
          </p:cNvSpPr>
          <p:nvPr/>
        </p:nvSpPr>
        <p:spPr bwMode="auto">
          <a:xfrm>
            <a:off x="1371600" y="5105400"/>
            <a:ext cx="6705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KIRKLARELİ TABYASI</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540642614_e988cae31e"/>
          <p:cNvPicPr>
            <a:picLocks noChangeAspect="1" noChangeArrowheads="1"/>
          </p:cNvPicPr>
          <p:nvPr/>
        </p:nvPicPr>
        <p:blipFill>
          <a:blip r:embed="rId3" cstate="print"/>
          <a:srcRect/>
          <a:stretch>
            <a:fillRect/>
          </a:stretch>
        </p:blipFill>
        <p:spPr bwMode="auto">
          <a:xfrm>
            <a:off x="1143000" y="990600"/>
            <a:ext cx="6781800" cy="4343400"/>
          </a:xfrm>
          <a:prstGeom prst="rect">
            <a:avLst/>
          </a:prstGeom>
          <a:noFill/>
        </p:spPr>
      </p:pic>
      <p:sp>
        <p:nvSpPr>
          <p:cNvPr id="234499" name="Text Box 3"/>
          <p:cNvSpPr txBox="1">
            <a:spLocks noChangeArrowheads="1"/>
          </p:cNvSpPr>
          <p:nvPr/>
        </p:nvSpPr>
        <p:spPr bwMode="auto">
          <a:xfrm>
            <a:off x="1295400" y="5638800"/>
            <a:ext cx="6705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KARS KALESİ VE TABYALAR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1377"/>
          <p:cNvPicPr>
            <a:picLocks noChangeAspect="1" noChangeArrowheads="1"/>
          </p:cNvPicPr>
          <p:nvPr/>
        </p:nvPicPr>
        <p:blipFill>
          <a:blip r:embed="rId3" cstate="print"/>
          <a:srcRect/>
          <a:stretch>
            <a:fillRect/>
          </a:stretch>
        </p:blipFill>
        <p:spPr bwMode="auto">
          <a:xfrm>
            <a:off x="228600" y="2057400"/>
            <a:ext cx="3810000" cy="2143125"/>
          </a:xfrm>
          <a:prstGeom prst="rect">
            <a:avLst/>
          </a:prstGeom>
          <a:noFill/>
        </p:spPr>
      </p:pic>
      <p:pic>
        <p:nvPicPr>
          <p:cNvPr id="236547" name="Picture 3" descr="canakkale-tabyalari"/>
          <p:cNvPicPr>
            <a:picLocks noChangeAspect="1" noChangeArrowheads="1"/>
          </p:cNvPicPr>
          <p:nvPr/>
        </p:nvPicPr>
        <p:blipFill>
          <a:blip r:embed="rId4" cstate="print"/>
          <a:srcRect/>
          <a:stretch>
            <a:fillRect/>
          </a:stretch>
        </p:blipFill>
        <p:spPr bwMode="auto">
          <a:xfrm>
            <a:off x="4724400" y="1981200"/>
            <a:ext cx="3810000" cy="222885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idx="1"/>
          </p:nvPr>
        </p:nvSpPr>
        <p:spPr>
          <a:xfrm>
            <a:off x="304800" y="228600"/>
            <a:ext cx="8540750" cy="1447800"/>
          </a:xfrm>
        </p:spPr>
        <p:txBody>
          <a:bodyPr>
            <a:normAutofit/>
          </a:bodyPr>
          <a:lstStyle/>
          <a:p>
            <a:r>
              <a:rPr lang="tr-TR" sz="2000" dirty="0"/>
              <a:t>MENZİL TAŞLARI: </a:t>
            </a:r>
            <a:r>
              <a:rPr lang="tr-TR" sz="1600" dirty="0"/>
              <a:t>ESKİ TÜRK OKÇULUĞUNDA UZUN MESAFE ATIŞINDA REKOR KIRAN OKÇUNUN ANISINA, OKUN DÜŞTÜĞÜ YERE DİKİLEN, ÜZERİNDE ATICININ ADI VE TARİH YAZILI ANIT TAŞI. İSTANBULUN ÖZELLİKLE OKMEYDANI VE ŞİŞLİ DOLAYLARINDA ESKİDEN ÇOK SAYIDA MENZİL TAŞI VARDI. GÜNÜMÜZDE HIZLI KENTLEŞMEYLE BİRLİKTE TAHRİP EDİLMEKTE OLAN MENZİL TAŞLARININ SAYISI ÇOK </a:t>
            </a:r>
            <a:r>
              <a:rPr lang="tr-TR" sz="1600" dirty="0" smtClean="0"/>
              <a:t>AZALMIŞTIR</a:t>
            </a:r>
            <a:r>
              <a:rPr lang="tr-TR" sz="2000" dirty="0" smtClean="0"/>
              <a:t>( </a:t>
            </a:r>
            <a:r>
              <a:rPr lang="tr-TR" sz="2000" dirty="0"/>
              <a:t>Sözen-Tanyeli 1992, 158).</a:t>
            </a:r>
          </a:p>
        </p:txBody>
      </p:sp>
      <p:pic>
        <p:nvPicPr>
          <p:cNvPr id="240643" name="Picture 3" descr="muze5"/>
          <p:cNvPicPr>
            <a:picLocks noChangeAspect="1" noChangeArrowheads="1"/>
          </p:cNvPicPr>
          <p:nvPr/>
        </p:nvPicPr>
        <p:blipFill>
          <a:blip r:embed="rId3" cstate="print"/>
          <a:srcRect/>
          <a:stretch>
            <a:fillRect/>
          </a:stretch>
        </p:blipFill>
        <p:spPr bwMode="auto">
          <a:xfrm>
            <a:off x="1295400" y="1752600"/>
            <a:ext cx="3276600" cy="4953000"/>
          </a:xfrm>
          <a:prstGeom prst="rect">
            <a:avLst/>
          </a:prstGeom>
          <a:noFill/>
        </p:spPr>
      </p:pic>
      <p:pic>
        <p:nvPicPr>
          <p:cNvPr id="240644" name="Picture 4" descr="şekil+9"/>
          <p:cNvPicPr>
            <a:picLocks noChangeAspect="1" noChangeArrowheads="1"/>
          </p:cNvPicPr>
          <p:nvPr/>
        </p:nvPicPr>
        <p:blipFill>
          <a:blip r:embed="rId4" cstate="print"/>
          <a:srcRect/>
          <a:stretch>
            <a:fillRect/>
          </a:stretch>
        </p:blipFill>
        <p:spPr bwMode="auto">
          <a:xfrm>
            <a:off x="5867400" y="1752600"/>
            <a:ext cx="2543175" cy="48768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şekil+10"/>
          <p:cNvPicPr>
            <a:picLocks noChangeAspect="1" noChangeArrowheads="1"/>
          </p:cNvPicPr>
          <p:nvPr/>
        </p:nvPicPr>
        <p:blipFill>
          <a:blip r:embed="rId3" cstate="print"/>
          <a:srcRect/>
          <a:stretch>
            <a:fillRect/>
          </a:stretch>
        </p:blipFill>
        <p:spPr bwMode="auto">
          <a:xfrm>
            <a:off x="685800" y="1066800"/>
            <a:ext cx="2466975" cy="3810000"/>
          </a:xfrm>
          <a:prstGeom prst="rect">
            <a:avLst/>
          </a:prstGeom>
          <a:noFill/>
        </p:spPr>
      </p:pic>
      <p:pic>
        <p:nvPicPr>
          <p:cNvPr id="242691" name="Picture 3" descr="okmeydani_jpg"/>
          <p:cNvPicPr>
            <a:picLocks noChangeAspect="1" noChangeArrowheads="1"/>
          </p:cNvPicPr>
          <p:nvPr/>
        </p:nvPicPr>
        <p:blipFill>
          <a:blip r:embed="rId4" cstate="print"/>
          <a:srcRect/>
          <a:stretch>
            <a:fillRect/>
          </a:stretch>
        </p:blipFill>
        <p:spPr bwMode="auto">
          <a:xfrm>
            <a:off x="4114800" y="1143000"/>
            <a:ext cx="1381125" cy="3695700"/>
          </a:xfrm>
          <a:prstGeom prst="rect">
            <a:avLst/>
          </a:prstGeom>
          <a:noFill/>
        </p:spPr>
      </p:pic>
      <p:pic>
        <p:nvPicPr>
          <p:cNvPr id="242692" name="Picture 4" descr="şekil+11"/>
          <p:cNvPicPr>
            <a:picLocks noChangeAspect="1" noChangeArrowheads="1"/>
          </p:cNvPicPr>
          <p:nvPr/>
        </p:nvPicPr>
        <p:blipFill>
          <a:blip r:embed="rId5" cstate="print"/>
          <a:srcRect/>
          <a:stretch>
            <a:fillRect/>
          </a:stretch>
        </p:blipFill>
        <p:spPr bwMode="auto">
          <a:xfrm>
            <a:off x="6629400" y="1066800"/>
            <a:ext cx="1600200" cy="38100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menzil24"/>
          <p:cNvPicPr>
            <a:picLocks noChangeAspect="1" noChangeArrowheads="1"/>
          </p:cNvPicPr>
          <p:nvPr/>
        </p:nvPicPr>
        <p:blipFill>
          <a:blip r:embed="rId3" cstate="print"/>
          <a:srcRect/>
          <a:stretch>
            <a:fillRect/>
          </a:stretch>
        </p:blipFill>
        <p:spPr bwMode="auto">
          <a:xfrm>
            <a:off x="1600200" y="1143000"/>
            <a:ext cx="2152650" cy="4267200"/>
          </a:xfrm>
          <a:prstGeom prst="rect">
            <a:avLst/>
          </a:prstGeom>
          <a:noFill/>
        </p:spPr>
      </p:pic>
      <p:pic>
        <p:nvPicPr>
          <p:cNvPr id="244739" name="Picture 3" descr="29aK"/>
          <p:cNvPicPr>
            <a:picLocks noChangeAspect="1" noChangeArrowheads="1"/>
          </p:cNvPicPr>
          <p:nvPr/>
        </p:nvPicPr>
        <p:blipFill>
          <a:blip r:embed="rId4" cstate="print"/>
          <a:srcRect/>
          <a:stretch>
            <a:fillRect/>
          </a:stretch>
        </p:blipFill>
        <p:spPr bwMode="auto">
          <a:xfrm>
            <a:off x="5257800" y="1219200"/>
            <a:ext cx="2286000" cy="406717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shak pasa sarayı resimleri">
            <a:hlinkClick r:id="rId3"/>
          </p:cNvPr>
          <p:cNvPicPr>
            <a:picLocks noChangeAspect="1" noChangeArrowheads="1"/>
          </p:cNvPicPr>
          <p:nvPr/>
        </p:nvPicPr>
        <p:blipFill>
          <a:blip r:embed="rId4" cstate="print"/>
          <a:srcRect/>
          <a:stretch>
            <a:fillRect/>
          </a:stretch>
        </p:blipFill>
        <p:spPr bwMode="auto">
          <a:xfrm>
            <a:off x="762000" y="1219200"/>
            <a:ext cx="7086600" cy="4419600"/>
          </a:xfrm>
          <a:prstGeom prst="rect">
            <a:avLst/>
          </a:prstGeom>
          <a:noFill/>
        </p:spPr>
      </p:pic>
      <p:sp>
        <p:nvSpPr>
          <p:cNvPr id="47107" name="Text Box 3"/>
          <p:cNvSpPr txBox="1">
            <a:spLocks noChangeArrowheads="1"/>
          </p:cNvSpPr>
          <p:nvPr/>
        </p:nvSpPr>
        <p:spPr bwMode="auto">
          <a:xfrm>
            <a:off x="1447800" y="5867400"/>
            <a:ext cx="60198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AĞRI DOĞUBEYAZİT İSHAK PAŞA SARAYI</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2163157979_93de6fae45"/>
          <p:cNvPicPr>
            <a:picLocks noChangeAspect="1" noChangeArrowheads="1"/>
          </p:cNvPicPr>
          <p:nvPr/>
        </p:nvPicPr>
        <p:blipFill>
          <a:blip r:embed="rId3" cstate="print"/>
          <a:srcRect/>
          <a:stretch>
            <a:fillRect/>
          </a:stretch>
        </p:blipFill>
        <p:spPr bwMode="auto">
          <a:xfrm>
            <a:off x="2057400" y="1371600"/>
            <a:ext cx="4762500" cy="3571875"/>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idx="1"/>
          </p:nvPr>
        </p:nvSpPr>
        <p:spPr>
          <a:xfrm>
            <a:off x="304800" y="228600"/>
            <a:ext cx="8540750" cy="6400800"/>
          </a:xfrm>
        </p:spPr>
        <p:txBody>
          <a:bodyPr/>
          <a:lstStyle/>
          <a:p>
            <a:pPr>
              <a:lnSpc>
                <a:spcPct val="90000"/>
              </a:lnSpc>
            </a:pPr>
            <a:r>
              <a:rPr lang="tr-TR" dirty="0"/>
              <a:t>BU BÖLÜMLE İLGİLİ OLARAK ÖĞRENCİLER ŞU MAKALELERDEN SORUMLUDURLAR: </a:t>
            </a:r>
          </a:p>
          <a:p>
            <a:pPr>
              <a:lnSpc>
                <a:spcPct val="90000"/>
              </a:lnSpc>
            </a:pPr>
            <a:endParaRPr lang="tr-TR" dirty="0"/>
          </a:p>
          <a:p>
            <a:pPr>
              <a:lnSpc>
                <a:spcPct val="90000"/>
              </a:lnSpc>
            </a:pPr>
            <a:r>
              <a:rPr lang="tr-TR" sz="2000" b="1" dirty="0"/>
              <a:t>1-</a:t>
            </a:r>
            <a:r>
              <a:rPr lang="tr-TR" sz="2000" dirty="0"/>
              <a:t> FUAD KÖPRÜLÜ, “RİBAT”, VAKIFLAR DERGİSİ, SAYI: 2, ANKARA, 1942,      </a:t>
            </a:r>
          </a:p>
          <a:p>
            <a:pPr>
              <a:lnSpc>
                <a:spcPct val="90000"/>
              </a:lnSpc>
            </a:pPr>
            <a:r>
              <a:rPr lang="tr-TR" sz="2000" dirty="0"/>
              <a:t>    S. 267-278.</a:t>
            </a:r>
          </a:p>
          <a:p>
            <a:pPr>
              <a:lnSpc>
                <a:spcPct val="90000"/>
              </a:lnSpc>
            </a:pPr>
            <a:endParaRPr lang="tr-TR" sz="2000" dirty="0"/>
          </a:p>
          <a:p>
            <a:pPr>
              <a:lnSpc>
                <a:spcPct val="90000"/>
              </a:lnSpc>
            </a:pPr>
            <a:r>
              <a:rPr lang="tr-TR" sz="2000" b="1" dirty="0"/>
              <a:t>2-</a:t>
            </a:r>
            <a:r>
              <a:rPr lang="tr-TR" sz="2000" dirty="0"/>
              <a:t>AHMET YAŞAR OCAK-SÜREYYA FARUKİ, “ZAVİYE”, İSLAM ANSİKLOPEDİSİ, CİLT:       13, İSTANBUL 1986, S. 468-476.</a:t>
            </a:r>
          </a:p>
          <a:p>
            <a:pPr>
              <a:lnSpc>
                <a:spcPct val="90000"/>
              </a:lnSpc>
            </a:pPr>
            <a:endParaRPr lang="tr-TR" sz="2000" dirty="0"/>
          </a:p>
          <a:p>
            <a:pPr>
              <a:lnSpc>
                <a:spcPct val="90000"/>
              </a:lnSpc>
            </a:pPr>
            <a:r>
              <a:rPr lang="tr-TR" sz="2000" b="1" dirty="0"/>
              <a:t>3</a:t>
            </a:r>
            <a:r>
              <a:rPr lang="tr-TR" sz="2000" dirty="0"/>
              <a:t>-GEORGES MARÇAİS-OKTAY ASLANAPA, “RİBAT”, İSLAM ANSİKLOPEDİSİ, CİLT: 9, İSTANBUL 1960, S. 734-738.</a:t>
            </a:r>
          </a:p>
          <a:p>
            <a:pPr>
              <a:lnSpc>
                <a:spcPct val="90000"/>
              </a:lnSpc>
            </a:pPr>
            <a:endParaRPr lang="tr-TR" sz="2000" dirty="0"/>
          </a:p>
          <a:p>
            <a:pPr>
              <a:lnSpc>
                <a:spcPct val="90000"/>
              </a:lnSpc>
            </a:pPr>
            <a:r>
              <a:rPr lang="tr-TR" sz="2000" b="1" dirty="0"/>
              <a:t>4</a:t>
            </a:r>
            <a:r>
              <a:rPr lang="tr-TR" sz="2000" dirty="0"/>
              <a:t>-BOZKURT ERSOY, “OSMANLI ŞEHİR-İÇİ HANLARI, PLAN TASARIM İLE CEPHE VE MALZEME ÖZELLİKLERİ”, SANAT TARİHİ DERGİSİ, VII, EGE ÜNİ. EDE. FAKÜLTESİ YAYINLARI, İZMİR, 1994, S. 75-97. </a:t>
            </a:r>
          </a:p>
          <a:p>
            <a:pPr>
              <a:lnSpc>
                <a:spcPct val="90000"/>
              </a:lnSpc>
            </a:pPr>
            <a:endParaRPr lang="tr-TR" sz="20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idx="1"/>
          </p:nvPr>
        </p:nvSpPr>
        <p:spPr>
          <a:xfrm>
            <a:off x="228600" y="304800"/>
            <a:ext cx="8540750" cy="6248400"/>
          </a:xfrm>
        </p:spPr>
        <p:txBody>
          <a:bodyPr/>
          <a:lstStyle/>
          <a:p>
            <a:r>
              <a:rPr lang="tr-TR" sz="2000" b="1" dirty="0"/>
              <a:t>5-</a:t>
            </a:r>
            <a:r>
              <a:rPr lang="tr-TR" sz="2000" dirty="0"/>
              <a:t>BEYHAN KARAMAĞARALI, “ANADOLU’DA XII-XVI. ASIRLARDAKİ TARİKAT VE TEKKE SANATI HAKKINDA”, ANKARA ÜNİVERSİTESİ İLAHİYAT FAKÜLTESİ DERGİSİ, CİLT: XXI, ANKARA 1976, S. 247-271.</a:t>
            </a:r>
          </a:p>
          <a:p>
            <a:endParaRPr lang="tr-TR" sz="2000" dirty="0"/>
          </a:p>
          <a:p>
            <a:r>
              <a:rPr lang="tr-TR" sz="2000" b="1" dirty="0"/>
              <a:t>6-</a:t>
            </a:r>
            <a:r>
              <a:rPr lang="tr-TR" sz="2000" dirty="0"/>
              <a:t>ÖMER LÜTFİ BARKAN, “VAKIFLAR VE TEMLİKLERİ, İSTİLA DEVİRLERİNİN KOLONİZATÖR TÜRK DERVİŞLERİ VE ZAVİYELER” VAKIFLAR DERGİSİ, SAYI: II, ANKARA 1942, S. 279-304.</a:t>
            </a:r>
          </a:p>
          <a:p>
            <a:endParaRPr lang="tr-TR" sz="2000" dirty="0"/>
          </a:p>
          <a:p>
            <a:r>
              <a:rPr lang="tr-TR" sz="2000" b="1" dirty="0"/>
              <a:t>7</a:t>
            </a:r>
            <a:r>
              <a:rPr lang="tr-TR" sz="2000" dirty="0"/>
              <a:t>-MEHMET DEMİRCİ, “TASAVVUF VE SANAT”, KUBBEALTI AKADEMİ DERGİSİ, YIL: 18, OCAK 1989, SAYI: 1, S. 18-32.</a:t>
            </a:r>
          </a:p>
          <a:p>
            <a:endParaRPr lang="tr-TR" sz="2000" dirty="0"/>
          </a:p>
          <a:p>
            <a:r>
              <a:rPr lang="tr-TR" sz="2000" b="1" dirty="0"/>
              <a:t>8-</a:t>
            </a:r>
            <a:r>
              <a:rPr lang="tr-TR" sz="2000" dirty="0"/>
              <a:t>AHMET YAŞAR OCAK, “ ZAVİYELER(DİNİ, SOSYAL VE KÜLTÜREL TARİH AÇISINDAN BİR DENEME), VAKIFLAR</a:t>
            </a:r>
            <a:r>
              <a:rPr lang="tr-TR" sz="2400" dirty="0"/>
              <a:t> DERGİSİ, SAYI: XII, ANKARA 1978, S. 247-268. </a:t>
            </a:r>
          </a:p>
          <a:p>
            <a:endParaRPr lang="tr-TR" sz="2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idx="1"/>
          </p:nvPr>
        </p:nvSpPr>
        <p:spPr>
          <a:xfrm>
            <a:off x="0" y="0"/>
            <a:ext cx="9144000" cy="6858000"/>
          </a:xfrm>
        </p:spPr>
        <p:txBody>
          <a:bodyPr/>
          <a:lstStyle/>
          <a:p>
            <a:pPr>
              <a:lnSpc>
                <a:spcPct val="90000"/>
              </a:lnSpc>
            </a:pPr>
            <a:r>
              <a:rPr lang="tr-TR" sz="2400" b="1" dirty="0"/>
              <a:t>BU BÖLÜMLE İLGİLİ OLARAK ÖĞRENCİLERİME ŞU KİTAPLARI OKUMALARINI TAVSİYE EDERİM:</a:t>
            </a:r>
          </a:p>
          <a:p>
            <a:pPr>
              <a:lnSpc>
                <a:spcPct val="90000"/>
              </a:lnSpc>
            </a:pPr>
            <a:r>
              <a:rPr lang="tr-TR" sz="1800" b="1" dirty="0"/>
              <a:t>1. YILMAZ CAN-RECEP GÜN, ANA HATLARIYLA TÜRK İSLAM SANATLARI VE ESTETİĞİ, SAMSUN 2005.</a:t>
            </a:r>
          </a:p>
          <a:p>
            <a:pPr>
              <a:lnSpc>
                <a:spcPct val="90000"/>
              </a:lnSpc>
            </a:pPr>
            <a:r>
              <a:rPr lang="tr-TR" sz="1800" b="1" dirty="0"/>
              <a:t>2. YILMAZ CAN –RECEP GÜN, İSLAM SANATINA GİRİŞ, DEM YAYINLARI, İSTANBUL 2009.</a:t>
            </a:r>
          </a:p>
          <a:p>
            <a:pPr>
              <a:lnSpc>
                <a:spcPct val="90000"/>
              </a:lnSpc>
            </a:pPr>
            <a:r>
              <a:rPr lang="tr-TR" sz="1800" b="1" dirty="0"/>
              <a:t>3. NUSRET ÇAM, İSLAMDA SANAT SANATTA İSLAM, AKÇAĞ YAYINLARI, ANKARA 1999.</a:t>
            </a:r>
          </a:p>
          <a:p>
            <a:pPr>
              <a:lnSpc>
                <a:spcPct val="90000"/>
              </a:lnSpc>
            </a:pPr>
            <a:r>
              <a:rPr lang="tr-TR" sz="1800" b="1" dirty="0"/>
              <a:t>4. SELÇUK MÜLAYİM, SANAT TARİHİ METODU, İSTANBUL 1983.</a:t>
            </a:r>
          </a:p>
          <a:p>
            <a:pPr>
              <a:lnSpc>
                <a:spcPct val="90000"/>
              </a:lnSpc>
            </a:pPr>
            <a:r>
              <a:rPr lang="tr-TR" sz="1800" b="1" dirty="0"/>
              <a:t>5. SELÇUK MÜLAYİM, SANATA GİRİŞ, 2. BASKI, BİLİM TEKNİK YAYINEVİ, İSTANBUL 1994.  </a:t>
            </a:r>
          </a:p>
          <a:p>
            <a:pPr>
              <a:lnSpc>
                <a:spcPct val="90000"/>
              </a:lnSpc>
            </a:pPr>
            <a:r>
              <a:rPr lang="tr-TR" sz="1800" b="1" dirty="0"/>
              <a:t>6. SELÇUK, MÜLAYİM, DEĞİŞİMİN TANIKLARI ORTAÇAĞ TÜRK SANATINDA SÜSLEME VE İKONOGRAFİ, KAKNÜS YAYINLARI, İSTANBUL 1999.</a:t>
            </a:r>
          </a:p>
          <a:p>
            <a:pPr>
              <a:lnSpc>
                <a:spcPct val="90000"/>
              </a:lnSpc>
            </a:pPr>
            <a:r>
              <a:rPr lang="tr-TR" sz="1800" b="1" dirty="0"/>
              <a:t>7. BEŞİR AYVAZOĞLU, İSLAM ESTETİĞİ, AĞAÇ YAYINCILIK, İSTANBUL1992.</a:t>
            </a:r>
          </a:p>
          <a:p>
            <a:pPr>
              <a:lnSpc>
                <a:spcPct val="90000"/>
              </a:lnSpc>
            </a:pPr>
            <a:r>
              <a:rPr lang="tr-TR" sz="1800" b="1" dirty="0"/>
              <a:t>8. BEŞİR AYVAZOĞLU, AŞK ESTETİĞİ, İSLAM SANATLARININ ESTETİĞİ ÜZERİNE BİR DENEME, ÖTÜKEN YAYINLARI, İSTANBUL 1993.</a:t>
            </a:r>
          </a:p>
          <a:p>
            <a:pPr>
              <a:lnSpc>
                <a:spcPct val="90000"/>
              </a:lnSpc>
            </a:pPr>
            <a:r>
              <a:rPr lang="tr-TR" sz="1800" b="1" dirty="0"/>
              <a:t>9. BEŞİR AYVAZOĞLU, GÜLLER KİTABI, TÜRK ÇİÇEK KÜLTÜRÜ ÜZERİNE BİR DENEME, ÖTÜKEN YAYINLARI, ANKARA 1992. </a:t>
            </a:r>
          </a:p>
          <a:p>
            <a:pPr>
              <a:lnSpc>
                <a:spcPct val="90000"/>
              </a:lnSpc>
            </a:pPr>
            <a:r>
              <a:rPr lang="tr-TR" sz="1800" b="1" dirty="0"/>
              <a:t>10. JALE NECDET ERZEN, MİMAR SİNAN ESTETİK BİR ANALİZ, ŞEVKİ VANLI MİMARLIK VAKFI YAYINLARI, ANKARA 1996. </a:t>
            </a:r>
          </a:p>
          <a:p>
            <a:pPr>
              <a:lnSpc>
                <a:spcPct val="90000"/>
              </a:lnSpc>
            </a:pPr>
            <a:r>
              <a:rPr lang="tr-TR" sz="1800" b="1" dirty="0"/>
              <a:t>11. SEYYİD AHMED ARVASİ, DİYALEKTİĞİMİZ VE ESTETİĞİMİZ, BURAK YAYINEVİ, İSTANBUL.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idx="1"/>
          </p:nvPr>
        </p:nvSpPr>
        <p:spPr>
          <a:xfrm>
            <a:off x="0" y="0"/>
            <a:ext cx="9144000" cy="6858000"/>
          </a:xfrm>
        </p:spPr>
        <p:txBody>
          <a:bodyPr/>
          <a:lstStyle/>
          <a:p>
            <a:r>
              <a:rPr lang="tr-TR" sz="1800" b="1" dirty="0"/>
              <a:t>12. SEYYİD HÜSEYİN NASR, İSLAM SANATI VE MANEVİYATI, (ÇEV. AHMET DEMİRHAN), İNSAN YAYINLARI, İSTANBUL 1992.</a:t>
            </a:r>
          </a:p>
          <a:p>
            <a:r>
              <a:rPr lang="tr-TR" sz="1800" b="1" dirty="0"/>
              <a:t>13. TOLSTOY, SANAT NEDİR?</a:t>
            </a:r>
          </a:p>
          <a:p>
            <a:r>
              <a:rPr lang="tr-TR" sz="1800" b="1" dirty="0"/>
              <a:t>14. TURGUT CANSEVER, İSLAM’DA ŞEHİR VE MİMARİ, İSTANBUL 1997. </a:t>
            </a:r>
          </a:p>
          <a:p>
            <a:r>
              <a:rPr lang="tr-TR" sz="1800" b="1" dirty="0"/>
              <a:t>15. YILMAZ CAN, İSLAM SEHİRLERİNİN FİZİZİ YAPISI, ANKARA 1995.</a:t>
            </a:r>
          </a:p>
          <a:p>
            <a:r>
              <a:rPr lang="tr-TR" sz="1800" b="1" dirty="0"/>
              <a:t>16. NEJAT BOZKURT, SANAT VE ESTETİK KURAMLARI, İSTANBUL 1995.</a:t>
            </a:r>
          </a:p>
          <a:p>
            <a:r>
              <a:rPr lang="tr-TR" sz="1800" b="1" dirty="0"/>
              <a:t>17.ANANDA K. COOMARASWAMY, SANATIN TABİATINDAKİ BAŞKALAŞIM, (ÇEV. NEJAT ÖZDEMİROĞLU) İNSAN YAYINLARI, ANKARA 1995.</a:t>
            </a:r>
          </a:p>
          <a:p>
            <a:r>
              <a:rPr lang="tr-TR" sz="1800" b="1" dirty="0"/>
              <a:t>18. MORİTZ GEİGER, ESTETİK ANLAYIŞ, (ÇEV. TOMRİS MENGÜŞOĞLU), REMZİ KİTABEVİ, İSTANBUL 1985. </a:t>
            </a:r>
          </a:p>
          <a:p>
            <a:r>
              <a:rPr lang="tr-TR" sz="1800" b="1" dirty="0"/>
              <a:t>19. GÜLZAR HAYDAR, ŞEHİRLERİN RUHU, İNSAN YAYINLARI, İSTANBUL 1991.</a:t>
            </a:r>
          </a:p>
          <a:p>
            <a:r>
              <a:rPr lang="tr-TR" sz="1800" b="1" dirty="0"/>
              <a:t>20. ŞAHİN YİNEŞEHİRLİOĞLU, FELSEFE VE SANAT, ALKIM KİTAPÇILIK YAYINCILIK, ANKARA.</a:t>
            </a:r>
          </a:p>
          <a:p>
            <a:r>
              <a:rPr lang="tr-TR" sz="1800" b="1" dirty="0"/>
              <a:t>21. ERNST FISCHER, SANATIN GEREKLİLİĞİ, (ÇEV. CEVAT ÇAPAN), V YAYINLARI, ANKARA 1990. </a:t>
            </a:r>
          </a:p>
          <a:p>
            <a:r>
              <a:rPr lang="tr-TR" sz="1800" b="1" dirty="0"/>
              <a:t>22. CEVAD MEMDUH ALTAR, SANAT FELSEFESİ ÜZERİNE, YAPI KREDİ YAYINLARI, İSTANBUL 1996. </a:t>
            </a:r>
          </a:p>
          <a:p>
            <a:r>
              <a:rPr lang="tr-TR" sz="1800" b="1" dirty="0"/>
              <a:t>23. ENGİN AKYÜREK, ORTAÇDAN YENİÇAĞ’A FELSEFE VE SANAT, KABALCI YAYINLARI, İSTANBUL 1994.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idx="1"/>
          </p:nvPr>
        </p:nvSpPr>
        <p:spPr>
          <a:xfrm>
            <a:off x="0" y="152400"/>
            <a:ext cx="9144000" cy="6705600"/>
          </a:xfrm>
        </p:spPr>
        <p:txBody>
          <a:bodyPr/>
          <a:lstStyle/>
          <a:p>
            <a:r>
              <a:rPr lang="tr-TR" sz="1800" b="1" dirty="0"/>
              <a:t>24. MEHMET ALİ KILIÇBAY, ŞEHİRLER VE KENTLER, ANKARA 1993. </a:t>
            </a:r>
          </a:p>
          <a:p>
            <a:r>
              <a:rPr lang="tr-TR" sz="1800" b="1" dirty="0"/>
              <a:t>25. DOĞAN KUBAN, 100 SORUDA TÜRKİYE SANATI TARİHİ, GERÇEK YAYINEVİ, İSTANBUL 1988. </a:t>
            </a:r>
          </a:p>
          <a:p>
            <a:r>
              <a:rPr lang="tr-TR" sz="1800" b="1" dirty="0"/>
              <a:t>26. DOĞAN KUBAN, TÜRK VE İSLAM SANATI ÜZERİNE DENEMELER, ARKEOLOJİ VE SANAT YAYINLARI, İSTANBUL 1995. </a:t>
            </a:r>
          </a:p>
          <a:p>
            <a:r>
              <a:rPr lang="tr-TR" sz="1800" b="1" dirty="0"/>
              <a:t>27. E. H. GOMBRICH, SANATIN ÖYKÜSÜ, (ÇEV. BEDRETTİN CÖMERT), REMZİ KİTABEVİ, İSTANBUL 1986.</a:t>
            </a:r>
          </a:p>
          <a:p>
            <a:r>
              <a:rPr lang="tr-TR" sz="1800" b="1" dirty="0"/>
              <a:t>28. GÖNÜL ÖNEY, ANADOLU SELÇUKLU MİMARİ SÜSLEMESİ VE EL SANATLARI, TÜRKİYE İŞ BANKASI YAYINLARI, ANKARA 1992.</a:t>
            </a:r>
          </a:p>
          <a:p>
            <a:r>
              <a:rPr lang="tr-TR" sz="1800" b="1" dirty="0"/>
              <a:t>29. OLEG GRABAR, İSLAM SANATININ OLUŞUMU, (ÇEV. NURAN YAVUZ), HÜRRİYET VAKFI YAYINLARI, İSTANBUL 1988. </a:t>
            </a:r>
          </a:p>
          <a:p>
            <a:r>
              <a:rPr lang="tr-TR" sz="1800" b="1" dirty="0"/>
              <a:t>30. HANS-PETER LAQUEUR, HÜVE’L-BAKİ, İSTANBUL’DA OSMANLI MEZARLIKALRI VE MEZAR TAŞLARI, (ÇEV. SELAHADDİN DİLDÜZGÜN), TARİH VAKFI YURT YAYINLARI, İSTANBUL 1997.</a:t>
            </a:r>
          </a:p>
          <a:p>
            <a:r>
              <a:rPr lang="tr-TR" sz="1800" b="1" dirty="0"/>
              <a:t>31. OLIVER LEAMAN, İSLAM ESTETİĞİNE GİRİŞ, (TERCÜME: NUH YILMAZ), KÜRE YAYINLARI, İSTANBUL 2004.</a:t>
            </a:r>
          </a:p>
          <a:p>
            <a:r>
              <a:rPr lang="tr-TR" sz="1800" b="1" dirty="0"/>
              <a:t>32. HÜLYA YETİŞKİN, ESTETİĞİN ABC’Sİ, SAY YAYINLARI, İSTANBUL 2009.</a:t>
            </a:r>
          </a:p>
          <a:p>
            <a:r>
              <a:rPr lang="tr-TR" sz="1800" b="1" dirty="0"/>
              <a:t>33. AFŞAR TİMUÇİN, ESTETİK, 8.BASKI, BULUT YAYINLARI, İSTANBUL 2008.</a:t>
            </a:r>
          </a:p>
          <a:p>
            <a:r>
              <a:rPr lang="tr-TR" sz="1800" b="1" dirty="0"/>
              <a:t>34. ROBERTO MASİERE, MİMARİDE ESTETİK, (TERCÜME: KOMİSYON), ANKARA 2006.</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idx="1"/>
          </p:nvPr>
        </p:nvSpPr>
        <p:spPr>
          <a:xfrm>
            <a:off x="304800" y="304800"/>
            <a:ext cx="8540750" cy="4422775"/>
          </a:xfrm>
        </p:spPr>
        <p:txBody>
          <a:bodyPr/>
          <a:lstStyle/>
          <a:p>
            <a:pPr>
              <a:lnSpc>
                <a:spcPct val="90000"/>
              </a:lnSpc>
            </a:pPr>
            <a:r>
              <a:rPr lang="tr-TR" sz="4000" dirty="0"/>
              <a:t>NOT:</a:t>
            </a:r>
            <a:r>
              <a:rPr lang="tr-TR" sz="2800" dirty="0"/>
              <a:t> BU DERS NOTLARINDA ANLATILAN KAVRAMLARIN AÇIKLANMASINDA, METİN SÖZEN/UĞUR TANYELİ, SANAT KAVRAM VE TERİMLERİ SÖZLÜĞÜ’NDEN FAYDALANILMIŞTIR. KAVRAMLARIN DAHA İYİ ANLAŞILMASINI VE NE OLDUKLARINI SOMUT OLARAK GÖSTERMEK AMACIYLA, KONULAN FOTOĞRAFLAR İSE, BUNLARLA İLGİLİ İNTERNET SİTELERİNDEN ÖZELLİKLE DE “GOOGLE, GÖRSELLER” DEN ALINMIŞTIR.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lmabahce resimleri">
            <a:hlinkClick r:id="rId3"/>
          </p:cNvPr>
          <p:cNvPicPr>
            <a:picLocks noChangeAspect="1" noChangeArrowheads="1"/>
          </p:cNvPicPr>
          <p:nvPr/>
        </p:nvPicPr>
        <p:blipFill>
          <a:blip r:embed="rId4" cstate="print"/>
          <a:srcRect/>
          <a:stretch>
            <a:fillRect/>
          </a:stretch>
        </p:blipFill>
        <p:spPr bwMode="auto">
          <a:xfrm>
            <a:off x="838200" y="1371600"/>
            <a:ext cx="7315200" cy="3886200"/>
          </a:xfrm>
          <a:prstGeom prst="rect">
            <a:avLst/>
          </a:prstGeom>
          <a:noFill/>
        </p:spPr>
      </p:pic>
      <p:sp>
        <p:nvSpPr>
          <p:cNvPr id="50179" name="Text Box 3"/>
          <p:cNvSpPr txBox="1">
            <a:spLocks noChangeArrowheads="1"/>
          </p:cNvSpPr>
          <p:nvPr/>
        </p:nvSpPr>
        <p:spPr bwMode="auto">
          <a:xfrm>
            <a:off x="914400" y="5334000"/>
            <a:ext cx="64008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DOLMABAHÇE SARAYI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ersailles Sarayı 7"/>
          <p:cNvPicPr>
            <a:picLocks noChangeAspect="1" noChangeArrowheads="1"/>
          </p:cNvPicPr>
          <p:nvPr/>
        </p:nvPicPr>
        <p:blipFill>
          <a:blip r:embed="rId3" cstate="print"/>
          <a:srcRect/>
          <a:stretch>
            <a:fillRect/>
          </a:stretch>
        </p:blipFill>
        <p:spPr bwMode="auto">
          <a:xfrm>
            <a:off x="1104900" y="1181100"/>
            <a:ext cx="6934200" cy="4495800"/>
          </a:xfrm>
          <a:prstGeom prst="rect">
            <a:avLst/>
          </a:prstGeom>
          <a:noFill/>
        </p:spPr>
      </p:pic>
      <p:sp>
        <p:nvSpPr>
          <p:cNvPr id="52227" name="Text Box 3"/>
          <p:cNvSpPr txBox="1">
            <a:spLocks noChangeArrowheads="1"/>
          </p:cNvSpPr>
          <p:nvPr/>
        </p:nvSpPr>
        <p:spPr bwMode="auto">
          <a:xfrm>
            <a:off x="1981200" y="5791200"/>
            <a:ext cx="5486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PARİS VERSAİLLES SARAYI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hlinkClick r:id="rId3"/>
          </p:cNvPr>
          <p:cNvSpPr>
            <a:spLocks noChangeArrowheads="1"/>
          </p:cNvSpPr>
          <p:nvPr/>
        </p:nvSpPr>
        <p:spPr bwMode="auto">
          <a:xfrm>
            <a:off x="0" y="3429000"/>
            <a:ext cx="9144000" cy="0"/>
          </a:xfrm>
          <a:prstGeom prst="rect">
            <a:avLst/>
          </a:prstGeom>
          <a:noFill/>
          <a:ln w="9525">
            <a:noFill/>
            <a:miter lim="800000"/>
            <a:headEnd/>
            <a:tailEnd/>
          </a:ln>
          <a:effectLst/>
        </p:spPr>
        <p:txBody>
          <a:bodyPr lIns="0" tIns="0" rIns="0" bIns="0" anchor="ctr">
            <a:spAutoFit/>
          </a:bodyPr>
          <a:lstStyle/>
          <a:p>
            <a:endParaRPr lang="tr-TR"/>
          </a:p>
        </p:txBody>
      </p:sp>
      <p:sp>
        <p:nvSpPr>
          <p:cNvPr id="54275" name="Rectangle 3">
            <a:hlinkClick r:id="rId3"/>
          </p:cNvPr>
          <p:cNvSpPr>
            <a:spLocks noChangeArrowheads="1"/>
          </p:cNvSpPr>
          <p:nvPr/>
        </p:nvSpPr>
        <p:spPr bwMode="auto">
          <a:xfrm>
            <a:off x="0" y="3429000"/>
            <a:ext cx="9144000" cy="0"/>
          </a:xfrm>
          <a:prstGeom prst="rect">
            <a:avLst/>
          </a:prstGeom>
          <a:noFill/>
          <a:ln w="9525">
            <a:noFill/>
            <a:miter lim="800000"/>
            <a:headEnd/>
            <a:tailEnd/>
          </a:ln>
          <a:effectLst/>
        </p:spPr>
        <p:txBody>
          <a:bodyPr lIns="0" tIns="0" rIns="0" bIns="0" anchor="ctr">
            <a:spAutoFit/>
          </a:bodyPr>
          <a:lstStyle/>
          <a:p>
            <a:endParaRPr lang="tr-TR"/>
          </a:p>
        </p:txBody>
      </p:sp>
      <p:sp>
        <p:nvSpPr>
          <p:cNvPr id="54276" name="Rectangle 4">
            <a:hlinkClick r:id="rId3"/>
          </p:cNvPr>
          <p:cNvSpPr>
            <a:spLocks noChangeArrowheads="1"/>
          </p:cNvSpPr>
          <p:nvPr/>
        </p:nvSpPr>
        <p:spPr bwMode="auto">
          <a:xfrm>
            <a:off x="0" y="3429000"/>
            <a:ext cx="9144000" cy="0"/>
          </a:xfrm>
          <a:prstGeom prst="rect">
            <a:avLst/>
          </a:prstGeom>
          <a:noFill/>
          <a:ln w="9525">
            <a:noFill/>
            <a:miter lim="800000"/>
            <a:headEnd/>
            <a:tailEnd/>
          </a:ln>
          <a:effectLst/>
        </p:spPr>
        <p:txBody>
          <a:bodyPr lIns="0" tIns="0" rIns="0" bIns="0" anchor="ctr">
            <a:spAutoFit/>
          </a:bodyPr>
          <a:lstStyle/>
          <a:p>
            <a:endParaRPr lang="tr-TR"/>
          </a:p>
        </p:txBody>
      </p:sp>
      <p:pic>
        <p:nvPicPr>
          <p:cNvPr id="54277" name="Picture 5" descr="Versailles Sarayı 1"/>
          <p:cNvPicPr>
            <a:picLocks noChangeAspect="1" noChangeArrowheads="1"/>
          </p:cNvPicPr>
          <p:nvPr/>
        </p:nvPicPr>
        <p:blipFill>
          <a:blip r:embed="rId4" cstate="print"/>
          <a:srcRect/>
          <a:stretch>
            <a:fillRect/>
          </a:stretch>
        </p:blipFill>
        <p:spPr bwMode="auto">
          <a:xfrm>
            <a:off x="1104900" y="828675"/>
            <a:ext cx="6934200" cy="5200650"/>
          </a:xfrm>
          <a:prstGeom prst="rect">
            <a:avLst/>
          </a:prstGeom>
          <a:noFill/>
        </p:spPr>
      </p:pic>
      <p:sp>
        <p:nvSpPr>
          <p:cNvPr id="54278" name="Rectangle 6"/>
          <p:cNvSpPr>
            <a:spLocks noChangeArrowheads="1"/>
          </p:cNvSpPr>
          <p:nvPr/>
        </p:nvSpPr>
        <p:spPr bwMode="auto">
          <a:xfrm>
            <a:off x="1981200" y="6338888"/>
            <a:ext cx="5664200" cy="274637"/>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PARİS VERSAİLLES SARAYI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Versailles Sarayı 3"/>
          <p:cNvPicPr>
            <a:picLocks noChangeAspect="1" noChangeArrowheads="1"/>
          </p:cNvPicPr>
          <p:nvPr/>
        </p:nvPicPr>
        <p:blipFill>
          <a:blip r:embed="rId3" cstate="print"/>
          <a:srcRect/>
          <a:stretch>
            <a:fillRect/>
          </a:stretch>
        </p:blipFill>
        <p:spPr bwMode="auto">
          <a:xfrm>
            <a:off x="1104900" y="1190625"/>
            <a:ext cx="6934200" cy="4476750"/>
          </a:xfrm>
          <a:prstGeom prst="rect">
            <a:avLst/>
          </a:prstGeom>
          <a:noFill/>
        </p:spPr>
      </p:pic>
      <p:sp>
        <p:nvSpPr>
          <p:cNvPr id="56323" name="Text Box 3"/>
          <p:cNvSpPr txBox="1">
            <a:spLocks noChangeArrowheads="1"/>
          </p:cNvSpPr>
          <p:nvPr/>
        </p:nvSpPr>
        <p:spPr bwMode="auto">
          <a:xfrm>
            <a:off x="2209800" y="5943600"/>
            <a:ext cx="5410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PARİS VERSAİLLES SARAYI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safranbolu2[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6956">
            <a:hlinkClick r:id="rId3"/>
          </p:cNvPr>
          <p:cNvPicPr>
            <a:picLocks noChangeAspect="1" noChangeArrowheads="1"/>
          </p:cNvPicPr>
          <p:nvPr/>
        </p:nvPicPr>
        <p:blipFill>
          <a:blip r:embed="rId4" cstate="print"/>
          <a:srcRect/>
          <a:stretch>
            <a:fillRect/>
          </a:stretch>
        </p:blipFill>
        <p:spPr bwMode="auto">
          <a:xfrm>
            <a:off x="457200" y="304800"/>
            <a:ext cx="8458200" cy="6019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idx="1"/>
          </p:nvPr>
        </p:nvSpPr>
        <p:spPr>
          <a:xfrm>
            <a:off x="304800" y="228600"/>
            <a:ext cx="8540750" cy="6248400"/>
          </a:xfrm>
        </p:spPr>
        <p:txBody>
          <a:bodyPr/>
          <a:lstStyle/>
          <a:p>
            <a:r>
              <a:rPr lang="tr-TR" sz="2400" b="1"/>
              <a:t>KÖŞK:</a:t>
            </a:r>
            <a:r>
              <a:rPr lang="tr-TR" sz="1800" b="1"/>
              <a:t> </a:t>
            </a:r>
            <a:r>
              <a:rPr lang="tr-TR" sz="1600"/>
              <a:t>TÜRK MİMARİSİNDE BİR SARAY VEYA KONAK KOMPLEKSİ İÇİNDE BULUNAN VE ANA YAPIDAN BAĞIMSIZ NİTELİKTE OLAN VE SÜREKLİ OLARAK KULLANILMAYAN KÜÇÜK YAPI. GENELLİKLE AHŞAPTAN YAPILIRDI. TOPKAPI SARAYI İÇİNDEKİ </a:t>
            </a:r>
            <a:r>
              <a:rPr lang="tr-TR" sz="1600" b="1"/>
              <a:t>BAĞDAT KÖŞKÜ, REVAN KÖŞKÜ, SÜNNET KÖŞKÜ, KARA MUSTAFA PAŞA KÖŞKÜ </a:t>
            </a:r>
            <a:r>
              <a:rPr lang="tr-TR" sz="1600"/>
              <a:t>BÖYLE ÖRNEKLERDENDİR. </a:t>
            </a:r>
            <a:endParaRPr lang="tr-TR" sz="1800" b="1"/>
          </a:p>
        </p:txBody>
      </p:sp>
      <p:pic>
        <p:nvPicPr>
          <p:cNvPr id="62467" name="Picture 3" descr="30_bagdat_kosku_topkapi"/>
          <p:cNvPicPr>
            <a:picLocks noChangeAspect="1" noChangeArrowheads="1"/>
          </p:cNvPicPr>
          <p:nvPr/>
        </p:nvPicPr>
        <p:blipFill>
          <a:blip r:embed="rId3" cstate="print"/>
          <a:srcRect/>
          <a:stretch>
            <a:fillRect/>
          </a:stretch>
        </p:blipFill>
        <p:spPr bwMode="auto">
          <a:xfrm>
            <a:off x="1066800" y="1905000"/>
            <a:ext cx="2857500" cy="3952875"/>
          </a:xfrm>
          <a:prstGeom prst="rect">
            <a:avLst/>
          </a:prstGeom>
          <a:noFill/>
        </p:spPr>
      </p:pic>
      <p:pic>
        <p:nvPicPr>
          <p:cNvPr id="62468" name="Picture 4" descr="bagdat"/>
          <p:cNvPicPr>
            <a:picLocks noChangeAspect="1" noChangeArrowheads="1"/>
          </p:cNvPicPr>
          <p:nvPr/>
        </p:nvPicPr>
        <p:blipFill>
          <a:blip r:embed="rId4" cstate="print"/>
          <a:srcRect/>
          <a:stretch>
            <a:fillRect/>
          </a:stretch>
        </p:blipFill>
        <p:spPr bwMode="auto">
          <a:xfrm>
            <a:off x="5029200" y="1905000"/>
            <a:ext cx="3124200" cy="3810000"/>
          </a:xfrm>
          <a:prstGeom prst="rect">
            <a:avLst/>
          </a:prstGeom>
          <a:noFill/>
        </p:spPr>
      </p:pic>
      <p:sp>
        <p:nvSpPr>
          <p:cNvPr id="62469" name="Text Box 5"/>
          <p:cNvSpPr txBox="1">
            <a:spLocks noChangeArrowheads="1"/>
          </p:cNvSpPr>
          <p:nvPr/>
        </p:nvSpPr>
        <p:spPr bwMode="auto">
          <a:xfrm>
            <a:off x="1066800" y="6172200"/>
            <a:ext cx="72390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TOPKAPI SARAYI BAĞDAT KÖŞKÜ</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6956">
            <a:hlinkClick r:id="rId3"/>
          </p:cNvPr>
          <p:cNvPicPr>
            <a:picLocks noChangeAspect="1" noChangeArrowheads="1"/>
          </p:cNvPicPr>
          <p:nvPr/>
        </p:nvPicPr>
        <p:blipFill>
          <a:blip r:embed="rId4" cstate="print"/>
          <a:srcRect/>
          <a:stretch>
            <a:fillRect/>
          </a:stretch>
        </p:blipFill>
        <p:spPr bwMode="auto">
          <a:xfrm>
            <a:off x="457200" y="304800"/>
            <a:ext cx="8458200" cy="6019800"/>
          </a:xfrm>
          <a:prstGeom prst="rect">
            <a:avLst/>
          </a:prstGeom>
          <a:noFill/>
        </p:spPr>
      </p:pic>
    </p:spTree>
    <p:extLst>
      <p:ext uri="{BB962C8B-B14F-4D97-AF65-F5344CB8AC3E}">
        <p14:creationId xmlns:p14="http://schemas.microsoft.com/office/powerpoint/2010/main" val="3829798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Rot="1" noChangeArrowheads="1"/>
          </p:cNvSpPr>
          <p:nvPr>
            <p:ph type="body" idx="4294967295"/>
          </p:nvPr>
        </p:nvSpPr>
        <p:spPr>
          <a:xfrm>
            <a:off x="0" y="152400"/>
            <a:ext cx="8540750" cy="6553200"/>
          </a:xfrm>
        </p:spPr>
        <p:txBody>
          <a:bodyPr/>
          <a:lstStyle/>
          <a:p>
            <a:pPr>
              <a:lnSpc>
                <a:spcPct val="90000"/>
              </a:lnSpc>
            </a:pPr>
            <a:endParaRPr lang="tr-TR" sz="1600" b="1" dirty="0"/>
          </a:p>
          <a:p>
            <a:pPr>
              <a:lnSpc>
                <a:spcPct val="90000"/>
              </a:lnSpc>
            </a:pPr>
            <a:r>
              <a:rPr lang="tr-TR" sz="2400" b="1" dirty="0"/>
              <a:t>KONUT MİMARİSİ</a:t>
            </a:r>
          </a:p>
          <a:p>
            <a:pPr>
              <a:lnSpc>
                <a:spcPct val="90000"/>
              </a:lnSpc>
            </a:pPr>
            <a:r>
              <a:rPr lang="tr-TR" sz="2400" b="1" dirty="0"/>
              <a:t>SARAY:</a:t>
            </a:r>
            <a:r>
              <a:rPr lang="tr-TR" sz="1600" b="1" dirty="0"/>
              <a:t> </a:t>
            </a:r>
            <a:r>
              <a:rPr lang="tr-TR" sz="1600" dirty="0"/>
              <a:t>HÜKÜMDAR YA DA BİR ÜST DÜZEY YÖNETİCİSİ İÇİN YAPILMIŞ BÜYÜK KONUT. ESKİ ÇAĞDA SARAY İNŞASI ROMALILAR DÖNEMİNDE DORUĞA ULAŞMIŞTIR. SARAYLAR GEREK ŞEHİR İÇERİSİNDE, GEREKSE ŞEHİR DIŞINDA BÜYÜK EBATLARDA İNŞA EDİLMİŞTİR. ORTAÇAĞ AVRUPASINDA İSE SARAYLAR DEĞİL ŞATOLAR ÖN PLANDADIR. AVRUPADA GERÇEK SARAY YAPILARINA ANCAK RÖNESANS DÖNEMİNDE RASTLANILMAKTADIR. BUNLAR GENELLİKLE AVLU ÇEVRESİNDE GELİŞEN BİR PLAN DÜZENİNE SAHİP BİR KAÇ KATLI KARGİR YAPILARDIR. BAROK DÖNEMİNDE DE ÖNEMLİ SARAYLAR YAPILMIŞTIR. 1624 YILINDA  13. LOUİS TARAFINDAN AV KÖŞKÜ  OLARAK KULLANILMAK İÇİN YAPILMIŞ OLAN PARİS’DEKİ VERSAİLLES SARAYI BU DÖNEMİN ÜRÜNÜDÜR. 18. YÜZYILDAN SONRA İSE SARAYIN BİR MİMARİ TÜR OLARAK GELİŞİM DURUR.</a:t>
            </a:r>
          </a:p>
          <a:p>
            <a:pPr>
              <a:lnSpc>
                <a:spcPct val="90000"/>
              </a:lnSpc>
            </a:pPr>
            <a:endParaRPr lang="tr-TR" sz="1600" dirty="0"/>
          </a:p>
          <a:p>
            <a:pPr>
              <a:lnSpc>
                <a:spcPct val="90000"/>
              </a:lnSpc>
            </a:pPr>
            <a:r>
              <a:rPr lang="tr-TR" sz="1600" dirty="0"/>
              <a:t>İSLAM DÜNYASINDA SARAY YAPISININ BİLİNEN İLK ÖRNEKLERİ DAHA 8. YÜZYILDA EMEVİLER DÖNEMİNDE İNŞA EDİLEN, KUSAYR-I AMRA, MIŞATTA, KASRÜLHAYRÜL GARBİ, KASRÜLHAYRÜL ŞARKİ VE HİRBET EL-MEFCER GİBİ ÇÖL SARAYLARIDIR. ANCAK BUNLARI DA SARAYDAN ZİYADE BİRER ŞATO OLARAK KABUL ETMEK MÜMKÜNDÜR. ABBASİLER’İN SAMARRA’DA İNŞA ETTİRDİKLERİ CEVSAKÜL HAKANİ GİBİ SARAYLARI İSE 9. YÜZYILDA MEZOPOTAMYA VE SASANİ GELENEĞİNİN BELİRLİ BİR ORANDA SENTEZİDİRLER VE AVLULU BİR DÜZENİ GÖSTERİRLER. </a:t>
            </a:r>
          </a:p>
          <a:p>
            <a:pPr>
              <a:lnSpc>
                <a:spcPct val="90000"/>
              </a:lnSpc>
            </a:pPr>
            <a:r>
              <a:rPr lang="tr-TR" sz="1600" dirty="0"/>
              <a:t>GAZNELİLERİN MAHMUD DÖNEMİNDE YAPILAN SARAYLARI İSE 10. YÜZYILDA DÖRT EYVANLI ŞEMANIN İLK ÖRNEKLERİ SAYILMAKTADIR. BU PLAN DÜZENİ İRAN, AFGANİSTAN VE TÜRKİSTAN’DA 19. YÜZYILA KADAR EĞEMENLİĞİNİ SÜRDÜRMÜŞTÜR. </a:t>
            </a:r>
          </a:p>
          <a:p>
            <a:pPr>
              <a:lnSpc>
                <a:spcPct val="90000"/>
              </a:lnSpc>
            </a:pPr>
            <a:endParaRPr lang="tr-TR" sz="1600" dirty="0"/>
          </a:p>
          <a:p>
            <a:pPr>
              <a:lnSpc>
                <a:spcPct val="90000"/>
              </a:lnSpc>
            </a:pPr>
            <a:endParaRPr lang="tr-TR"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idx="1"/>
          </p:nvPr>
        </p:nvSpPr>
        <p:spPr>
          <a:xfrm>
            <a:off x="152400" y="152400"/>
            <a:ext cx="8991600" cy="6400800"/>
          </a:xfrm>
        </p:spPr>
        <p:txBody>
          <a:bodyPr/>
          <a:lstStyle/>
          <a:p>
            <a:r>
              <a:rPr lang="tr-TR" sz="2400"/>
              <a:t>KASR:</a:t>
            </a:r>
            <a:r>
              <a:rPr lang="tr-TR"/>
              <a:t> </a:t>
            </a:r>
            <a:r>
              <a:rPr lang="tr-TR" sz="1600"/>
              <a:t>GENELLİKLE ŞEHİR DIŞINDA YER ALAN VE SÜREKLİ OTURMAK İÇİN YAPILMAMIŞ HÜKÜMDARA AİT OSMANLI KONUT YAPISI. ARAPÇA BİR TERİM OLAN KASR BATIDAKİ ŞATO İLE HEMEN HEMEN AYNIDIR.</a:t>
            </a:r>
            <a:endParaRPr lang="tr-TR"/>
          </a:p>
        </p:txBody>
      </p:sp>
      <p:pic>
        <p:nvPicPr>
          <p:cNvPr id="64515" name="Picture 3" descr="aynalkavak_kasr"/>
          <p:cNvPicPr>
            <a:picLocks noChangeAspect="1" noChangeArrowheads="1"/>
          </p:cNvPicPr>
          <p:nvPr/>
        </p:nvPicPr>
        <p:blipFill>
          <a:blip r:embed="rId3" cstate="print"/>
          <a:srcRect/>
          <a:stretch>
            <a:fillRect/>
          </a:stretch>
        </p:blipFill>
        <p:spPr bwMode="auto">
          <a:xfrm>
            <a:off x="304800" y="1600200"/>
            <a:ext cx="4895850" cy="3857625"/>
          </a:xfrm>
          <a:prstGeom prst="rect">
            <a:avLst/>
          </a:prstGeom>
          <a:noFill/>
        </p:spPr>
      </p:pic>
      <p:sp>
        <p:nvSpPr>
          <p:cNvPr id="64516" name="Text Box 4"/>
          <p:cNvSpPr txBox="1">
            <a:spLocks noChangeArrowheads="1"/>
          </p:cNvSpPr>
          <p:nvPr/>
        </p:nvSpPr>
        <p:spPr bwMode="auto">
          <a:xfrm>
            <a:off x="0" y="5638800"/>
            <a:ext cx="4648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AYNALI KAVAK KASRI</a:t>
            </a:r>
          </a:p>
        </p:txBody>
      </p:sp>
      <p:pic>
        <p:nvPicPr>
          <p:cNvPr id="64517" name="Picture 5" descr="adca848e8a84ee05f496257cf8347650"/>
          <p:cNvPicPr>
            <a:picLocks noChangeAspect="1" noChangeArrowheads="1"/>
          </p:cNvPicPr>
          <p:nvPr/>
        </p:nvPicPr>
        <p:blipFill>
          <a:blip r:embed="rId4" cstate="print"/>
          <a:srcRect/>
          <a:stretch>
            <a:fillRect/>
          </a:stretch>
        </p:blipFill>
        <p:spPr bwMode="auto">
          <a:xfrm>
            <a:off x="5410200" y="1295400"/>
            <a:ext cx="3048000" cy="4457700"/>
          </a:xfrm>
          <a:prstGeom prst="rect">
            <a:avLst/>
          </a:prstGeom>
          <a:noFill/>
        </p:spPr>
      </p:pic>
      <p:sp>
        <p:nvSpPr>
          <p:cNvPr id="64518" name="Text Box 6"/>
          <p:cNvSpPr txBox="1">
            <a:spLocks noChangeArrowheads="1"/>
          </p:cNvSpPr>
          <p:nvPr/>
        </p:nvSpPr>
        <p:spPr bwMode="auto">
          <a:xfrm>
            <a:off x="5334000" y="6019800"/>
            <a:ext cx="3124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ADALET KASRI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idx="1"/>
          </p:nvPr>
        </p:nvSpPr>
        <p:spPr>
          <a:xfrm>
            <a:off x="381000" y="304800"/>
            <a:ext cx="8540750" cy="6175375"/>
          </a:xfrm>
        </p:spPr>
        <p:txBody>
          <a:bodyPr/>
          <a:lstStyle/>
          <a:p>
            <a:r>
              <a:rPr lang="tr-TR" sz="2400" b="1"/>
              <a:t>YALI: </a:t>
            </a:r>
            <a:r>
              <a:rPr lang="tr-TR" sz="1600"/>
              <a:t>SU KIYISINDA YAPILMIŞ TEK AİLE EVİ YA DA KÖŞK. ÖZELLİKLE İSTANBUL BOĞAZİÇİNDEKİ BU TÜR YAPILAR İÇİN KULLANILIR. İLK YALILAR 17. YÜZYILIN SONUNDA ORTAYA ÇIKMIŞTIR. BU EN ESKİ YALILARIN SON ÖRNEĞİ ANADOLU HİSARI’NDAKİ AMCAZADE HÜSEYİN PAŞA YALISIDIR. 18. YÜZYILDA YALI YAPIMLARI HIZLANIR VE 19. YÜZYIL BOYUNCA DA DEVAM EDER. </a:t>
            </a:r>
          </a:p>
          <a:p>
            <a:r>
              <a:rPr lang="tr-TR" sz="1600"/>
              <a:t>YALILAR MİMARİ ÖZELLİKLERİ İTİBARİYLE DİĞER KONUT YAPILARINDAN OLDUKÇA FARKLIDIR. MESELA, GELENEKSEL TÜRK EVİNDE ZEMİN KATI SERVİS MEKANLARINA AYRILDIĞI HALDE, YALILARDA BURASI DA BİR YAŞAMA ALANIDIR. </a:t>
            </a:r>
            <a:endParaRPr lang="tr-TR" sz="2400" b="1"/>
          </a:p>
        </p:txBody>
      </p:sp>
      <p:pic>
        <p:nvPicPr>
          <p:cNvPr id="66563" name="Picture 3" descr="1"/>
          <p:cNvPicPr>
            <a:picLocks noChangeAspect="1" noChangeArrowheads="1"/>
          </p:cNvPicPr>
          <p:nvPr/>
        </p:nvPicPr>
        <p:blipFill>
          <a:blip r:embed="rId3" cstate="print"/>
          <a:srcRect/>
          <a:stretch>
            <a:fillRect/>
          </a:stretch>
        </p:blipFill>
        <p:spPr bwMode="auto">
          <a:xfrm>
            <a:off x="152400" y="2743200"/>
            <a:ext cx="4286250" cy="3619500"/>
          </a:xfrm>
          <a:prstGeom prst="rect">
            <a:avLst/>
          </a:prstGeom>
          <a:noFill/>
        </p:spPr>
      </p:pic>
      <p:pic>
        <p:nvPicPr>
          <p:cNvPr id="66564" name="Picture 4" descr="2"/>
          <p:cNvPicPr>
            <a:picLocks noChangeAspect="1" noChangeArrowheads="1"/>
          </p:cNvPicPr>
          <p:nvPr/>
        </p:nvPicPr>
        <p:blipFill>
          <a:blip r:embed="rId4" cstate="print"/>
          <a:srcRect/>
          <a:stretch>
            <a:fillRect/>
          </a:stretch>
        </p:blipFill>
        <p:spPr bwMode="auto">
          <a:xfrm>
            <a:off x="5257800" y="2895600"/>
            <a:ext cx="3276600" cy="32004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fontScale="90000"/>
          </a:bodyPr>
          <a:lstStyle/>
          <a:p>
            <a:r>
              <a:rPr lang="tr-TR" sz="4000"/>
              <a:t/>
            </a:r>
            <a:br>
              <a:rPr lang="tr-TR" sz="4000"/>
            </a:br>
            <a:endParaRPr lang="tr-TR" sz="4000"/>
          </a:p>
        </p:txBody>
      </p:sp>
      <p:sp>
        <p:nvSpPr>
          <p:cNvPr id="68611" name="Rectangle 3"/>
          <p:cNvSpPr>
            <a:spLocks noGrp="1" noChangeArrowheads="1"/>
          </p:cNvSpPr>
          <p:nvPr>
            <p:ph idx="1"/>
          </p:nvPr>
        </p:nvSpPr>
        <p:spPr>
          <a:xfrm>
            <a:off x="301625" y="228600"/>
            <a:ext cx="8540750" cy="6324600"/>
          </a:xfrm>
        </p:spPr>
        <p:txBody>
          <a:bodyPr/>
          <a:lstStyle/>
          <a:p>
            <a:r>
              <a:rPr lang="tr-TR" sz="2400" b="1"/>
              <a:t>MUVAKKİTHANE: </a:t>
            </a:r>
            <a:r>
              <a:rPr lang="tr-TR" sz="1600"/>
              <a:t>CAMİLERİN YAKINLARINDA YAPILMIŞ OLAN VE NAMAZ VAKİTLERİNİN TESPİT EDİLMESİNE HİZMET EDEN ARAÇLARLA DONATILMIŞ  KÜÇÜK YAPI.</a:t>
            </a:r>
            <a:endParaRPr lang="tr-TR" sz="2400" b="1"/>
          </a:p>
        </p:txBody>
      </p:sp>
      <p:pic>
        <p:nvPicPr>
          <p:cNvPr id="68612" name="Picture 4" descr="k_abdulhalim_muvakkithane"/>
          <p:cNvPicPr>
            <a:picLocks noChangeAspect="1" noChangeArrowheads="1"/>
          </p:cNvPicPr>
          <p:nvPr/>
        </p:nvPicPr>
        <p:blipFill>
          <a:blip r:embed="rId3" cstate="print"/>
          <a:srcRect/>
          <a:stretch>
            <a:fillRect/>
          </a:stretch>
        </p:blipFill>
        <p:spPr bwMode="auto">
          <a:xfrm>
            <a:off x="1447800" y="1447800"/>
            <a:ext cx="6629400" cy="3657600"/>
          </a:xfrm>
          <a:prstGeom prst="rect">
            <a:avLst/>
          </a:prstGeom>
          <a:noFill/>
        </p:spPr>
      </p:pic>
      <p:sp>
        <p:nvSpPr>
          <p:cNvPr id="68613" name="Text Box 5"/>
          <p:cNvSpPr txBox="1">
            <a:spLocks noChangeArrowheads="1"/>
          </p:cNvSpPr>
          <p:nvPr/>
        </p:nvSpPr>
        <p:spPr bwMode="auto">
          <a:xfrm>
            <a:off x="1524000" y="5486400"/>
            <a:ext cx="6629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AMASYA II. BEYAZİD CAMİİ AVLUSUNDAKİ MUVAKKİTHANE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381000" y="228600"/>
            <a:ext cx="8540750" cy="6403975"/>
          </a:xfrm>
        </p:spPr>
        <p:txBody>
          <a:bodyPr/>
          <a:lstStyle/>
          <a:p>
            <a:r>
              <a:rPr lang="tr-TR" sz="2800" dirty="0"/>
              <a:t>SAAT KULESİ: </a:t>
            </a:r>
          </a:p>
        </p:txBody>
      </p:sp>
      <p:pic>
        <p:nvPicPr>
          <p:cNvPr id="70659" name="Picture 3" descr="aleppo+-+halep+-+sezgihan+%2825%29"/>
          <p:cNvPicPr>
            <a:picLocks noChangeAspect="1" noChangeArrowheads="1"/>
          </p:cNvPicPr>
          <p:nvPr/>
        </p:nvPicPr>
        <p:blipFill>
          <a:blip r:embed="rId3" cstate="print"/>
          <a:srcRect/>
          <a:stretch>
            <a:fillRect/>
          </a:stretch>
        </p:blipFill>
        <p:spPr bwMode="auto">
          <a:xfrm>
            <a:off x="990600" y="1295400"/>
            <a:ext cx="2857500" cy="3810000"/>
          </a:xfrm>
          <a:prstGeom prst="rect">
            <a:avLst/>
          </a:prstGeom>
          <a:noFill/>
        </p:spPr>
      </p:pic>
      <p:sp>
        <p:nvSpPr>
          <p:cNvPr id="70660" name="Text Box 4"/>
          <p:cNvSpPr txBox="1">
            <a:spLocks noChangeArrowheads="1"/>
          </p:cNvSpPr>
          <p:nvPr/>
        </p:nvSpPr>
        <p:spPr bwMode="auto">
          <a:xfrm>
            <a:off x="990600" y="5257800"/>
            <a:ext cx="3124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HALEP SAAT KULESİ</a:t>
            </a:r>
          </a:p>
        </p:txBody>
      </p:sp>
      <p:pic>
        <p:nvPicPr>
          <p:cNvPr id="70661" name="Picture 5" descr="Ozcan_Giresun"/>
          <p:cNvPicPr>
            <a:picLocks noChangeAspect="1" noChangeArrowheads="1"/>
          </p:cNvPicPr>
          <p:nvPr/>
        </p:nvPicPr>
        <p:blipFill>
          <a:blip r:embed="rId4" cstate="print"/>
          <a:srcRect/>
          <a:stretch>
            <a:fillRect/>
          </a:stretch>
        </p:blipFill>
        <p:spPr bwMode="auto">
          <a:xfrm>
            <a:off x="5638800" y="1219200"/>
            <a:ext cx="2495550" cy="3810000"/>
          </a:xfrm>
          <a:prstGeom prst="rect">
            <a:avLst/>
          </a:prstGeom>
          <a:noFill/>
        </p:spPr>
      </p:pic>
      <p:sp>
        <p:nvSpPr>
          <p:cNvPr id="70662" name="Text Box 6"/>
          <p:cNvSpPr txBox="1">
            <a:spLocks noChangeArrowheads="1"/>
          </p:cNvSpPr>
          <p:nvPr/>
        </p:nvSpPr>
        <p:spPr bwMode="auto">
          <a:xfrm>
            <a:off x="5334000" y="5257800"/>
            <a:ext cx="3200400" cy="549275"/>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GİRESUN SAAT KULESİ(YIKILMIŞ)</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saat_kulesi[1]"/>
          <p:cNvPicPr>
            <a:picLocks noChangeAspect="1" noChangeArrowheads="1"/>
          </p:cNvPicPr>
          <p:nvPr/>
        </p:nvPicPr>
        <p:blipFill>
          <a:blip r:embed="rId3" cstate="print"/>
          <a:srcRect/>
          <a:stretch>
            <a:fillRect/>
          </a:stretch>
        </p:blipFill>
        <p:spPr bwMode="auto">
          <a:xfrm>
            <a:off x="0" y="228600"/>
            <a:ext cx="5562600" cy="5410200"/>
          </a:xfrm>
          <a:prstGeom prst="rect">
            <a:avLst/>
          </a:prstGeom>
          <a:noFill/>
          <a:ln w="9525">
            <a:noFill/>
            <a:miter lim="800000"/>
            <a:headEnd/>
            <a:tailEnd/>
          </a:ln>
        </p:spPr>
      </p:pic>
      <p:pic>
        <p:nvPicPr>
          <p:cNvPr id="72707" name="Picture 5" descr="orum_Saat_Kulesi[1]"/>
          <p:cNvPicPr>
            <a:picLocks noChangeAspect="1" noChangeArrowheads="1"/>
          </p:cNvPicPr>
          <p:nvPr/>
        </p:nvPicPr>
        <p:blipFill>
          <a:blip r:embed="rId4" cstate="print"/>
          <a:srcRect/>
          <a:stretch>
            <a:fillRect/>
          </a:stretch>
        </p:blipFill>
        <p:spPr bwMode="auto">
          <a:xfrm>
            <a:off x="5548313" y="228600"/>
            <a:ext cx="3595687" cy="5410200"/>
          </a:xfrm>
          <a:prstGeom prst="rect">
            <a:avLst/>
          </a:prstGeom>
          <a:noFill/>
          <a:ln w="9525">
            <a:noFill/>
            <a:miter lim="800000"/>
            <a:headEnd/>
            <a:tailEnd/>
          </a:ln>
        </p:spPr>
      </p:pic>
      <p:sp>
        <p:nvSpPr>
          <p:cNvPr id="72708" name="Text Box 6"/>
          <p:cNvSpPr txBox="1">
            <a:spLocks noChangeArrowheads="1"/>
          </p:cNvSpPr>
          <p:nvPr/>
        </p:nvSpPr>
        <p:spPr bwMode="auto">
          <a:xfrm>
            <a:off x="1752600" y="5867400"/>
            <a:ext cx="1828800" cy="549275"/>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İZMİR SAAT KULESİ</a:t>
            </a:r>
          </a:p>
        </p:txBody>
      </p:sp>
      <p:sp>
        <p:nvSpPr>
          <p:cNvPr id="72709" name="Text Box 7"/>
          <p:cNvSpPr txBox="1">
            <a:spLocks noChangeArrowheads="1"/>
          </p:cNvSpPr>
          <p:nvPr/>
        </p:nvSpPr>
        <p:spPr bwMode="auto">
          <a:xfrm>
            <a:off x="6324600" y="5867400"/>
            <a:ext cx="2133600" cy="549275"/>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ÇORUM SAAT KULESİ</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0375" y="292100"/>
            <a:ext cx="8229600" cy="1384300"/>
          </a:xfrm>
        </p:spPr>
        <p:txBody>
          <a:bodyPr/>
          <a:lstStyle/>
          <a:p>
            <a:r>
              <a:rPr lang="tr-TR" b="1"/>
              <a:t>SU MİMARİSİ</a:t>
            </a:r>
          </a:p>
        </p:txBody>
      </p:sp>
      <p:sp>
        <p:nvSpPr>
          <p:cNvPr id="74755" name="Rectangle 3"/>
          <p:cNvSpPr>
            <a:spLocks noGrp="1" noChangeArrowheads="1"/>
          </p:cNvSpPr>
          <p:nvPr>
            <p:ph idx="1"/>
          </p:nvPr>
        </p:nvSpPr>
        <p:spPr>
          <a:xfrm>
            <a:off x="228600" y="1447800"/>
            <a:ext cx="8915400" cy="5410200"/>
          </a:xfrm>
        </p:spPr>
        <p:txBody>
          <a:bodyPr/>
          <a:lstStyle/>
          <a:p>
            <a:r>
              <a:rPr lang="tr-TR" sz="1800" b="1"/>
              <a:t>ÇEŞME: </a:t>
            </a:r>
            <a:r>
              <a:rPr lang="tr-TR" sz="1800"/>
              <a:t>BİR GENEL SU SİSTEMİNDEN GELEN SUYUN HALKIN KULLANIMINA SUNULDUĞU YAPI. BU PRATİK AMACININ YANISIRA SADECE ESTETİK BİR NİTELİKTE TAŞIYABİLİR</a:t>
            </a:r>
          </a:p>
          <a:p>
            <a:endParaRPr lang="tr-TR" sz="1800" b="1"/>
          </a:p>
        </p:txBody>
      </p:sp>
      <p:pic>
        <p:nvPicPr>
          <p:cNvPr id="74756" name="Picture 4" descr="00099008"/>
          <p:cNvPicPr>
            <a:picLocks noChangeAspect="1" noChangeArrowheads="1"/>
          </p:cNvPicPr>
          <p:nvPr/>
        </p:nvPicPr>
        <p:blipFill>
          <a:blip r:embed="rId3" cstate="print"/>
          <a:srcRect/>
          <a:stretch>
            <a:fillRect/>
          </a:stretch>
        </p:blipFill>
        <p:spPr bwMode="auto">
          <a:xfrm>
            <a:off x="381000" y="2743200"/>
            <a:ext cx="2857500" cy="2333625"/>
          </a:xfrm>
          <a:prstGeom prst="rect">
            <a:avLst/>
          </a:prstGeom>
          <a:noFill/>
        </p:spPr>
      </p:pic>
      <p:sp>
        <p:nvSpPr>
          <p:cNvPr id="74757" name="Text Box 5"/>
          <p:cNvSpPr txBox="1">
            <a:spLocks noChangeArrowheads="1"/>
          </p:cNvSpPr>
          <p:nvPr/>
        </p:nvSpPr>
        <p:spPr bwMode="auto">
          <a:xfrm>
            <a:off x="304800" y="5562600"/>
            <a:ext cx="32766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KİLİS İPŞİR PAŞA ÇEŞMESİ</a:t>
            </a:r>
          </a:p>
        </p:txBody>
      </p:sp>
      <p:pic>
        <p:nvPicPr>
          <p:cNvPr id="74758" name="Picture 6" descr="cesmeb_1"/>
          <p:cNvPicPr>
            <a:picLocks noChangeAspect="1" noChangeArrowheads="1"/>
          </p:cNvPicPr>
          <p:nvPr/>
        </p:nvPicPr>
        <p:blipFill>
          <a:blip r:embed="rId4" cstate="print"/>
          <a:srcRect/>
          <a:stretch>
            <a:fillRect/>
          </a:stretch>
        </p:blipFill>
        <p:spPr bwMode="auto">
          <a:xfrm>
            <a:off x="3962400" y="2514600"/>
            <a:ext cx="4762500" cy="33337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ultanAhmetCesmesi"/>
          <p:cNvPicPr>
            <a:picLocks noChangeAspect="1" noChangeArrowheads="1"/>
          </p:cNvPicPr>
          <p:nvPr/>
        </p:nvPicPr>
        <p:blipFill>
          <a:blip r:embed="rId3" cstate="print"/>
          <a:srcRect/>
          <a:stretch>
            <a:fillRect/>
          </a:stretch>
        </p:blipFill>
        <p:spPr bwMode="auto">
          <a:xfrm>
            <a:off x="152400" y="990600"/>
            <a:ext cx="3657600" cy="3352800"/>
          </a:xfrm>
          <a:prstGeom prst="rect">
            <a:avLst/>
          </a:prstGeom>
          <a:noFill/>
        </p:spPr>
      </p:pic>
      <p:sp>
        <p:nvSpPr>
          <p:cNvPr id="76803" name="Text Box 3"/>
          <p:cNvSpPr txBox="1">
            <a:spLocks noChangeArrowheads="1"/>
          </p:cNvSpPr>
          <p:nvPr/>
        </p:nvSpPr>
        <p:spPr bwMode="auto">
          <a:xfrm>
            <a:off x="990600" y="4876800"/>
            <a:ext cx="72390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SULTAN AHMET MEYDAN ÇEŞMESİ</a:t>
            </a:r>
          </a:p>
        </p:txBody>
      </p:sp>
      <p:sp>
        <p:nvSpPr>
          <p:cNvPr id="76804" name="Text Box 4"/>
          <p:cNvSpPr txBox="1">
            <a:spLocks noChangeArrowheads="1"/>
          </p:cNvSpPr>
          <p:nvPr/>
        </p:nvSpPr>
        <p:spPr bwMode="auto">
          <a:xfrm>
            <a:off x="4953000" y="4572000"/>
            <a:ext cx="3429000" cy="687388"/>
          </a:xfrm>
          <a:prstGeom prst="rect">
            <a:avLst/>
          </a:prstGeom>
          <a:noFill/>
          <a:ln w="9525">
            <a:noFill/>
            <a:miter lim="800000"/>
            <a:headEnd/>
            <a:tailEnd/>
          </a:ln>
          <a:effectLst/>
        </p:spPr>
        <p:txBody>
          <a:bodyPr lIns="0" tIns="0" rIns="0" bIns="0">
            <a:spAutoFit/>
          </a:bodyPr>
          <a:lstStyle/>
          <a:p>
            <a:pPr algn="ctr">
              <a:spcBef>
                <a:spcPct val="50000"/>
              </a:spcBef>
            </a:pPr>
            <a:endParaRPr lang="tr-TR">
              <a:latin typeface="Arial" charset="0"/>
            </a:endParaRPr>
          </a:p>
          <a:p>
            <a:pPr algn="ctr">
              <a:spcBef>
                <a:spcPct val="50000"/>
              </a:spcBef>
            </a:pPr>
            <a:endParaRPr lang="tr-TR">
              <a:latin typeface="Arial" charset="0"/>
            </a:endParaRPr>
          </a:p>
        </p:txBody>
      </p:sp>
      <p:pic>
        <p:nvPicPr>
          <p:cNvPr id="76805" name="Picture 5" descr="topkapisarayi2-300x239">
            <a:hlinkClick r:id="rId4"/>
          </p:cNvPr>
          <p:cNvPicPr>
            <a:picLocks noChangeAspect="1" noChangeArrowheads="1"/>
          </p:cNvPicPr>
          <p:nvPr/>
        </p:nvPicPr>
        <p:blipFill>
          <a:blip r:embed="rId5" cstate="print"/>
          <a:srcRect/>
          <a:stretch>
            <a:fillRect/>
          </a:stretch>
        </p:blipFill>
        <p:spPr bwMode="auto">
          <a:xfrm>
            <a:off x="4724400" y="1143000"/>
            <a:ext cx="3810000" cy="311467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5vcpbzfo4aja5urgkgouh4"/>
          <p:cNvPicPr>
            <a:picLocks noChangeAspect="1" noChangeArrowheads="1"/>
          </p:cNvPicPr>
          <p:nvPr/>
        </p:nvPicPr>
        <p:blipFill>
          <a:blip r:embed="rId3" cstate="print"/>
          <a:srcRect/>
          <a:stretch>
            <a:fillRect/>
          </a:stretch>
        </p:blipFill>
        <p:spPr bwMode="auto">
          <a:xfrm>
            <a:off x="762000" y="990600"/>
            <a:ext cx="6629400" cy="4114800"/>
          </a:xfrm>
          <a:prstGeom prst="rect">
            <a:avLst/>
          </a:prstGeom>
          <a:noFill/>
        </p:spPr>
      </p:pic>
      <p:sp>
        <p:nvSpPr>
          <p:cNvPr id="78851" name="Text Box 3"/>
          <p:cNvSpPr txBox="1">
            <a:spLocks noChangeArrowheads="1"/>
          </p:cNvSpPr>
          <p:nvPr/>
        </p:nvSpPr>
        <p:spPr bwMode="auto">
          <a:xfrm>
            <a:off x="838200" y="5334000"/>
            <a:ext cx="6553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ÜSKÜDAR MEYDAN ÇEŞMESİ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381000" y="152400"/>
            <a:ext cx="8540750" cy="1676400"/>
          </a:xfrm>
        </p:spPr>
        <p:txBody>
          <a:bodyPr/>
          <a:lstStyle/>
          <a:p>
            <a:pPr>
              <a:lnSpc>
                <a:spcPct val="90000"/>
              </a:lnSpc>
            </a:pPr>
            <a:r>
              <a:rPr lang="tr-TR" sz="2800" b="1"/>
              <a:t>SEBİL: </a:t>
            </a:r>
            <a:r>
              <a:rPr lang="tr-TR" sz="1600"/>
              <a:t>CADDE YA DA SOKAK KENARINA GELİP GEÇENLERİN SU İÇMESİ İÇİN HAYRAT OLARAK YAPILAN YAPI ESKİDEN İÇLERİNDE MAŞRABALAR BULUNUR VE İSTEYENLERE BEDAVA SU VERİLİRDİ SEBİLLER DAİRE YA DA ÇOKGEN PLANLIDIR. ÇEVRELERİ PARMAKLIKLI PENCERELERLE ÇEVRİLİ KÜÇÜK KUBBELİ YAPILARDIR. ÖZELLİKLE 18. YÜZYILDAN BAŞLAYARAK İSTANBUL’DA ÇOK SAYIDA SEBİL YAPILMIŞTIR.</a:t>
            </a:r>
            <a:endParaRPr lang="tr-TR" sz="2800" b="1"/>
          </a:p>
        </p:txBody>
      </p:sp>
      <p:pic>
        <p:nvPicPr>
          <p:cNvPr id="80899" name="Picture 3" descr="resimgosteraspxdil1belgsq7"/>
          <p:cNvPicPr>
            <a:picLocks noChangeAspect="1" noChangeArrowheads="1"/>
          </p:cNvPicPr>
          <p:nvPr/>
        </p:nvPicPr>
        <p:blipFill>
          <a:blip r:embed="rId3" cstate="print"/>
          <a:srcRect/>
          <a:stretch>
            <a:fillRect/>
          </a:stretch>
        </p:blipFill>
        <p:spPr bwMode="auto">
          <a:xfrm>
            <a:off x="457200" y="1981200"/>
            <a:ext cx="2514600" cy="3581400"/>
          </a:xfrm>
          <a:prstGeom prst="rect">
            <a:avLst/>
          </a:prstGeom>
          <a:noFill/>
        </p:spPr>
      </p:pic>
      <p:sp>
        <p:nvSpPr>
          <p:cNvPr id="80900" name="Text Box 4"/>
          <p:cNvSpPr txBox="1">
            <a:spLocks noChangeArrowheads="1"/>
          </p:cNvSpPr>
          <p:nvPr/>
        </p:nvSpPr>
        <p:spPr bwMode="auto">
          <a:xfrm>
            <a:off x="304800" y="5791200"/>
            <a:ext cx="3048000" cy="549275"/>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KAHİRE ABDURRAHMAN KETHÜDA SEBİLİ</a:t>
            </a:r>
          </a:p>
        </p:txBody>
      </p:sp>
      <p:pic>
        <p:nvPicPr>
          <p:cNvPr id="80901" name="Picture 5"/>
          <p:cNvPicPr>
            <a:picLocks noChangeAspect="1" noChangeArrowheads="1"/>
          </p:cNvPicPr>
          <p:nvPr/>
        </p:nvPicPr>
        <p:blipFill>
          <a:blip r:embed="rId4" cstate="print"/>
          <a:srcRect/>
          <a:stretch>
            <a:fillRect/>
          </a:stretch>
        </p:blipFill>
        <p:spPr bwMode="auto">
          <a:xfrm>
            <a:off x="3505200" y="1905000"/>
            <a:ext cx="5251450" cy="3810000"/>
          </a:xfrm>
          <a:prstGeom prst="rect">
            <a:avLst/>
          </a:prstGeom>
          <a:noFill/>
          <a:ln w="9525">
            <a:noFill/>
            <a:miter lim="800000"/>
            <a:headEnd/>
            <a:tailEnd/>
          </a:ln>
          <a:effectLst/>
        </p:spPr>
      </p:pic>
      <p:sp>
        <p:nvSpPr>
          <p:cNvPr id="80902" name="Text Box 6"/>
          <p:cNvSpPr txBox="1">
            <a:spLocks noChangeArrowheads="1"/>
          </p:cNvSpPr>
          <p:nvPr/>
        </p:nvSpPr>
        <p:spPr bwMode="auto">
          <a:xfrm>
            <a:off x="4114800" y="5943600"/>
            <a:ext cx="4267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EYÜP SULTAN SEBİLİ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http://img170.imageshack.us/img170/1046/ahmetiiirv4.jpg"/>
          <p:cNvPicPr>
            <a:picLocks noChangeAspect="1" noChangeArrowheads="1"/>
          </p:cNvPicPr>
          <p:nvPr/>
        </p:nvPicPr>
        <p:blipFill>
          <a:blip r:embed="rId2" cstate="print"/>
          <a:srcRect/>
          <a:stretch>
            <a:fillRect/>
          </a:stretch>
        </p:blipFill>
        <p:spPr bwMode="auto">
          <a:xfrm>
            <a:off x="428625" y="588963"/>
            <a:ext cx="8143875" cy="6110287"/>
          </a:xfrm>
          <a:prstGeom prst="rect">
            <a:avLst/>
          </a:prstGeom>
          <a:noFill/>
          <a:ln w="9525">
            <a:noFill/>
            <a:miter lim="800000"/>
            <a:headEnd/>
            <a:tailEnd/>
          </a:ln>
        </p:spPr>
      </p:pic>
      <p:sp>
        <p:nvSpPr>
          <p:cNvPr id="82947" name="3 Metin kutusu"/>
          <p:cNvSpPr txBox="1">
            <a:spLocks noChangeArrowheads="1"/>
          </p:cNvSpPr>
          <p:nvPr/>
        </p:nvSpPr>
        <p:spPr bwMode="auto">
          <a:xfrm>
            <a:off x="500063" y="0"/>
            <a:ext cx="6129337" cy="457200"/>
          </a:xfrm>
          <a:prstGeom prst="rect">
            <a:avLst/>
          </a:prstGeom>
          <a:noFill/>
          <a:ln w="9525">
            <a:noFill/>
            <a:miter lim="800000"/>
            <a:headEnd/>
            <a:tailEnd/>
          </a:ln>
        </p:spPr>
        <p:txBody>
          <a:bodyPr>
            <a:spAutoFit/>
          </a:bodyPr>
          <a:lstStyle/>
          <a:p>
            <a:r>
              <a:rPr lang="tr-TR" sz="2400">
                <a:latin typeface="Calibri" pitchFamily="34" charset="0"/>
              </a:rPr>
              <a:t>İSTANBUL III. AHMET SEBÎLİ VE ÇEŞMESİ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idx="1"/>
          </p:nvPr>
        </p:nvSpPr>
        <p:spPr>
          <a:xfrm>
            <a:off x="152400" y="228600"/>
            <a:ext cx="8540750" cy="6477000"/>
          </a:xfrm>
        </p:spPr>
        <p:txBody>
          <a:bodyPr>
            <a:normAutofit/>
          </a:bodyPr>
          <a:lstStyle/>
          <a:p>
            <a:r>
              <a:rPr lang="tr-TR" sz="2400" dirty="0"/>
              <a:t>Anadolu Türk mimarlığında ilk saray yapıları Selçuklu döneminde inşa edilmiştir. Beyşehir gölü kıyısındaki </a:t>
            </a:r>
            <a:r>
              <a:rPr lang="tr-TR" sz="2400" dirty="0" err="1"/>
              <a:t>Kubadâbâd</a:t>
            </a:r>
            <a:r>
              <a:rPr lang="tr-TR" sz="2400" dirty="0"/>
              <a:t> Sarayı bu çağın en önemli ürünlerindendir. Saraylar asıl gelişimlerini Osmanlı </a:t>
            </a:r>
            <a:r>
              <a:rPr lang="tr-TR" sz="2400" dirty="0" err="1"/>
              <a:t>Türkiyesi’nde</a:t>
            </a:r>
            <a:r>
              <a:rPr lang="tr-TR" sz="2400" dirty="0"/>
              <a:t> göstermişlerdir. Bursa Sarayı’ndan günümüze hiçbir belge ya da kalıntı ulaşmamıştır. Edirne Sarayı 1878 yılında yok olmasına rağmen çok iyi bilinmektedir. Edirne Sarayı tıpkı Topkapı Sarayı gibi yüksek duvarlarla çevrili geniş bir alan içerisinde dağılmış farklı yapılardan oluşmaktaydı. Osmanlı saraylarının bu özgün inşa tasarımı 19. yüzyıla kadar sürmüştür. 18. yüzyılın Avrupa’dan gelen barok etkileri mimari ifade üzerinde değil de daha çok süslemelerde etkisini göstermiştir. </a:t>
            </a:r>
            <a:endParaRPr lang="tr-TR" sz="2400" dirty="0" smtClean="0"/>
          </a:p>
          <a:p>
            <a:r>
              <a:rPr lang="tr-TR" sz="2400" dirty="0" smtClean="0"/>
              <a:t>19</a:t>
            </a:r>
            <a:r>
              <a:rPr lang="tr-TR" sz="2400" dirty="0"/>
              <a:t>. yüzyılda inşa edilen Beylerbeyi Sarayı, Çırağan Sarayı, Dolmabahçe Sarayı ve Yıldız Sarayı gibi saraylar ise batı </a:t>
            </a:r>
            <a:r>
              <a:rPr lang="tr-TR" sz="2400" dirty="0" err="1"/>
              <a:t>eklektisizminin</a:t>
            </a:r>
            <a:r>
              <a:rPr lang="tr-TR" sz="2400" dirty="0"/>
              <a:t> etkileri ile Osmanlı geleneği arasında bir bileşim denemesi olarak değerlendirilmektedir( Sözen-Tanyeli 1992, 210).</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gazanfer_medrese13"/>
          <p:cNvPicPr>
            <a:picLocks noChangeAspect="1" noChangeArrowheads="1"/>
          </p:cNvPicPr>
          <p:nvPr/>
        </p:nvPicPr>
        <p:blipFill>
          <a:blip r:embed="rId3" cstate="print"/>
          <a:srcRect/>
          <a:stretch>
            <a:fillRect/>
          </a:stretch>
        </p:blipFill>
        <p:spPr bwMode="auto">
          <a:xfrm>
            <a:off x="1371600" y="1524000"/>
            <a:ext cx="6248400" cy="41148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1066800" y="0"/>
            <a:ext cx="6851650" cy="5837238"/>
          </a:xfrm>
          <a:prstGeom prst="rect">
            <a:avLst/>
          </a:prstGeom>
          <a:noFill/>
          <a:ln w="9525">
            <a:noFill/>
            <a:miter lim="800000"/>
            <a:headEnd/>
            <a:tailEnd/>
          </a:ln>
          <a:effectLst/>
        </p:spPr>
      </p:pic>
      <p:sp>
        <p:nvSpPr>
          <p:cNvPr id="86019" name="Text Box 3"/>
          <p:cNvSpPr txBox="1">
            <a:spLocks noChangeArrowheads="1"/>
          </p:cNvSpPr>
          <p:nvPr/>
        </p:nvSpPr>
        <p:spPr bwMode="auto">
          <a:xfrm>
            <a:off x="1371600" y="6019800"/>
            <a:ext cx="67818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ŞAH SULTAN SEBİLİ VE MEKTEBİ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457200" y="0"/>
            <a:ext cx="8382000" cy="6019800"/>
          </a:xfrm>
          <a:prstGeom prst="rect">
            <a:avLst/>
          </a:prstGeom>
          <a:noFill/>
          <a:ln w="9525">
            <a:noFill/>
            <a:miter lim="800000"/>
            <a:headEnd/>
            <a:tailEnd/>
          </a:ln>
          <a:effectLst/>
        </p:spPr>
      </p:pic>
      <p:sp>
        <p:nvSpPr>
          <p:cNvPr id="88067" name="Text Box 3"/>
          <p:cNvSpPr txBox="1">
            <a:spLocks noChangeArrowheads="1"/>
          </p:cNvSpPr>
          <p:nvPr/>
        </p:nvSpPr>
        <p:spPr bwMode="auto">
          <a:xfrm>
            <a:off x="533400" y="6248400"/>
            <a:ext cx="7391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İSTANBUL MİHRİŞAH SULTAN SEBİLİ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Mihrisah Valide Sultan sebili"/>
          <p:cNvPicPr>
            <a:picLocks noChangeAspect="1" noChangeArrowheads="1"/>
          </p:cNvPicPr>
          <p:nvPr/>
        </p:nvPicPr>
        <p:blipFill>
          <a:blip r:embed="rId3" cstate="print"/>
          <a:srcRect/>
          <a:stretch>
            <a:fillRect/>
          </a:stretch>
        </p:blipFill>
        <p:spPr bwMode="auto">
          <a:xfrm>
            <a:off x="838200" y="457200"/>
            <a:ext cx="7267575" cy="5495925"/>
          </a:xfrm>
          <a:prstGeom prst="rect">
            <a:avLst/>
          </a:prstGeom>
          <a:noFill/>
        </p:spPr>
      </p:pic>
      <p:sp>
        <p:nvSpPr>
          <p:cNvPr id="90115" name="Text Box 3"/>
          <p:cNvSpPr txBox="1">
            <a:spLocks noChangeArrowheads="1"/>
          </p:cNvSpPr>
          <p:nvPr/>
        </p:nvSpPr>
        <p:spPr bwMode="auto">
          <a:xfrm>
            <a:off x="1524000" y="6172200"/>
            <a:ext cx="5715000" cy="68738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MİHRİŞAH SULTAN SEBİLİ</a:t>
            </a:r>
          </a:p>
          <a:p>
            <a:pPr algn="ctr">
              <a:spcBef>
                <a:spcPct val="50000"/>
              </a:spcBef>
            </a:pPr>
            <a:endParaRPr lang="tr-TR">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obyy-4b"/>
          <p:cNvPicPr>
            <a:picLocks noChangeAspect="1" noChangeArrowheads="1"/>
          </p:cNvPicPr>
          <p:nvPr/>
        </p:nvPicPr>
        <p:blipFill>
          <a:blip r:embed="rId3" cstate="print"/>
          <a:srcRect/>
          <a:stretch>
            <a:fillRect/>
          </a:stretch>
        </p:blipFill>
        <p:spPr bwMode="auto">
          <a:xfrm>
            <a:off x="762000" y="228600"/>
            <a:ext cx="7648575" cy="5734050"/>
          </a:xfrm>
          <a:prstGeom prst="rect">
            <a:avLst/>
          </a:prstGeom>
          <a:noFill/>
        </p:spPr>
      </p:pic>
      <p:sp>
        <p:nvSpPr>
          <p:cNvPr id="92163" name="Text Box 3"/>
          <p:cNvSpPr txBox="1">
            <a:spLocks noChangeArrowheads="1"/>
          </p:cNvSpPr>
          <p:nvPr/>
        </p:nvSpPr>
        <p:spPr bwMode="auto">
          <a:xfrm>
            <a:off x="2057400" y="6170613"/>
            <a:ext cx="5105400" cy="687387"/>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MİHRİŞAH SULTAN SEBİLİ</a:t>
            </a:r>
          </a:p>
          <a:p>
            <a:pPr algn="ctr">
              <a:spcBef>
                <a:spcPct val="50000"/>
              </a:spcBef>
            </a:pPr>
            <a:endParaRPr lang="tr-TR">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idx="1"/>
          </p:nvPr>
        </p:nvSpPr>
        <p:spPr>
          <a:xfrm>
            <a:off x="381000" y="228600"/>
            <a:ext cx="8540750" cy="6251575"/>
          </a:xfrm>
        </p:spPr>
        <p:txBody>
          <a:bodyPr/>
          <a:lstStyle/>
          <a:p>
            <a:r>
              <a:rPr lang="tr-TR"/>
              <a:t>SELSEBİL: </a:t>
            </a:r>
            <a:r>
              <a:rPr lang="tr-TR" sz="1600"/>
              <a:t>ÜST BÖLÜMÜNDEKİ BİR DELİKTEN ÇIKAN SUYUN, ÜZERİNDEKİ ENGELLERDEN SÜZÜLEREK AŞAĞIYA DOĞRU AKITILAN BİR ÇEŞİT ÇEŞME. OSMANLI BAHÇE MİMARLIĞININ ÖNEMLİ ÖĞELERİNDENDİR. 18. YÜZYILDA ORTAYA ÇIKMIŞ VE GENİŞ ÖLÇÜDE KULLANILMIŞTIR.</a:t>
            </a:r>
            <a:endParaRPr lang="tr-TR"/>
          </a:p>
        </p:txBody>
      </p:sp>
      <p:pic>
        <p:nvPicPr>
          <p:cNvPr id="94211" name="Picture 3" descr="Image"/>
          <p:cNvPicPr>
            <a:picLocks noChangeAspect="1" noChangeArrowheads="1"/>
          </p:cNvPicPr>
          <p:nvPr/>
        </p:nvPicPr>
        <p:blipFill>
          <a:blip r:embed="rId3" cstate="print"/>
          <a:srcRect/>
          <a:stretch>
            <a:fillRect/>
          </a:stretch>
        </p:blipFill>
        <p:spPr bwMode="auto">
          <a:xfrm>
            <a:off x="2667000" y="1600200"/>
            <a:ext cx="3286125" cy="4648200"/>
          </a:xfrm>
          <a:prstGeom prst="rect">
            <a:avLst/>
          </a:prstGeom>
          <a:noFill/>
        </p:spPr>
      </p:pic>
      <p:sp>
        <p:nvSpPr>
          <p:cNvPr id="94212" name="Text Box 4"/>
          <p:cNvSpPr txBox="1">
            <a:spLocks noChangeArrowheads="1"/>
          </p:cNvSpPr>
          <p:nvPr/>
        </p:nvSpPr>
        <p:spPr bwMode="auto">
          <a:xfrm>
            <a:off x="1981200" y="6308725"/>
            <a:ext cx="4648200" cy="549275"/>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KONYA MEVLANA DERGAHI AVLUSUNDAKİ SELSEBİL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Miniaturk_Malabadi_Koprusu"/>
          <p:cNvPicPr>
            <a:picLocks noChangeAspect="1" noChangeArrowheads="1"/>
          </p:cNvPicPr>
          <p:nvPr/>
        </p:nvPicPr>
        <p:blipFill>
          <a:blip r:embed="rId3" cstate="print"/>
          <a:srcRect/>
          <a:stretch>
            <a:fillRect/>
          </a:stretch>
        </p:blipFill>
        <p:spPr bwMode="auto">
          <a:xfrm>
            <a:off x="228600" y="990600"/>
            <a:ext cx="3810000" cy="4038600"/>
          </a:xfrm>
          <a:prstGeom prst="rect">
            <a:avLst/>
          </a:prstGeom>
          <a:noFill/>
        </p:spPr>
      </p:pic>
      <p:pic>
        <p:nvPicPr>
          <p:cNvPr id="96259" name="Picture 3" descr="malabadi_kprs"/>
          <p:cNvPicPr>
            <a:picLocks noChangeAspect="1" noChangeArrowheads="1"/>
          </p:cNvPicPr>
          <p:nvPr/>
        </p:nvPicPr>
        <p:blipFill>
          <a:blip r:embed="rId4" cstate="print"/>
          <a:srcRect/>
          <a:stretch>
            <a:fillRect/>
          </a:stretch>
        </p:blipFill>
        <p:spPr bwMode="auto">
          <a:xfrm>
            <a:off x="4114800" y="914400"/>
            <a:ext cx="4762500" cy="4114800"/>
          </a:xfrm>
          <a:prstGeom prst="rect">
            <a:avLst/>
          </a:prstGeom>
          <a:noFill/>
        </p:spPr>
      </p:pic>
      <p:sp>
        <p:nvSpPr>
          <p:cNvPr id="96260" name="Text Box 4"/>
          <p:cNvSpPr txBox="1">
            <a:spLocks noChangeArrowheads="1"/>
          </p:cNvSpPr>
          <p:nvPr/>
        </p:nvSpPr>
        <p:spPr bwMode="auto">
          <a:xfrm>
            <a:off x="1143000" y="5410200"/>
            <a:ext cx="6629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BATMAN MALABADİ KÖPRÜSÜ</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kemalcig_malabadi"/>
          <p:cNvPicPr>
            <a:picLocks noChangeAspect="1" noChangeArrowheads="1"/>
          </p:cNvPicPr>
          <p:nvPr/>
        </p:nvPicPr>
        <p:blipFill>
          <a:blip r:embed="rId3" cstate="print"/>
          <a:srcRect/>
          <a:stretch>
            <a:fillRect/>
          </a:stretch>
        </p:blipFill>
        <p:spPr bwMode="auto">
          <a:xfrm>
            <a:off x="228600" y="152400"/>
            <a:ext cx="8610600" cy="5734050"/>
          </a:xfrm>
          <a:prstGeom prst="rect">
            <a:avLst/>
          </a:prstGeom>
          <a:noFill/>
        </p:spPr>
      </p:pic>
      <p:sp>
        <p:nvSpPr>
          <p:cNvPr id="98307" name="Text Box 3"/>
          <p:cNvSpPr txBox="1">
            <a:spLocks noChangeArrowheads="1"/>
          </p:cNvSpPr>
          <p:nvPr/>
        </p:nvSpPr>
        <p:spPr bwMode="auto">
          <a:xfrm>
            <a:off x="838200" y="6172200"/>
            <a:ext cx="7620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BATMAN MALABADİ KÖPRÜSÜ</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aliyavuz_Mostar_Koprusu"/>
          <p:cNvPicPr>
            <a:picLocks noChangeAspect="1" noChangeArrowheads="1"/>
          </p:cNvPicPr>
          <p:nvPr/>
        </p:nvPicPr>
        <p:blipFill>
          <a:blip r:embed="rId3" cstate="print"/>
          <a:srcRect/>
          <a:stretch>
            <a:fillRect/>
          </a:stretch>
        </p:blipFill>
        <p:spPr bwMode="auto">
          <a:xfrm>
            <a:off x="457200" y="1143000"/>
            <a:ext cx="3810000" cy="2857500"/>
          </a:xfrm>
          <a:prstGeom prst="rect">
            <a:avLst/>
          </a:prstGeom>
          <a:noFill/>
          <a:ln w="9525">
            <a:noFill/>
            <a:miter lim="800000"/>
            <a:headEnd/>
            <a:tailEnd/>
          </a:ln>
        </p:spPr>
      </p:pic>
      <p:pic>
        <p:nvPicPr>
          <p:cNvPr id="100355" name="Picture 7" descr="aliyavuz_Mostar_Koprusu1"/>
          <p:cNvPicPr>
            <a:picLocks noChangeAspect="1" noChangeArrowheads="1"/>
          </p:cNvPicPr>
          <p:nvPr/>
        </p:nvPicPr>
        <p:blipFill>
          <a:blip r:embed="rId4" cstate="print"/>
          <a:srcRect/>
          <a:stretch>
            <a:fillRect/>
          </a:stretch>
        </p:blipFill>
        <p:spPr bwMode="auto">
          <a:xfrm>
            <a:off x="4800600" y="1143000"/>
            <a:ext cx="3810000" cy="2857500"/>
          </a:xfrm>
          <a:prstGeom prst="rect">
            <a:avLst/>
          </a:prstGeom>
          <a:noFill/>
          <a:ln w="9525">
            <a:noFill/>
            <a:miter lim="800000"/>
            <a:headEnd/>
            <a:tailEnd/>
          </a:ln>
        </p:spPr>
      </p:pic>
      <p:sp>
        <p:nvSpPr>
          <p:cNvPr id="100356" name="Text Box 8"/>
          <p:cNvSpPr txBox="1">
            <a:spLocks noChangeArrowheads="1"/>
          </p:cNvSpPr>
          <p:nvPr/>
        </p:nvSpPr>
        <p:spPr bwMode="auto">
          <a:xfrm>
            <a:off x="1752600" y="4267200"/>
            <a:ext cx="6172200" cy="274638"/>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MOSTAR KÖPRÜSÜ</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nkara Roma Hamamı"/>
          <p:cNvPicPr>
            <a:picLocks noChangeAspect="1" noChangeArrowheads="1"/>
          </p:cNvPicPr>
          <p:nvPr/>
        </p:nvPicPr>
        <p:blipFill>
          <a:blip r:embed="rId3" cstate="print"/>
          <a:srcRect/>
          <a:stretch>
            <a:fillRect/>
          </a:stretch>
        </p:blipFill>
        <p:spPr bwMode="auto">
          <a:xfrm>
            <a:off x="990600" y="609600"/>
            <a:ext cx="6934200" cy="5200650"/>
          </a:xfrm>
          <a:prstGeom prst="rect">
            <a:avLst/>
          </a:prstGeom>
          <a:noFill/>
        </p:spPr>
      </p:pic>
      <p:sp>
        <p:nvSpPr>
          <p:cNvPr id="102403" name="Text Box 3"/>
          <p:cNvSpPr txBox="1">
            <a:spLocks noChangeArrowheads="1"/>
          </p:cNvSpPr>
          <p:nvPr/>
        </p:nvSpPr>
        <p:spPr bwMode="auto">
          <a:xfrm>
            <a:off x="1828800" y="6019800"/>
            <a:ext cx="56388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ANKARA ROMA HAMAMI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N1691"/>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a:effectLst/>
        </p:spPr>
      </p:pic>
      <p:sp>
        <p:nvSpPr>
          <p:cNvPr id="32771" name="Text Box 3"/>
          <p:cNvSpPr txBox="1">
            <a:spLocks noChangeArrowheads="1"/>
          </p:cNvSpPr>
          <p:nvPr/>
        </p:nvSpPr>
        <p:spPr bwMode="auto">
          <a:xfrm>
            <a:off x="2590800" y="7010400"/>
            <a:ext cx="4953000" cy="274638"/>
          </a:xfrm>
          <a:prstGeom prst="rect">
            <a:avLst/>
          </a:prstGeom>
          <a:noFill/>
          <a:ln w="9525">
            <a:noFill/>
            <a:miter lim="800000"/>
            <a:headEnd/>
            <a:tailEnd/>
          </a:ln>
          <a:effectLst/>
        </p:spPr>
        <p:txBody>
          <a:bodyPr lIns="0" tIns="0" rIns="0" bIns="0">
            <a:spAutoFit/>
          </a:bodyPr>
          <a:lstStyle/>
          <a:p>
            <a:pPr algn="ctr">
              <a:spcBef>
                <a:spcPct val="50000"/>
              </a:spcBef>
            </a:pPr>
            <a:endParaRPr lang="tr-TR">
              <a:latin typeface="Arial" charset="0"/>
            </a:endParaRPr>
          </a:p>
        </p:txBody>
      </p:sp>
      <p:sp>
        <p:nvSpPr>
          <p:cNvPr id="32772" name="Text Box 4"/>
          <p:cNvSpPr txBox="1">
            <a:spLocks noChangeArrowheads="1"/>
          </p:cNvSpPr>
          <p:nvPr/>
        </p:nvSpPr>
        <p:spPr bwMode="auto">
          <a:xfrm>
            <a:off x="304800" y="6324600"/>
            <a:ext cx="67818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EMEVİ DÖNEMİ MİŞATTA SARAYI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idx="1"/>
          </p:nvPr>
        </p:nvSpPr>
        <p:spPr>
          <a:xfrm>
            <a:off x="304800" y="228600"/>
            <a:ext cx="8540750" cy="1676400"/>
          </a:xfrm>
        </p:spPr>
        <p:txBody>
          <a:bodyPr>
            <a:noAutofit/>
          </a:bodyPr>
          <a:lstStyle/>
          <a:p>
            <a:pPr algn="just">
              <a:lnSpc>
                <a:spcPct val="90000"/>
              </a:lnSpc>
            </a:pPr>
            <a:r>
              <a:rPr lang="tr-TR" sz="1400" b="1" dirty="0"/>
              <a:t>HAMAM: </a:t>
            </a:r>
            <a:r>
              <a:rPr lang="tr-TR" sz="1400" dirty="0"/>
              <a:t>KAMUSAL NİTELİKTE YIKANMA YERİ YA DA YAPISI. ÖZEL OLARAK ISITILAN VE SICAK SULU İLK GERÇEK HAMAM YAPILARINI İLK DEFA ROMALILAR İNŞA ETMİŞLERDİR. ROMA HAMAMLARI SADECE BİRER YIKANMA YERİ OLMAYIP AYNI ZAMANDA ZEVK VE EĞLENCE MERKEZLERİYDİ. TÜRK HAMAMLARI ROMA HAMAMLARINA GÖRE DAHA KÜÇÜK YAPILAR OLUP ASLİ GÖREVLERİNE İNDİRGENMİŞLERDİR</a:t>
            </a:r>
            <a:r>
              <a:rPr lang="tr-TR" sz="1400" dirty="0" smtClean="0"/>
              <a:t>. </a:t>
            </a:r>
          </a:p>
          <a:p>
            <a:pPr algn="just">
              <a:lnSpc>
                <a:spcPct val="90000"/>
              </a:lnSpc>
            </a:pPr>
            <a:r>
              <a:rPr lang="tr-TR" sz="1400" dirty="0" smtClean="0"/>
              <a:t>BİR HAMAM, SOĞUKLUK(SOYUNMALIK), ILIKLIK, SICAKLIK VE KÜLHAN GİBİ BÖLÜMLERDEN OLUŞUR. SOĞUKLUKTA ORTADA ŞADIRVAN, YANLARDA AHŞAPTAN YAPILMIŞ SOYUNMA ODALARI, ILIKLIKTA KURNA, TIRAŞLIK VE HELALAR, SICAKLIKTA KURNALAR, GÖBEK TAŞI VE HALVET ODALARI YER ALIRKEN, KÜLHANDA İSE OCAK, SICAK VE SOĞUK SU DEPOLARI VE SUYUN KAYNATILDIĞI KAZAN BULUNUR. </a:t>
            </a:r>
            <a:endParaRPr lang="tr-TR" sz="1400" b="1" dirty="0"/>
          </a:p>
        </p:txBody>
      </p:sp>
      <p:pic>
        <p:nvPicPr>
          <p:cNvPr id="104451" name="Picture 3" descr="haseki hürrem hamamı resimleri"/>
          <p:cNvPicPr>
            <a:picLocks noChangeAspect="1" noChangeArrowheads="1"/>
          </p:cNvPicPr>
          <p:nvPr/>
        </p:nvPicPr>
        <p:blipFill>
          <a:blip r:embed="rId3" cstate="print"/>
          <a:srcRect/>
          <a:stretch>
            <a:fillRect/>
          </a:stretch>
        </p:blipFill>
        <p:spPr bwMode="auto">
          <a:xfrm>
            <a:off x="1447800" y="2057400"/>
            <a:ext cx="5638800" cy="3524250"/>
          </a:xfrm>
          <a:prstGeom prst="rect">
            <a:avLst/>
          </a:prstGeom>
          <a:noFill/>
        </p:spPr>
      </p:pic>
      <p:sp>
        <p:nvSpPr>
          <p:cNvPr id="104452" name="Text Box 4"/>
          <p:cNvSpPr txBox="1">
            <a:spLocks noChangeArrowheads="1"/>
          </p:cNvSpPr>
          <p:nvPr/>
        </p:nvSpPr>
        <p:spPr bwMode="auto">
          <a:xfrm>
            <a:off x="1295400" y="5791200"/>
            <a:ext cx="6324600" cy="215444"/>
          </a:xfrm>
          <a:prstGeom prst="rect">
            <a:avLst/>
          </a:prstGeom>
          <a:noFill/>
          <a:ln w="9525">
            <a:noFill/>
            <a:miter lim="800000"/>
            <a:headEnd/>
            <a:tailEnd/>
          </a:ln>
          <a:effectLst/>
        </p:spPr>
        <p:txBody>
          <a:bodyPr lIns="0" tIns="0" rIns="0" bIns="0">
            <a:spAutoFit/>
          </a:bodyPr>
          <a:lstStyle/>
          <a:p>
            <a:pPr algn="ctr">
              <a:spcBef>
                <a:spcPct val="50000"/>
              </a:spcBef>
            </a:pPr>
            <a:r>
              <a:rPr lang="tr-TR" sz="1400" dirty="0">
                <a:latin typeface="Arial" charset="0"/>
              </a:rPr>
              <a:t>İSTANBUL HASEKİ HÜRREM SULTAN HAMAMI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rapazarı Hamamı"/>
          <p:cNvPicPr>
            <a:picLocks noChangeAspect="1" noChangeArrowheads="1"/>
          </p:cNvPicPr>
          <p:nvPr/>
        </p:nvPicPr>
        <p:blipFill>
          <a:blip r:embed="rId3" cstate="print"/>
          <a:srcRect/>
          <a:stretch>
            <a:fillRect/>
          </a:stretch>
        </p:blipFill>
        <p:spPr bwMode="auto">
          <a:xfrm>
            <a:off x="990600" y="762000"/>
            <a:ext cx="6934200" cy="4686300"/>
          </a:xfrm>
          <a:prstGeom prst="rect">
            <a:avLst/>
          </a:prstGeom>
          <a:noFill/>
        </p:spPr>
      </p:pic>
      <p:sp>
        <p:nvSpPr>
          <p:cNvPr id="106499" name="Text Box 3"/>
          <p:cNvSpPr txBox="1">
            <a:spLocks noChangeArrowheads="1"/>
          </p:cNvSpPr>
          <p:nvPr/>
        </p:nvSpPr>
        <p:spPr bwMode="auto">
          <a:xfrm>
            <a:off x="1143000" y="5791200"/>
            <a:ext cx="6705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KASTAMONU ARAPAZARI HAMAMI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amam3"/>
          <p:cNvPicPr>
            <a:picLocks noChangeAspect="1" noChangeArrowheads="1"/>
          </p:cNvPicPr>
          <p:nvPr/>
        </p:nvPicPr>
        <p:blipFill>
          <a:blip r:embed="rId3" cstate="print"/>
          <a:srcRect/>
          <a:stretch>
            <a:fillRect/>
          </a:stretch>
        </p:blipFill>
        <p:spPr bwMode="auto">
          <a:xfrm>
            <a:off x="1143000" y="609600"/>
            <a:ext cx="6705600" cy="4648200"/>
          </a:xfrm>
          <a:prstGeom prst="rect">
            <a:avLst/>
          </a:prstGeom>
          <a:noFill/>
        </p:spPr>
      </p:pic>
      <p:sp>
        <p:nvSpPr>
          <p:cNvPr id="108547" name="Text Box 3"/>
          <p:cNvSpPr txBox="1">
            <a:spLocks noChangeArrowheads="1"/>
          </p:cNvSpPr>
          <p:nvPr/>
        </p:nvSpPr>
        <p:spPr bwMode="auto">
          <a:xfrm>
            <a:off x="1905000" y="5486400"/>
            <a:ext cx="5181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TRABZON HAMAMI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idx="1"/>
          </p:nvPr>
        </p:nvSpPr>
        <p:spPr>
          <a:xfrm>
            <a:off x="381000" y="304800"/>
            <a:ext cx="8540750" cy="1371600"/>
          </a:xfrm>
        </p:spPr>
        <p:txBody>
          <a:bodyPr/>
          <a:lstStyle/>
          <a:p>
            <a:pPr>
              <a:lnSpc>
                <a:spcPct val="80000"/>
              </a:lnSpc>
            </a:pPr>
            <a:r>
              <a:rPr lang="tr-TR" sz="2800"/>
              <a:t>ÇÖRTEN: </a:t>
            </a:r>
            <a:r>
              <a:rPr lang="tr-TR" sz="2000"/>
              <a:t>DAMDAKİ VEYA </a:t>
            </a:r>
            <a:r>
              <a:rPr lang="tr-TR" sz="2400"/>
              <a:t>ÇATIDAKİ SUYUN YAPININ DIŞINA ALINMASINA YARAYAN; AHŞAP YAPILARDA TAHTADAN, KARGİR YAPILARDA İSE TAŞ VEYA BETONDAN YAPILAN DIŞARI DOĞRU UZATILAN OLUK.</a:t>
            </a:r>
          </a:p>
        </p:txBody>
      </p:sp>
      <p:pic>
        <p:nvPicPr>
          <p:cNvPr id="110595" name="Picture 3" descr="k14_16_kirectasi_corten_roma_donemi"/>
          <p:cNvPicPr>
            <a:picLocks noChangeAspect="1" noChangeArrowheads="1"/>
          </p:cNvPicPr>
          <p:nvPr/>
        </p:nvPicPr>
        <p:blipFill>
          <a:blip r:embed="rId3" cstate="print"/>
          <a:srcRect/>
          <a:stretch>
            <a:fillRect/>
          </a:stretch>
        </p:blipFill>
        <p:spPr bwMode="auto">
          <a:xfrm>
            <a:off x="228600" y="1676400"/>
            <a:ext cx="5238750" cy="3495675"/>
          </a:xfrm>
          <a:prstGeom prst="rect">
            <a:avLst/>
          </a:prstGeom>
          <a:noFill/>
        </p:spPr>
      </p:pic>
      <p:pic>
        <p:nvPicPr>
          <p:cNvPr id="110596" name="Picture 4" descr="k_3_1"/>
          <p:cNvPicPr>
            <a:picLocks noChangeAspect="1" noChangeArrowheads="1"/>
          </p:cNvPicPr>
          <p:nvPr/>
        </p:nvPicPr>
        <p:blipFill>
          <a:blip r:embed="rId4" cstate="print"/>
          <a:srcRect/>
          <a:stretch>
            <a:fillRect/>
          </a:stretch>
        </p:blipFill>
        <p:spPr bwMode="auto">
          <a:xfrm>
            <a:off x="5715000" y="1752600"/>
            <a:ext cx="3429000" cy="2381250"/>
          </a:xfrm>
          <a:prstGeom prst="rect">
            <a:avLst/>
          </a:prstGeom>
          <a:noFill/>
        </p:spPr>
      </p:pic>
      <p:pic>
        <p:nvPicPr>
          <p:cNvPr id="110597" name="Picture 5" descr="corten"/>
          <p:cNvPicPr>
            <a:picLocks noChangeAspect="1" noChangeArrowheads="1"/>
          </p:cNvPicPr>
          <p:nvPr/>
        </p:nvPicPr>
        <p:blipFill>
          <a:blip r:embed="rId5" cstate="print"/>
          <a:srcRect/>
          <a:stretch>
            <a:fillRect/>
          </a:stretch>
        </p:blipFill>
        <p:spPr bwMode="auto">
          <a:xfrm>
            <a:off x="304800" y="5238750"/>
            <a:ext cx="1619250" cy="1619250"/>
          </a:xfrm>
          <a:prstGeom prst="rect">
            <a:avLst/>
          </a:prstGeom>
          <a:noFill/>
        </p:spPr>
      </p:pic>
      <p:pic>
        <p:nvPicPr>
          <p:cNvPr id="110598" name="Picture 6" descr="2005_B_(2)"/>
          <p:cNvPicPr>
            <a:picLocks noChangeAspect="1" noChangeArrowheads="1"/>
          </p:cNvPicPr>
          <p:nvPr/>
        </p:nvPicPr>
        <p:blipFill>
          <a:blip r:embed="rId6" cstate="print"/>
          <a:srcRect/>
          <a:stretch>
            <a:fillRect/>
          </a:stretch>
        </p:blipFill>
        <p:spPr bwMode="auto">
          <a:xfrm>
            <a:off x="5486400" y="4267200"/>
            <a:ext cx="3657600" cy="2590800"/>
          </a:xfrm>
          <a:prstGeom prst="rect">
            <a:avLst/>
          </a:prstGeom>
          <a:noFill/>
        </p:spPr>
      </p:pic>
      <p:pic>
        <p:nvPicPr>
          <p:cNvPr id="110599" name="Picture 7" descr="b014">
            <a:hlinkClick r:id="rId7"/>
          </p:cNvPr>
          <p:cNvPicPr>
            <a:picLocks noChangeAspect="1" noChangeArrowheads="1"/>
          </p:cNvPicPr>
          <p:nvPr/>
        </p:nvPicPr>
        <p:blipFill>
          <a:blip r:embed="rId8" cstate="print"/>
          <a:srcRect/>
          <a:stretch>
            <a:fillRect/>
          </a:stretch>
        </p:blipFill>
        <p:spPr bwMode="auto">
          <a:xfrm>
            <a:off x="2743200" y="5257800"/>
            <a:ext cx="1981200" cy="16002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LiveImages%5CYeniFotoAnaliz%5CMasal%20gibi%20düğünler%5Csultan%20sarnıç"/>
          <p:cNvPicPr>
            <a:picLocks noChangeAspect="1" noChangeArrowheads="1"/>
          </p:cNvPicPr>
          <p:nvPr/>
        </p:nvPicPr>
        <p:blipFill>
          <a:blip r:embed="rId3" cstate="print"/>
          <a:srcRect/>
          <a:stretch>
            <a:fillRect/>
          </a:stretch>
        </p:blipFill>
        <p:spPr bwMode="auto">
          <a:xfrm>
            <a:off x="457200" y="1524000"/>
            <a:ext cx="3810000" cy="2857500"/>
          </a:xfrm>
          <a:prstGeom prst="rect">
            <a:avLst/>
          </a:prstGeom>
          <a:noFill/>
        </p:spPr>
      </p:pic>
      <p:pic>
        <p:nvPicPr>
          <p:cNvPr id="112643" name="Picture 3" descr="Sarnic"/>
          <p:cNvPicPr>
            <a:picLocks noChangeAspect="1" noChangeArrowheads="1"/>
          </p:cNvPicPr>
          <p:nvPr/>
        </p:nvPicPr>
        <p:blipFill>
          <a:blip r:embed="rId4" cstate="print"/>
          <a:srcRect/>
          <a:stretch>
            <a:fillRect/>
          </a:stretch>
        </p:blipFill>
        <p:spPr bwMode="auto">
          <a:xfrm>
            <a:off x="5029200" y="1524000"/>
            <a:ext cx="3438525" cy="2819400"/>
          </a:xfrm>
          <a:prstGeom prst="rect">
            <a:avLst/>
          </a:prstGeom>
          <a:noFill/>
        </p:spPr>
      </p:pic>
      <p:sp>
        <p:nvSpPr>
          <p:cNvPr id="112644" name="Text Box 4"/>
          <p:cNvSpPr txBox="1">
            <a:spLocks noChangeArrowheads="1"/>
          </p:cNvSpPr>
          <p:nvPr/>
        </p:nvSpPr>
        <p:spPr bwMode="auto">
          <a:xfrm>
            <a:off x="1219200" y="4724400"/>
            <a:ext cx="6553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İSTANBUL YEREBATAN SARNICI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arnic"/>
          <p:cNvPicPr>
            <a:picLocks noChangeAspect="1" noChangeArrowheads="1"/>
          </p:cNvPicPr>
          <p:nvPr/>
        </p:nvPicPr>
        <p:blipFill>
          <a:blip r:embed="rId3" cstate="print"/>
          <a:srcRect/>
          <a:stretch>
            <a:fillRect/>
          </a:stretch>
        </p:blipFill>
        <p:spPr bwMode="auto">
          <a:xfrm>
            <a:off x="533400" y="609600"/>
            <a:ext cx="7924800" cy="5181600"/>
          </a:xfrm>
          <a:prstGeom prst="rect">
            <a:avLst/>
          </a:prstGeom>
          <a:noFill/>
        </p:spPr>
      </p:pic>
      <p:sp>
        <p:nvSpPr>
          <p:cNvPr id="114691" name="Text Box 3"/>
          <p:cNvSpPr txBox="1">
            <a:spLocks noChangeArrowheads="1"/>
          </p:cNvSpPr>
          <p:nvPr/>
        </p:nvSpPr>
        <p:spPr bwMode="auto">
          <a:xfrm>
            <a:off x="2057400" y="6096000"/>
            <a:ext cx="48768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BİR SARNIÇ</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LiveImages%5CYeniFotoAnaliz%5CMasal%20gibi%20düğünler%5Csultan%20sarnıç"/>
          <p:cNvPicPr>
            <a:picLocks noChangeAspect="1" noChangeArrowheads="1"/>
          </p:cNvPicPr>
          <p:nvPr/>
        </p:nvPicPr>
        <p:blipFill>
          <a:blip r:embed="rId3" cstate="print"/>
          <a:srcRect/>
          <a:stretch>
            <a:fillRect/>
          </a:stretch>
        </p:blipFill>
        <p:spPr bwMode="auto">
          <a:xfrm>
            <a:off x="457200" y="1524000"/>
            <a:ext cx="3810000" cy="2857500"/>
          </a:xfrm>
          <a:prstGeom prst="rect">
            <a:avLst/>
          </a:prstGeom>
          <a:noFill/>
        </p:spPr>
      </p:pic>
      <p:pic>
        <p:nvPicPr>
          <p:cNvPr id="112643" name="Picture 3" descr="Sarnic"/>
          <p:cNvPicPr>
            <a:picLocks noChangeAspect="1" noChangeArrowheads="1"/>
          </p:cNvPicPr>
          <p:nvPr/>
        </p:nvPicPr>
        <p:blipFill>
          <a:blip r:embed="rId4" cstate="print"/>
          <a:srcRect/>
          <a:stretch>
            <a:fillRect/>
          </a:stretch>
        </p:blipFill>
        <p:spPr bwMode="auto">
          <a:xfrm>
            <a:off x="5029200" y="1524000"/>
            <a:ext cx="3438525" cy="2819400"/>
          </a:xfrm>
          <a:prstGeom prst="rect">
            <a:avLst/>
          </a:prstGeom>
          <a:noFill/>
        </p:spPr>
      </p:pic>
      <p:sp>
        <p:nvSpPr>
          <p:cNvPr id="112644" name="Text Box 4"/>
          <p:cNvSpPr txBox="1">
            <a:spLocks noChangeArrowheads="1"/>
          </p:cNvSpPr>
          <p:nvPr/>
        </p:nvSpPr>
        <p:spPr bwMode="auto">
          <a:xfrm>
            <a:off x="1219200" y="4724400"/>
            <a:ext cx="6553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İSTANBUL YEREBATAN SARNICI</a:t>
            </a:r>
          </a:p>
        </p:txBody>
      </p:sp>
    </p:spTree>
    <p:extLst>
      <p:ext uri="{BB962C8B-B14F-4D97-AF65-F5344CB8AC3E}">
        <p14:creationId xmlns:p14="http://schemas.microsoft.com/office/powerpoint/2010/main" val="1794717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stanbul04"/>
          <p:cNvPicPr>
            <a:picLocks noChangeAspect="1" noChangeArrowheads="1"/>
          </p:cNvPicPr>
          <p:nvPr/>
        </p:nvPicPr>
        <p:blipFill>
          <a:blip r:embed="rId3" cstate="print"/>
          <a:srcRect/>
          <a:stretch>
            <a:fillRect/>
          </a:stretch>
        </p:blipFill>
        <p:spPr bwMode="auto">
          <a:xfrm>
            <a:off x="381000" y="1066800"/>
            <a:ext cx="4286250" cy="3505200"/>
          </a:xfrm>
          <a:prstGeom prst="rect">
            <a:avLst/>
          </a:prstGeom>
          <a:noFill/>
        </p:spPr>
      </p:pic>
      <p:sp>
        <p:nvSpPr>
          <p:cNvPr id="116739" name="Text Box 3"/>
          <p:cNvSpPr txBox="1">
            <a:spLocks noChangeArrowheads="1"/>
          </p:cNvSpPr>
          <p:nvPr/>
        </p:nvSpPr>
        <p:spPr bwMode="auto">
          <a:xfrm>
            <a:off x="609600" y="4953000"/>
            <a:ext cx="44196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SU KEMERİ</a:t>
            </a:r>
          </a:p>
        </p:txBody>
      </p:sp>
      <p:pic>
        <p:nvPicPr>
          <p:cNvPr id="116740" name="Picture 4" descr="00050931"/>
          <p:cNvPicPr>
            <a:picLocks noChangeAspect="1" noChangeArrowheads="1"/>
          </p:cNvPicPr>
          <p:nvPr/>
        </p:nvPicPr>
        <p:blipFill>
          <a:blip r:embed="rId4" cstate="print"/>
          <a:srcRect/>
          <a:stretch>
            <a:fillRect/>
          </a:stretch>
        </p:blipFill>
        <p:spPr bwMode="auto">
          <a:xfrm>
            <a:off x="5105400" y="1143000"/>
            <a:ext cx="3810000" cy="3505200"/>
          </a:xfrm>
          <a:prstGeom prst="rect">
            <a:avLst/>
          </a:prstGeom>
          <a:noFill/>
        </p:spPr>
      </p:pic>
      <p:sp>
        <p:nvSpPr>
          <p:cNvPr id="116741" name="Text Box 5"/>
          <p:cNvSpPr txBox="1">
            <a:spLocks noChangeArrowheads="1"/>
          </p:cNvSpPr>
          <p:nvPr/>
        </p:nvSpPr>
        <p:spPr bwMode="auto">
          <a:xfrm>
            <a:off x="5867400" y="5029200"/>
            <a:ext cx="2743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SU KEMERLERİ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arnic"/>
          <p:cNvPicPr>
            <a:picLocks noChangeAspect="1" noChangeArrowheads="1"/>
          </p:cNvPicPr>
          <p:nvPr/>
        </p:nvPicPr>
        <p:blipFill>
          <a:blip r:embed="rId3" cstate="print"/>
          <a:srcRect/>
          <a:stretch>
            <a:fillRect/>
          </a:stretch>
        </p:blipFill>
        <p:spPr bwMode="auto">
          <a:xfrm>
            <a:off x="533400" y="609600"/>
            <a:ext cx="7924800" cy="5181600"/>
          </a:xfrm>
          <a:prstGeom prst="rect">
            <a:avLst/>
          </a:prstGeom>
          <a:noFill/>
        </p:spPr>
      </p:pic>
      <p:sp>
        <p:nvSpPr>
          <p:cNvPr id="114691" name="Text Box 3"/>
          <p:cNvSpPr txBox="1">
            <a:spLocks noChangeArrowheads="1"/>
          </p:cNvSpPr>
          <p:nvPr/>
        </p:nvSpPr>
        <p:spPr bwMode="auto">
          <a:xfrm>
            <a:off x="2057400" y="6096000"/>
            <a:ext cx="48768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BİR SARNIÇ</a:t>
            </a:r>
          </a:p>
        </p:txBody>
      </p:sp>
    </p:spTree>
    <p:extLst>
      <p:ext uri="{BB962C8B-B14F-4D97-AF65-F5344CB8AC3E}">
        <p14:creationId xmlns:p14="http://schemas.microsoft.com/office/powerpoint/2010/main" val="2593550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resim-02-1"/>
          <p:cNvPicPr>
            <a:picLocks noChangeAspect="1" noChangeArrowheads="1"/>
          </p:cNvPicPr>
          <p:nvPr/>
        </p:nvPicPr>
        <p:blipFill>
          <a:blip r:embed="rId3" cstate="print"/>
          <a:srcRect/>
          <a:stretch>
            <a:fillRect/>
          </a:stretch>
        </p:blipFill>
        <p:spPr bwMode="auto">
          <a:xfrm>
            <a:off x="1714500" y="1519238"/>
            <a:ext cx="5715000" cy="3819525"/>
          </a:xfrm>
          <a:prstGeom prst="rect">
            <a:avLst/>
          </a:prstGeom>
          <a:noFill/>
        </p:spPr>
      </p:pic>
      <p:sp>
        <p:nvSpPr>
          <p:cNvPr id="118787" name="Text Box 3"/>
          <p:cNvSpPr txBox="1">
            <a:spLocks noChangeArrowheads="1"/>
          </p:cNvSpPr>
          <p:nvPr/>
        </p:nvSpPr>
        <p:spPr bwMode="auto">
          <a:xfrm>
            <a:off x="1219200" y="5486400"/>
            <a:ext cx="68580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KEMER BURGAZ SU KEMERİ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N1202"/>
          <p:cNvPicPr>
            <a:picLocks noChangeAspect="1" noChangeArrowheads="1"/>
          </p:cNvPicPr>
          <p:nvPr/>
        </p:nvPicPr>
        <p:blipFill>
          <a:blip r:embed="rId3" cstate="print"/>
          <a:srcRect/>
          <a:stretch>
            <a:fillRect/>
          </a:stretch>
        </p:blipFill>
        <p:spPr bwMode="auto">
          <a:xfrm>
            <a:off x="457200" y="533400"/>
            <a:ext cx="8077200" cy="5527675"/>
          </a:xfrm>
          <a:prstGeom prst="rect">
            <a:avLst/>
          </a:prstGeom>
          <a:noFill/>
        </p:spPr>
      </p:pic>
      <p:sp>
        <p:nvSpPr>
          <p:cNvPr id="34819" name="Text Box 3"/>
          <p:cNvSpPr txBox="1">
            <a:spLocks noChangeArrowheads="1"/>
          </p:cNvSpPr>
          <p:nvPr/>
        </p:nvSpPr>
        <p:spPr bwMode="auto">
          <a:xfrm>
            <a:off x="1447800" y="6324600"/>
            <a:ext cx="6248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EMEVİ DÖNEMİ KUSAYR-I AMRA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2003082356631jl"/>
          <p:cNvPicPr>
            <a:picLocks noChangeAspect="1" noChangeArrowheads="1"/>
          </p:cNvPicPr>
          <p:nvPr/>
        </p:nvPicPr>
        <p:blipFill>
          <a:blip r:embed="rId3" cstate="print"/>
          <a:srcRect/>
          <a:stretch>
            <a:fillRect/>
          </a:stretch>
        </p:blipFill>
        <p:spPr bwMode="auto">
          <a:xfrm>
            <a:off x="1671638" y="1400175"/>
            <a:ext cx="5800725" cy="4057650"/>
          </a:xfrm>
          <a:prstGeom prst="rect">
            <a:avLst/>
          </a:prstGeom>
          <a:noFill/>
        </p:spPr>
      </p:pic>
      <p:sp>
        <p:nvSpPr>
          <p:cNvPr id="120835" name="Text Box 3"/>
          <p:cNvSpPr txBox="1">
            <a:spLocks noChangeArrowheads="1"/>
          </p:cNvSpPr>
          <p:nvPr/>
        </p:nvSpPr>
        <p:spPr bwMode="auto">
          <a:xfrm>
            <a:off x="1676400" y="5715000"/>
            <a:ext cx="5562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AĞLOVA SU KEMERİ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1-5.jpg picture by Ayduran"/>
          <p:cNvPicPr>
            <a:picLocks noChangeAspect="1" noChangeArrowheads="1"/>
          </p:cNvPicPr>
          <p:nvPr/>
        </p:nvPicPr>
        <p:blipFill>
          <a:blip r:embed="rId3" cstate="print"/>
          <a:srcRect/>
          <a:stretch>
            <a:fillRect/>
          </a:stretch>
        </p:blipFill>
        <p:spPr bwMode="auto">
          <a:xfrm>
            <a:off x="762000" y="914400"/>
            <a:ext cx="7620000" cy="4800600"/>
          </a:xfrm>
          <a:prstGeom prst="rect">
            <a:avLst/>
          </a:prstGeom>
          <a:noFill/>
        </p:spPr>
      </p:pic>
      <p:sp>
        <p:nvSpPr>
          <p:cNvPr id="122883" name="Text Box 3"/>
          <p:cNvSpPr txBox="1">
            <a:spLocks noChangeArrowheads="1"/>
          </p:cNvSpPr>
          <p:nvPr/>
        </p:nvSpPr>
        <p:spPr bwMode="auto">
          <a:xfrm>
            <a:off x="1524000" y="5943600"/>
            <a:ext cx="6477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İSTANBUL FATİH’TEKİ SU KEMERİ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resimgoster"/>
          <p:cNvPicPr>
            <a:picLocks noChangeAspect="1" noChangeArrowheads="1"/>
          </p:cNvPicPr>
          <p:nvPr/>
        </p:nvPicPr>
        <p:blipFill>
          <a:blip r:embed="rId3" cstate="print"/>
          <a:srcRect/>
          <a:stretch>
            <a:fillRect/>
          </a:stretch>
        </p:blipFill>
        <p:spPr bwMode="auto">
          <a:xfrm>
            <a:off x="1333500" y="1400175"/>
            <a:ext cx="6477000" cy="4057650"/>
          </a:xfrm>
          <a:prstGeom prst="rect">
            <a:avLst/>
          </a:prstGeom>
          <a:noFill/>
        </p:spPr>
      </p:pic>
      <p:sp>
        <p:nvSpPr>
          <p:cNvPr id="124931" name="Text Box 3"/>
          <p:cNvSpPr txBox="1">
            <a:spLocks noChangeArrowheads="1"/>
          </p:cNvSpPr>
          <p:nvPr/>
        </p:nvSpPr>
        <p:spPr bwMode="auto">
          <a:xfrm>
            <a:off x="1143000" y="5715000"/>
            <a:ext cx="7010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ASPENDOS SU KEMERİ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IMG_0945"/>
          <p:cNvPicPr>
            <a:picLocks noChangeAspect="1" noChangeArrowheads="1"/>
          </p:cNvPicPr>
          <p:nvPr/>
        </p:nvPicPr>
        <p:blipFill>
          <a:blip r:embed="rId3" cstate="print"/>
          <a:srcRect/>
          <a:stretch>
            <a:fillRect/>
          </a:stretch>
        </p:blipFill>
        <p:spPr bwMode="auto">
          <a:xfrm>
            <a:off x="838200" y="533400"/>
            <a:ext cx="7467600" cy="4895850"/>
          </a:xfrm>
          <a:prstGeom prst="rect">
            <a:avLst/>
          </a:prstGeom>
          <a:noFill/>
        </p:spPr>
      </p:pic>
      <p:sp>
        <p:nvSpPr>
          <p:cNvPr id="126979" name="Text Box 3"/>
          <p:cNvSpPr txBox="1">
            <a:spLocks noChangeArrowheads="1"/>
          </p:cNvSpPr>
          <p:nvPr/>
        </p:nvSpPr>
        <p:spPr bwMode="auto">
          <a:xfrm>
            <a:off x="1066800" y="5715000"/>
            <a:ext cx="7010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İNCEKAYA SU KEMERİ</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es_7010___26477d1d"/>
          <p:cNvPicPr>
            <a:picLocks noChangeAspect="1" noChangeArrowheads="1"/>
          </p:cNvPicPr>
          <p:nvPr/>
        </p:nvPicPr>
        <p:blipFill>
          <a:blip r:embed="rId3" cstate="print"/>
          <a:srcRect/>
          <a:stretch>
            <a:fillRect/>
          </a:stretch>
        </p:blipFill>
        <p:spPr bwMode="auto">
          <a:xfrm>
            <a:off x="609600" y="990600"/>
            <a:ext cx="7848600" cy="4819650"/>
          </a:xfrm>
          <a:prstGeom prst="rect">
            <a:avLst/>
          </a:prstGeom>
          <a:noFill/>
        </p:spPr>
      </p:pic>
      <p:sp>
        <p:nvSpPr>
          <p:cNvPr id="129027" name="Text Box 3"/>
          <p:cNvSpPr txBox="1">
            <a:spLocks noChangeArrowheads="1"/>
          </p:cNvSpPr>
          <p:nvPr/>
        </p:nvSpPr>
        <p:spPr bwMode="auto">
          <a:xfrm>
            <a:off x="609600" y="6172200"/>
            <a:ext cx="7848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İSPANYA SEGOVİA MEŞHUR SU KEMERLERİ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idx="1"/>
          </p:nvPr>
        </p:nvSpPr>
        <p:spPr>
          <a:xfrm>
            <a:off x="381000" y="304800"/>
            <a:ext cx="8540750" cy="1447800"/>
          </a:xfrm>
        </p:spPr>
        <p:txBody>
          <a:bodyPr/>
          <a:lstStyle/>
          <a:p>
            <a:r>
              <a:rPr lang="tr-TR"/>
              <a:t>TİCARET YAPILARI</a:t>
            </a:r>
          </a:p>
          <a:p>
            <a:r>
              <a:rPr lang="tr-TR" sz="2000"/>
              <a:t>KERVANSARAYLAR(HANLAR):</a:t>
            </a:r>
            <a:r>
              <a:rPr lang="tr-TR" sz="1600"/>
              <a:t> İŞLEK TİCARET YOLLARI ÜZERİNDE, KERVANLARIN KONAKLAMALARI VE HER TÜRLÜ İHTİYAÇLARINI KARŞILAMALARI AMACIYLA YAPILMIŞ BÜYÜK HANLARDIR. </a:t>
            </a:r>
          </a:p>
        </p:txBody>
      </p:sp>
      <p:pic>
        <p:nvPicPr>
          <p:cNvPr id="131075" name="Picture 3" descr="aksaraysultanhan"/>
          <p:cNvPicPr>
            <a:picLocks noChangeAspect="1" noChangeArrowheads="1"/>
          </p:cNvPicPr>
          <p:nvPr/>
        </p:nvPicPr>
        <p:blipFill>
          <a:blip r:embed="rId3" cstate="print"/>
          <a:srcRect/>
          <a:stretch>
            <a:fillRect/>
          </a:stretch>
        </p:blipFill>
        <p:spPr bwMode="auto">
          <a:xfrm>
            <a:off x="304800" y="1981200"/>
            <a:ext cx="8591550" cy="4114800"/>
          </a:xfrm>
          <a:prstGeom prst="rect">
            <a:avLst/>
          </a:prstGeom>
          <a:noFill/>
        </p:spPr>
      </p:pic>
      <p:sp>
        <p:nvSpPr>
          <p:cNvPr id="131076" name="Text Box 4"/>
          <p:cNvSpPr txBox="1">
            <a:spLocks noChangeArrowheads="1"/>
          </p:cNvSpPr>
          <p:nvPr/>
        </p:nvSpPr>
        <p:spPr bwMode="auto">
          <a:xfrm>
            <a:off x="1219200" y="6248400"/>
            <a:ext cx="6477000" cy="274638"/>
          </a:xfrm>
          <a:prstGeom prst="rect">
            <a:avLst/>
          </a:prstGeom>
          <a:noFill/>
          <a:ln w="9525">
            <a:noFill/>
            <a:miter lim="800000"/>
            <a:headEnd/>
            <a:tailEnd/>
          </a:ln>
          <a:effectLst/>
        </p:spPr>
        <p:txBody>
          <a:bodyPr lIns="0" tIns="0" rIns="0" bIns="0">
            <a:spAutoFit/>
          </a:bodyPr>
          <a:lstStyle/>
          <a:p>
            <a:pPr algn="ctr">
              <a:spcBef>
                <a:spcPct val="50000"/>
              </a:spcBef>
            </a:pPr>
            <a:r>
              <a:rPr lang="tr-TR" dirty="0" smtClean="0">
                <a:latin typeface="Arial" charset="0"/>
              </a:rPr>
              <a:t>KARATAY </a:t>
            </a:r>
            <a:r>
              <a:rPr lang="tr-TR">
                <a:latin typeface="Arial" charset="0"/>
              </a:rPr>
              <a:t>SULTAN </a:t>
            </a:r>
            <a:r>
              <a:rPr lang="tr-TR" smtClean="0">
                <a:latin typeface="Arial" charset="0"/>
              </a:rPr>
              <a:t>HANI</a:t>
            </a:r>
            <a:endParaRPr lang="tr-TR" dirty="0">
              <a:latin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kesikkopru"/>
          <p:cNvPicPr>
            <a:picLocks noChangeAspect="1" noChangeArrowheads="1"/>
          </p:cNvPicPr>
          <p:nvPr/>
        </p:nvPicPr>
        <p:blipFill>
          <a:blip r:embed="rId3" cstate="print"/>
          <a:srcRect/>
          <a:stretch>
            <a:fillRect/>
          </a:stretch>
        </p:blipFill>
        <p:spPr bwMode="auto">
          <a:xfrm>
            <a:off x="381000" y="228600"/>
            <a:ext cx="8181975" cy="5457825"/>
          </a:xfrm>
          <a:prstGeom prst="rect">
            <a:avLst/>
          </a:prstGeom>
          <a:noFill/>
        </p:spPr>
      </p:pic>
      <p:sp>
        <p:nvSpPr>
          <p:cNvPr id="133123" name="Text Box 3"/>
          <p:cNvSpPr txBox="1">
            <a:spLocks noChangeArrowheads="1"/>
          </p:cNvSpPr>
          <p:nvPr/>
        </p:nvSpPr>
        <p:spPr bwMode="auto">
          <a:xfrm>
            <a:off x="1219200" y="5943600"/>
            <a:ext cx="6934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KIRŞEHİR KESİKKÖPRÜ KERVANSARAYI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kervansarayix2"/>
          <p:cNvPicPr>
            <a:picLocks noChangeAspect="1" noChangeArrowheads="1"/>
          </p:cNvPicPr>
          <p:nvPr/>
        </p:nvPicPr>
        <p:blipFill>
          <a:blip r:embed="rId3" cstate="print"/>
          <a:srcRect/>
          <a:stretch>
            <a:fillRect/>
          </a:stretch>
        </p:blipFill>
        <p:spPr bwMode="auto">
          <a:xfrm>
            <a:off x="381000" y="533400"/>
            <a:ext cx="8382000" cy="5486400"/>
          </a:xfrm>
          <a:prstGeom prst="rect">
            <a:avLst/>
          </a:prstGeom>
          <a:noFill/>
        </p:spPr>
      </p:pic>
      <p:sp>
        <p:nvSpPr>
          <p:cNvPr id="135171" name="Text Box 3"/>
          <p:cNvSpPr txBox="1">
            <a:spLocks noChangeArrowheads="1"/>
          </p:cNvSpPr>
          <p:nvPr/>
        </p:nvSpPr>
        <p:spPr bwMode="auto">
          <a:xfrm>
            <a:off x="1295400" y="6172200"/>
            <a:ext cx="71628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ULUKIŞLA ÖKÜZ MEHMED PAŞA KERVANSARAYI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_big_1081685870"/>
          <p:cNvPicPr>
            <a:picLocks noChangeAspect="1" noChangeArrowheads="1"/>
          </p:cNvPicPr>
          <p:nvPr/>
        </p:nvPicPr>
        <p:blipFill>
          <a:blip r:embed="rId3" cstate="print"/>
          <a:srcRect/>
          <a:stretch>
            <a:fillRect/>
          </a:stretch>
        </p:blipFill>
        <p:spPr bwMode="auto">
          <a:xfrm>
            <a:off x="914400" y="457200"/>
            <a:ext cx="7315200" cy="4800600"/>
          </a:xfrm>
          <a:prstGeom prst="rect">
            <a:avLst/>
          </a:prstGeom>
          <a:noFill/>
        </p:spPr>
      </p:pic>
      <p:sp>
        <p:nvSpPr>
          <p:cNvPr id="137219" name="Text Box 3"/>
          <p:cNvSpPr txBox="1">
            <a:spLocks noChangeArrowheads="1"/>
          </p:cNvSpPr>
          <p:nvPr/>
        </p:nvSpPr>
        <p:spPr bwMode="auto">
          <a:xfrm>
            <a:off x="1676400" y="5562600"/>
            <a:ext cx="6172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HATAY DÖRTYOL PAYAS MENZİL KÜLLİYESİ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KURTLUOL_JPG"/>
          <p:cNvPicPr>
            <a:picLocks noChangeAspect="1" noChangeArrowheads="1"/>
          </p:cNvPicPr>
          <p:nvPr/>
        </p:nvPicPr>
        <p:blipFill>
          <a:blip r:embed="rId3" cstate="print"/>
          <a:srcRect/>
          <a:stretch>
            <a:fillRect/>
          </a:stretch>
        </p:blipFill>
        <p:spPr bwMode="auto">
          <a:xfrm>
            <a:off x="457200" y="838200"/>
            <a:ext cx="8229600" cy="4724400"/>
          </a:xfrm>
          <a:prstGeom prst="rect">
            <a:avLst/>
          </a:prstGeom>
          <a:noFill/>
        </p:spPr>
      </p:pic>
      <p:sp>
        <p:nvSpPr>
          <p:cNvPr id="139267" name="Text Box 3"/>
          <p:cNvSpPr txBox="1">
            <a:spLocks noChangeArrowheads="1"/>
          </p:cNvSpPr>
          <p:nvPr/>
        </p:nvSpPr>
        <p:spPr bwMode="auto">
          <a:xfrm>
            <a:off x="1524000" y="5715000"/>
            <a:ext cx="6858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CEYHAN KURTKULAĞI KERVANSARAYI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HS0005"/>
          <p:cNvPicPr>
            <a:picLocks noChangeAspect="1" noChangeArrowheads="1"/>
          </p:cNvPicPr>
          <p:nvPr/>
        </p:nvPicPr>
        <p:blipFill>
          <a:blip r:embed="rId3" cstate="print"/>
          <a:srcRect/>
          <a:stretch>
            <a:fillRect/>
          </a:stretch>
        </p:blipFill>
        <p:spPr bwMode="auto">
          <a:xfrm>
            <a:off x="755650" y="609600"/>
            <a:ext cx="7920038" cy="5334000"/>
          </a:xfrm>
          <a:prstGeom prst="rect">
            <a:avLst/>
          </a:prstGeom>
          <a:noFill/>
          <a:ln w="9525">
            <a:noFill/>
            <a:miter lim="800000"/>
            <a:headEnd/>
            <a:tailEnd/>
          </a:ln>
        </p:spPr>
      </p:pic>
      <p:sp>
        <p:nvSpPr>
          <p:cNvPr id="36867" name="Text Box 3"/>
          <p:cNvSpPr txBox="1">
            <a:spLocks noChangeArrowheads="1"/>
          </p:cNvSpPr>
          <p:nvPr/>
        </p:nvSpPr>
        <p:spPr bwMode="auto">
          <a:xfrm>
            <a:off x="2133600" y="6096000"/>
            <a:ext cx="4648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ENDÜLÜS GIRNATA EL-HAMRA SARAYI</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66"/>
          <p:cNvPicPr>
            <a:picLocks noChangeAspect="1" noChangeArrowheads="1"/>
          </p:cNvPicPr>
          <p:nvPr/>
        </p:nvPicPr>
        <p:blipFill>
          <a:blip r:embed="rId3" cstate="print"/>
          <a:srcRect/>
          <a:stretch>
            <a:fillRect/>
          </a:stretch>
        </p:blipFill>
        <p:spPr bwMode="auto">
          <a:xfrm>
            <a:off x="2667000" y="2262188"/>
            <a:ext cx="3810000" cy="2333625"/>
          </a:xfrm>
          <a:prstGeom prst="rect">
            <a:avLst/>
          </a:prstGeom>
          <a:noFill/>
        </p:spPr>
      </p:pic>
      <p:sp>
        <p:nvSpPr>
          <p:cNvPr id="141315" name="Text Box 3"/>
          <p:cNvSpPr txBox="1">
            <a:spLocks noChangeArrowheads="1"/>
          </p:cNvSpPr>
          <p:nvPr/>
        </p:nvSpPr>
        <p:spPr bwMode="auto">
          <a:xfrm>
            <a:off x="1600200" y="5257800"/>
            <a:ext cx="64008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KAYSERİ İNCESU KERVANSARAYI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152400"/>
            <a:ext cx="8510588" cy="838200"/>
          </a:xfrm>
        </p:spPr>
        <p:txBody>
          <a:bodyPr/>
          <a:lstStyle/>
          <a:p>
            <a:r>
              <a:rPr lang="tr-TR" b="1"/>
              <a:t>ŞEHİR İÇİ HANLARI</a:t>
            </a:r>
          </a:p>
        </p:txBody>
      </p:sp>
      <p:sp>
        <p:nvSpPr>
          <p:cNvPr id="143363" name="Rectangle 3"/>
          <p:cNvSpPr>
            <a:spLocks noGrp="1" noChangeArrowheads="1"/>
          </p:cNvSpPr>
          <p:nvPr>
            <p:ph idx="1"/>
          </p:nvPr>
        </p:nvSpPr>
        <p:spPr>
          <a:xfrm>
            <a:off x="304800" y="1143000"/>
            <a:ext cx="8540750" cy="1905000"/>
          </a:xfrm>
        </p:spPr>
        <p:txBody>
          <a:bodyPr/>
          <a:lstStyle/>
          <a:p>
            <a:pPr>
              <a:lnSpc>
                <a:spcPct val="90000"/>
              </a:lnSpc>
            </a:pPr>
            <a:r>
              <a:rPr lang="tr-TR" sz="1600"/>
              <a:t>ŞEHİR İÇİ HANLARININ ANADOLU SELÇUKLULARI DÖNEMİNDE DE YAPILDIĞI BİLİNMEKLE BİRLİKTE, BU DÖNEMDEN GÜNÜMÜZE HİÇBİR ŞEHİRİÇİ HANI ULAŞMAMIŞTIR. ŞEHİR İÇİ HANLARI, BEYLİKLER DÖNEMİNDE BATI ANADOLU’DA ÖZELLİKLE DE OSMANLI TOPRAKLARINDA 14. YÜZYILDA ORTAYA ÇIKMIŞTIR. BUNLARIN EN ÖNEMLİSİ ORHAN GAZİ’NİN BURSA’DA YAPTIRDIĞI BEY HANI’DIR. BU DÖNEMDE ANA HATLARIYLA ORTAYA ÇIKAN ŞEHİRİÇİ  HAN MİMARİSİ, 19. YÜZYILA KADAR FAZLA BİR DEĞİŞİKLİK GÖSTERMEDEN BÜTÜN OSMANLI TOPRAKLARINDA UYGULANMIŞTIR.</a:t>
            </a:r>
          </a:p>
        </p:txBody>
      </p:sp>
      <p:pic>
        <p:nvPicPr>
          <p:cNvPr id="143364" name="Picture 4" descr="628b3c781da967634cd72a6300bbf1af"/>
          <p:cNvPicPr>
            <a:picLocks noChangeAspect="1" noChangeArrowheads="1"/>
          </p:cNvPicPr>
          <p:nvPr/>
        </p:nvPicPr>
        <p:blipFill>
          <a:blip r:embed="rId3" cstate="print"/>
          <a:srcRect/>
          <a:stretch>
            <a:fillRect/>
          </a:stretch>
        </p:blipFill>
        <p:spPr bwMode="auto">
          <a:xfrm>
            <a:off x="1295400" y="3048000"/>
            <a:ext cx="6629400" cy="3200400"/>
          </a:xfrm>
          <a:prstGeom prst="rect">
            <a:avLst/>
          </a:prstGeom>
          <a:noFill/>
        </p:spPr>
      </p:pic>
      <p:sp>
        <p:nvSpPr>
          <p:cNvPr id="143365" name="Text Box 5"/>
          <p:cNvSpPr txBox="1">
            <a:spLocks noChangeArrowheads="1"/>
          </p:cNvSpPr>
          <p:nvPr/>
        </p:nvSpPr>
        <p:spPr bwMode="auto">
          <a:xfrm>
            <a:off x="2286000" y="6324600"/>
            <a:ext cx="5410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BURSA BEY HANI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00037214"/>
          <p:cNvPicPr>
            <a:picLocks noChangeAspect="1" noChangeArrowheads="1"/>
          </p:cNvPicPr>
          <p:nvPr/>
        </p:nvPicPr>
        <p:blipFill>
          <a:blip r:embed="rId3" cstate="print"/>
          <a:srcRect/>
          <a:stretch>
            <a:fillRect/>
          </a:stretch>
        </p:blipFill>
        <p:spPr bwMode="auto">
          <a:xfrm>
            <a:off x="1981200" y="152400"/>
            <a:ext cx="4762500" cy="2286000"/>
          </a:xfrm>
          <a:prstGeom prst="rect">
            <a:avLst/>
          </a:prstGeom>
          <a:noFill/>
        </p:spPr>
      </p:pic>
      <p:pic>
        <p:nvPicPr>
          <p:cNvPr id="145411" name="Picture 3" descr="rustempasa"/>
          <p:cNvPicPr>
            <a:picLocks noChangeAspect="1" noChangeArrowheads="1"/>
          </p:cNvPicPr>
          <p:nvPr/>
        </p:nvPicPr>
        <p:blipFill>
          <a:blip r:embed="rId4" cstate="print"/>
          <a:srcRect/>
          <a:stretch>
            <a:fillRect/>
          </a:stretch>
        </p:blipFill>
        <p:spPr bwMode="auto">
          <a:xfrm>
            <a:off x="1524000" y="2590800"/>
            <a:ext cx="5867400" cy="3629025"/>
          </a:xfrm>
          <a:prstGeom prst="rect">
            <a:avLst/>
          </a:prstGeom>
          <a:noFill/>
        </p:spPr>
      </p:pic>
      <p:sp>
        <p:nvSpPr>
          <p:cNvPr id="145412" name="Text Box 4"/>
          <p:cNvSpPr txBox="1">
            <a:spLocks noChangeArrowheads="1"/>
          </p:cNvSpPr>
          <p:nvPr/>
        </p:nvSpPr>
        <p:spPr bwMode="auto">
          <a:xfrm>
            <a:off x="1219200" y="6324600"/>
            <a:ext cx="69342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EDİRNE RÜSTEM PAŞA KERVANSARAYI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292100"/>
            <a:ext cx="8229600" cy="636588"/>
          </a:xfrm>
        </p:spPr>
        <p:txBody>
          <a:bodyPr/>
          <a:lstStyle/>
          <a:p>
            <a:r>
              <a:rPr lang="tr-TR" sz="3200"/>
              <a:t>KAPALI ÇARŞI(BAZAAR)</a:t>
            </a:r>
          </a:p>
        </p:txBody>
      </p:sp>
      <p:sp>
        <p:nvSpPr>
          <p:cNvPr id="147459" name="Rectangle 3"/>
          <p:cNvSpPr>
            <a:spLocks noGrp="1" noChangeArrowheads="1"/>
          </p:cNvSpPr>
          <p:nvPr>
            <p:ph idx="1"/>
          </p:nvPr>
        </p:nvSpPr>
        <p:spPr>
          <a:xfrm>
            <a:off x="381000" y="1066800"/>
            <a:ext cx="8540750" cy="1371600"/>
          </a:xfrm>
        </p:spPr>
        <p:txBody>
          <a:bodyPr>
            <a:normAutofit/>
          </a:bodyPr>
          <a:lstStyle/>
          <a:p>
            <a:r>
              <a:rPr lang="tr-TR" sz="1400" dirty="0"/>
              <a:t>KAPALI ÇARŞI ÜSTÜ KARGİR YA DA AHŞAP KONSTRÜKSİYONLA ÖRTÜLÜ SOKAKLARDAN OLUŞAN ÇARŞI SİTESİ. KAPALI ÇARŞILARIN GEÇMİŞİ ANTİK ROMA’YA KADAR UZANMAKTADIR. ORTAÇAĞ AVRUPASINDA VE BİZANS’TA KAPALI ÇARŞI YAPILMAMIŞTIR. GERÇEK KAPALI ÇARŞILAR İSLAM DÜNYASINDA ÖZELLİKLE DE İRAN VE OSMANLI TÜRKİYESİ’NDE ORTAYA ÇIKMIŞTIR. İSTANBUL, BURSA, EDİRNE VE KAYSERİ KAPALI ÇARŞILARI </a:t>
            </a:r>
            <a:r>
              <a:rPr lang="tr-TR" sz="1400" dirty="0" smtClean="0"/>
              <a:t>GÜNÜMÜZE ULAŞAN EN </a:t>
            </a:r>
            <a:r>
              <a:rPr lang="tr-TR" sz="1400" dirty="0"/>
              <a:t>İYİ </a:t>
            </a:r>
            <a:r>
              <a:rPr lang="tr-TR" sz="1400" dirty="0" smtClean="0"/>
              <a:t>ÖRNEKLERDİR ( </a:t>
            </a:r>
            <a:r>
              <a:rPr lang="tr-TR" sz="1400" dirty="0"/>
              <a:t>Sözen-Tanyeli 1992, 122-123).</a:t>
            </a:r>
          </a:p>
          <a:p>
            <a:pPr>
              <a:lnSpc>
                <a:spcPct val="80000"/>
              </a:lnSpc>
            </a:pPr>
            <a:endParaRPr lang="tr-TR" sz="1400" dirty="0"/>
          </a:p>
        </p:txBody>
      </p:sp>
      <p:pic>
        <p:nvPicPr>
          <p:cNvPr id="147460" name="Picture 4" descr="183960_0"/>
          <p:cNvPicPr>
            <a:picLocks noChangeAspect="1" noChangeArrowheads="1"/>
          </p:cNvPicPr>
          <p:nvPr/>
        </p:nvPicPr>
        <p:blipFill>
          <a:blip r:embed="rId3" cstate="print"/>
          <a:srcRect/>
          <a:stretch>
            <a:fillRect/>
          </a:stretch>
        </p:blipFill>
        <p:spPr bwMode="auto">
          <a:xfrm>
            <a:off x="1600200" y="2362200"/>
            <a:ext cx="5334000" cy="4000500"/>
          </a:xfrm>
          <a:prstGeom prst="rect">
            <a:avLst/>
          </a:prstGeom>
          <a:noFill/>
        </p:spPr>
      </p:pic>
      <p:sp>
        <p:nvSpPr>
          <p:cNvPr id="147461" name="Text Box 5"/>
          <p:cNvSpPr txBox="1">
            <a:spLocks noChangeArrowheads="1"/>
          </p:cNvSpPr>
          <p:nvPr/>
        </p:nvSpPr>
        <p:spPr bwMode="auto">
          <a:xfrm>
            <a:off x="1143000" y="6400800"/>
            <a:ext cx="59436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KAPALI ÇARŞI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kapalicarsich2"/>
          <p:cNvPicPr>
            <a:picLocks noChangeAspect="1" noChangeArrowheads="1"/>
          </p:cNvPicPr>
          <p:nvPr/>
        </p:nvPicPr>
        <p:blipFill>
          <a:blip r:embed="rId3" cstate="print"/>
          <a:srcRect/>
          <a:stretch>
            <a:fillRect/>
          </a:stretch>
        </p:blipFill>
        <p:spPr bwMode="auto">
          <a:xfrm>
            <a:off x="381000" y="914400"/>
            <a:ext cx="8153400" cy="4800600"/>
          </a:xfrm>
          <a:prstGeom prst="rect">
            <a:avLst/>
          </a:prstGeom>
          <a:noFill/>
        </p:spPr>
      </p:pic>
      <p:sp>
        <p:nvSpPr>
          <p:cNvPr id="149507" name="Text Box 3"/>
          <p:cNvSpPr txBox="1">
            <a:spLocks noChangeArrowheads="1"/>
          </p:cNvSpPr>
          <p:nvPr/>
        </p:nvSpPr>
        <p:spPr bwMode="auto">
          <a:xfrm>
            <a:off x="1371600" y="6019800"/>
            <a:ext cx="6172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İSTANBUL KAPALI ÇARŞI VE ÇEVRESİ</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tur9kapalaristanbulxd8"/>
          <p:cNvPicPr>
            <a:picLocks noChangeAspect="1" noChangeArrowheads="1"/>
          </p:cNvPicPr>
          <p:nvPr/>
        </p:nvPicPr>
        <p:blipFill>
          <a:blip r:embed="rId3" cstate="print"/>
          <a:srcRect/>
          <a:stretch>
            <a:fillRect/>
          </a:stretch>
        </p:blipFill>
        <p:spPr bwMode="auto">
          <a:xfrm>
            <a:off x="685800" y="762000"/>
            <a:ext cx="7467600" cy="4800600"/>
          </a:xfrm>
          <a:prstGeom prst="rect">
            <a:avLst/>
          </a:prstGeom>
          <a:noFill/>
        </p:spPr>
      </p:pic>
      <p:sp>
        <p:nvSpPr>
          <p:cNvPr id="151555" name="Text Box 3"/>
          <p:cNvSpPr txBox="1">
            <a:spLocks noChangeArrowheads="1"/>
          </p:cNvSpPr>
          <p:nvPr/>
        </p:nvSpPr>
        <p:spPr bwMode="auto">
          <a:xfrm>
            <a:off x="1524000" y="5867400"/>
            <a:ext cx="5638800" cy="730250"/>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İSTANBUL KAPALI ÇARŞI’NIN ÜSTTEN GÖRÜNÜŞÜ</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istanbul-kapali-carsi"/>
          <p:cNvPicPr>
            <a:picLocks noChangeAspect="1" noChangeArrowheads="1"/>
          </p:cNvPicPr>
          <p:nvPr/>
        </p:nvPicPr>
        <p:blipFill>
          <a:blip r:embed="rId3" cstate="print"/>
          <a:srcRect/>
          <a:stretch>
            <a:fillRect/>
          </a:stretch>
        </p:blipFill>
        <p:spPr bwMode="auto">
          <a:xfrm>
            <a:off x="457200" y="228600"/>
            <a:ext cx="4286250" cy="5715000"/>
          </a:xfrm>
          <a:prstGeom prst="rect">
            <a:avLst/>
          </a:prstGeom>
          <a:noFill/>
        </p:spPr>
      </p:pic>
      <p:pic>
        <p:nvPicPr>
          <p:cNvPr id="153603" name="Picture 3" descr="Kapalic3"/>
          <p:cNvPicPr>
            <a:picLocks noChangeAspect="1" noChangeArrowheads="1"/>
          </p:cNvPicPr>
          <p:nvPr/>
        </p:nvPicPr>
        <p:blipFill>
          <a:blip r:embed="rId4" cstate="print"/>
          <a:srcRect/>
          <a:stretch>
            <a:fillRect/>
          </a:stretch>
        </p:blipFill>
        <p:spPr bwMode="auto">
          <a:xfrm>
            <a:off x="4953000" y="228600"/>
            <a:ext cx="3810000" cy="5734050"/>
          </a:xfrm>
          <a:prstGeom prst="rect">
            <a:avLst/>
          </a:prstGeom>
          <a:noFill/>
        </p:spPr>
      </p:pic>
      <p:sp>
        <p:nvSpPr>
          <p:cNvPr id="153604" name="Text Box 4"/>
          <p:cNvSpPr txBox="1">
            <a:spLocks noChangeArrowheads="1"/>
          </p:cNvSpPr>
          <p:nvPr/>
        </p:nvSpPr>
        <p:spPr bwMode="auto">
          <a:xfrm>
            <a:off x="1066800" y="6096000"/>
            <a:ext cx="6781800" cy="304800"/>
          </a:xfrm>
          <a:prstGeom prst="rect">
            <a:avLst/>
          </a:prstGeom>
          <a:noFill/>
          <a:ln w="9525">
            <a:noFill/>
            <a:miter lim="800000"/>
            <a:headEnd/>
            <a:tailEnd/>
          </a:ln>
          <a:effectLst/>
        </p:spPr>
        <p:txBody>
          <a:bodyPr lIns="0" tIns="0" rIns="0" bIns="0">
            <a:spAutoFit/>
          </a:bodyPr>
          <a:lstStyle/>
          <a:p>
            <a:pPr algn="ctr">
              <a:spcBef>
                <a:spcPct val="50000"/>
              </a:spcBef>
            </a:pPr>
            <a:r>
              <a:rPr lang="tr-TR" sz="2000">
                <a:latin typeface="Arial" charset="0"/>
              </a:rPr>
              <a:t>İSTANBUL KAPALI ÇARŞI’NIN İÇİNDEN DETAYLAR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00037267"/>
          <p:cNvPicPr>
            <a:picLocks noChangeAspect="1" noChangeArrowheads="1"/>
          </p:cNvPicPr>
          <p:nvPr/>
        </p:nvPicPr>
        <p:blipFill>
          <a:blip r:embed="rId3" cstate="print"/>
          <a:srcRect/>
          <a:stretch>
            <a:fillRect/>
          </a:stretch>
        </p:blipFill>
        <p:spPr bwMode="auto">
          <a:xfrm>
            <a:off x="457200" y="762000"/>
            <a:ext cx="8305800" cy="4724400"/>
          </a:xfrm>
          <a:prstGeom prst="rect">
            <a:avLst/>
          </a:prstGeom>
          <a:noFill/>
        </p:spPr>
      </p:pic>
      <p:sp>
        <p:nvSpPr>
          <p:cNvPr id="155651" name="Text Box 3"/>
          <p:cNvSpPr txBox="1">
            <a:spLocks noChangeArrowheads="1"/>
          </p:cNvSpPr>
          <p:nvPr/>
        </p:nvSpPr>
        <p:spPr bwMode="auto">
          <a:xfrm>
            <a:off x="990600" y="5715000"/>
            <a:ext cx="7315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EDİRNE ALİ PAŞA KAPALI ÇARŞISI</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idx="1"/>
          </p:nvPr>
        </p:nvSpPr>
        <p:spPr>
          <a:xfrm>
            <a:off x="381000" y="381000"/>
            <a:ext cx="8540750" cy="1219200"/>
          </a:xfrm>
        </p:spPr>
        <p:txBody>
          <a:bodyPr>
            <a:normAutofit/>
          </a:bodyPr>
          <a:lstStyle/>
          <a:p>
            <a:pPr>
              <a:lnSpc>
                <a:spcPct val="80000"/>
              </a:lnSpc>
            </a:pPr>
            <a:r>
              <a:rPr lang="tr-TR" sz="2800" dirty="0"/>
              <a:t>BEDESTEN: </a:t>
            </a:r>
            <a:r>
              <a:rPr lang="tr-TR" sz="1600" dirty="0"/>
              <a:t>EŞ BÜYÜKLÜKTEKİ KUBBELERLE ÖRTÜLÜ OSMANLI ÇARŞI YAPISI. 14. YÜZYILDA ORTAYA ÇIKMIŞTIR. ÖZELLİKLE, DEĞERLİ EŞYA SATIŞINDA VE TÜCCARLARIN DEĞERLİ EVRAK VE MALLARININ DEPOLANMASINDA UZMANLAŞMIŞ BİR MEKANDIR. İÇİNDE DEĞERLİ EŞYA SATILAN KAPALI ÇARŞI OLUP BEZESTEN OLARAK DA </a:t>
            </a:r>
            <a:r>
              <a:rPr lang="tr-TR" sz="1600" dirty="0" smtClean="0"/>
              <a:t>ANILMAKTADIR( </a:t>
            </a:r>
            <a:r>
              <a:rPr lang="tr-TR" sz="1600" dirty="0"/>
              <a:t>Sözen-Tanyeli 1992, 39).</a:t>
            </a:r>
          </a:p>
          <a:p>
            <a:pPr>
              <a:lnSpc>
                <a:spcPct val="80000"/>
              </a:lnSpc>
            </a:pPr>
            <a:endParaRPr lang="tr-TR" sz="1600" dirty="0"/>
          </a:p>
          <a:p>
            <a:pPr>
              <a:lnSpc>
                <a:spcPct val="80000"/>
              </a:lnSpc>
            </a:pPr>
            <a:endParaRPr lang="tr-TR" sz="2800" dirty="0"/>
          </a:p>
        </p:txBody>
      </p:sp>
      <p:pic>
        <p:nvPicPr>
          <p:cNvPr id="157699" name="Picture 3" descr="Tam boyutlu görseli göster">
            <a:hlinkClick r:id="rId3"/>
          </p:cNvPr>
          <p:cNvPicPr>
            <a:picLocks noChangeAspect="1" noChangeArrowheads="1"/>
          </p:cNvPicPr>
          <p:nvPr/>
        </p:nvPicPr>
        <p:blipFill>
          <a:blip r:embed="rId4" cstate="print"/>
          <a:srcRect/>
          <a:stretch>
            <a:fillRect/>
          </a:stretch>
        </p:blipFill>
        <p:spPr bwMode="auto">
          <a:xfrm>
            <a:off x="1600200" y="1828800"/>
            <a:ext cx="5867400" cy="3657600"/>
          </a:xfrm>
          <a:prstGeom prst="rect">
            <a:avLst/>
          </a:prstGeom>
          <a:noFill/>
        </p:spPr>
      </p:pic>
      <p:sp>
        <p:nvSpPr>
          <p:cNvPr id="157700" name="Text Box 4"/>
          <p:cNvSpPr txBox="1">
            <a:spLocks noChangeArrowheads="1"/>
          </p:cNvSpPr>
          <p:nvPr/>
        </p:nvSpPr>
        <p:spPr bwMode="auto">
          <a:xfrm>
            <a:off x="1524000" y="5638800"/>
            <a:ext cx="6248400" cy="549275"/>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ANKARA BEDESTENİ(ANADOLU MEDENİYETLERİ MÜZESİ)</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C:\Documents and Settings\Gülgen\Desktop\terimslayt\bedesten1.jpg"/>
          <p:cNvPicPr>
            <a:picLocks noChangeAspect="1" noChangeArrowheads="1"/>
          </p:cNvPicPr>
          <p:nvPr/>
        </p:nvPicPr>
        <p:blipFill>
          <a:blip r:embed="rId2" cstate="print"/>
          <a:srcRect/>
          <a:stretch>
            <a:fillRect/>
          </a:stretch>
        </p:blipFill>
        <p:spPr bwMode="auto">
          <a:xfrm>
            <a:off x="1214438" y="714375"/>
            <a:ext cx="6715125" cy="5551488"/>
          </a:xfrm>
          <a:prstGeom prst="rect">
            <a:avLst/>
          </a:prstGeom>
          <a:noFill/>
          <a:ln w="9525">
            <a:noFill/>
            <a:miter lim="800000"/>
            <a:headEnd/>
            <a:tailEnd/>
          </a:ln>
        </p:spPr>
      </p:pic>
      <p:sp>
        <p:nvSpPr>
          <p:cNvPr id="159747" name="2 Metin kutusu"/>
          <p:cNvSpPr txBox="1">
            <a:spLocks noChangeArrowheads="1"/>
          </p:cNvSpPr>
          <p:nvPr/>
        </p:nvSpPr>
        <p:spPr bwMode="auto">
          <a:xfrm>
            <a:off x="214313" y="142875"/>
            <a:ext cx="3143250" cy="457200"/>
          </a:xfrm>
          <a:prstGeom prst="rect">
            <a:avLst/>
          </a:prstGeom>
          <a:noFill/>
          <a:ln w="9525">
            <a:noFill/>
            <a:miter lim="800000"/>
            <a:headEnd/>
            <a:tailEnd/>
          </a:ln>
        </p:spPr>
        <p:txBody>
          <a:bodyPr>
            <a:spAutoFit/>
          </a:bodyPr>
          <a:lstStyle/>
          <a:p>
            <a:r>
              <a:rPr lang="tr-TR" sz="2400">
                <a:latin typeface="Calibri" pitchFamily="34" charset="0"/>
              </a:rPr>
              <a:t>   </a:t>
            </a:r>
            <a:r>
              <a:rPr lang="tr-TR" b="1">
                <a:latin typeface="Arial" charset="0"/>
              </a:rPr>
              <a:t>EDİRNE BEDESTENİ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IMG11090"/>
          <p:cNvPicPr>
            <a:picLocks noChangeAspect="1" noChangeArrowheads="1"/>
          </p:cNvPicPr>
          <p:nvPr/>
        </p:nvPicPr>
        <p:blipFill>
          <a:blip r:embed="rId3" cstate="print"/>
          <a:srcRect/>
          <a:stretch>
            <a:fillRect/>
          </a:stretch>
        </p:blipFill>
        <p:spPr bwMode="auto">
          <a:xfrm>
            <a:off x="533400" y="533400"/>
            <a:ext cx="8128000" cy="5816600"/>
          </a:xfrm>
          <a:prstGeom prst="rect">
            <a:avLst/>
          </a:prstGeom>
          <a:noFill/>
          <a:ln w="9525">
            <a:noFill/>
            <a:miter lim="800000"/>
            <a:headEnd/>
            <a:tailEnd/>
          </a:ln>
        </p:spPr>
      </p:pic>
      <p:sp>
        <p:nvSpPr>
          <p:cNvPr id="38915" name="Text Box 3"/>
          <p:cNvSpPr txBox="1">
            <a:spLocks noChangeArrowheads="1"/>
          </p:cNvSpPr>
          <p:nvPr/>
        </p:nvSpPr>
        <p:spPr bwMode="auto">
          <a:xfrm>
            <a:off x="1828800" y="6477000"/>
            <a:ext cx="5486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ENDÜLÜS GIRNATA EL-HAMRA SARAYI</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resimgoster"/>
          <p:cNvPicPr>
            <a:picLocks noChangeAspect="1" noChangeArrowheads="1"/>
          </p:cNvPicPr>
          <p:nvPr/>
        </p:nvPicPr>
        <p:blipFill>
          <a:blip r:embed="rId3" cstate="print"/>
          <a:srcRect/>
          <a:stretch>
            <a:fillRect/>
          </a:stretch>
        </p:blipFill>
        <p:spPr bwMode="auto">
          <a:xfrm>
            <a:off x="1066800" y="914400"/>
            <a:ext cx="6858000" cy="4419600"/>
          </a:xfrm>
          <a:prstGeom prst="rect">
            <a:avLst/>
          </a:prstGeom>
          <a:noFill/>
        </p:spPr>
      </p:pic>
      <p:sp>
        <p:nvSpPr>
          <p:cNvPr id="160771" name="Text Box 3"/>
          <p:cNvSpPr txBox="1">
            <a:spLocks noChangeArrowheads="1"/>
          </p:cNvSpPr>
          <p:nvPr/>
        </p:nvSpPr>
        <p:spPr bwMode="auto">
          <a:xfrm>
            <a:off x="1447800" y="5715000"/>
            <a:ext cx="5791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TARSUS KIRKKAŞIK BEDESTENİ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resimgoster"/>
          <p:cNvPicPr>
            <a:picLocks noChangeAspect="1" noChangeArrowheads="1"/>
          </p:cNvPicPr>
          <p:nvPr/>
        </p:nvPicPr>
        <p:blipFill>
          <a:blip r:embed="rId3" cstate="print"/>
          <a:srcRect/>
          <a:stretch>
            <a:fillRect/>
          </a:stretch>
        </p:blipFill>
        <p:spPr bwMode="auto">
          <a:xfrm>
            <a:off x="1219200" y="381000"/>
            <a:ext cx="6781800" cy="5334000"/>
          </a:xfrm>
          <a:prstGeom prst="rect">
            <a:avLst/>
          </a:prstGeom>
          <a:noFill/>
        </p:spPr>
      </p:pic>
      <p:sp>
        <p:nvSpPr>
          <p:cNvPr id="162819" name="Text Box 3"/>
          <p:cNvSpPr txBox="1">
            <a:spLocks noChangeArrowheads="1"/>
          </p:cNvSpPr>
          <p:nvPr/>
        </p:nvSpPr>
        <p:spPr bwMode="auto">
          <a:xfrm>
            <a:off x="1600200" y="6019800"/>
            <a:ext cx="5943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EDİRNE BEDESTENİ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4953944"/>
          <p:cNvPicPr>
            <a:picLocks noChangeAspect="1" noChangeArrowheads="1"/>
          </p:cNvPicPr>
          <p:nvPr/>
        </p:nvPicPr>
        <p:blipFill>
          <a:blip r:embed="rId3" cstate="print"/>
          <a:srcRect/>
          <a:stretch>
            <a:fillRect/>
          </a:stretch>
        </p:blipFill>
        <p:spPr bwMode="auto">
          <a:xfrm>
            <a:off x="762000" y="838200"/>
            <a:ext cx="7239000" cy="4953000"/>
          </a:xfrm>
          <a:prstGeom prst="rect">
            <a:avLst/>
          </a:prstGeom>
          <a:noFill/>
        </p:spPr>
      </p:pic>
      <p:sp>
        <p:nvSpPr>
          <p:cNvPr id="164867" name="Text Box 3"/>
          <p:cNvSpPr txBox="1">
            <a:spLocks noChangeArrowheads="1"/>
          </p:cNvSpPr>
          <p:nvPr/>
        </p:nvSpPr>
        <p:spPr bwMode="auto">
          <a:xfrm>
            <a:off x="1447800" y="5943600"/>
            <a:ext cx="6019800" cy="549275"/>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KAYSERİ BEDESTENİ’NİN İÇİNDEN BİR GÖRÜNÜM(HALICILAR ÇARŞISI)</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idx="1"/>
          </p:nvPr>
        </p:nvSpPr>
        <p:spPr>
          <a:xfrm>
            <a:off x="228600" y="304800"/>
            <a:ext cx="8540750" cy="2286000"/>
          </a:xfrm>
        </p:spPr>
        <p:txBody>
          <a:bodyPr>
            <a:normAutofit/>
          </a:bodyPr>
          <a:lstStyle/>
          <a:p>
            <a:pPr>
              <a:lnSpc>
                <a:spcPct val="90000"/>
              </a:lnSpc>
            </a:pPr>
            <a:r>
              <a:rPr lang="tr-TR" sz="2800" dirty="0"/>
              <a:t>ARASTA: </a:t>
            </a:r>
            <a:r>
              <a:rPr lang="tr-TR" sz="1800" dirty="0"/>
              <a:t>ESKİDEN ÇARŞILARDA AYNI ÇEŞİT MALLARI SATAN ESNAFIN BULUNDUĞU YERE DENİLİRDİ. ARASTALAR KÜLLİYELERİN BİR BÖLÜMÜNÜ OLUŞTURURLAR. AYRICA, ESKİDEN ORDUGAHTA KURULAN SEYYAR ORDU ÇARŞILARINA DA ARASTA DENİLMEKTEYDİ. </a:t>
            </a:r>
          </a:p>
          <a:p>
            <a:pPr>
              <a:lnSpc>
                <a:spcPct val="90000"/>
              </a:lnSpc>
            </a:pPr>
            <a:r>
              <a:rPr lang="tr-TR" sz="1800" dirty="0"/>
              <a:t>OSMANLI MİMARLIĞINDA İSE ÜSTÜ AÇIK YA DA KAPALI BİR EKSEN ÜZERİNDE DİZİLMİŞ DÜKKAN SIRALARINDAN OLUŞAN ÇARŞI YAPISIDIR. EN ÜNLÜLERİ EDİRNE’DE SELİMİYE ARASTASI VE İSTANBUL SULTAN AHMET CAMİİ YANINDAKİ </a:t>
            </a:r>
            <a:r>
              <a:rPr lang="tr-TR" sz="1800" dirty="0" smtClean="0"/>
              <a:t>ARASTADIR( </a:t>
            </a:r>
            <a:r>
              <a:rPr lang="tr-TR" sz="1800" dirty="0"/>
              <a:t>Sözen-Tanyeli 1992, 24).</a:t>
            </a:r>
          </a:p>
          <a:p>
            <a:pPr>
              <a:lnSpc>
                <a:spcPct val="90000"/>
              </a:lnSpc>
            </a:pPr>
            <a:endParaRPr lang="tr-TR" sz="2800" dirty="0"/>
          </a:p>
        </p:txBody>
      </p:sp>
      <p:pic>
        <p:nvPicPr>
          <p:cNvPr id="166915" name="Picture 3" descr="efe_hotel_28"/>
          <p:cNvPicPr>
            <a:picLocks noChangeAspect="1" noChangeArrowheads="1"/>
          </p:cNvPicPr>
          <p:nvPr/>
        </p:nvPicPr>
        <p:blipFill>
          <a:blip r:embed="rId3" cstate="print"/>
          <a:srcRect/>
          <a:stretch>
            <a:fillRect/>
          </a:stretch>
        </p:blipFill>
        <p:spPr bwMode="auto">
          <a:xfrm>
            <a:off x="228600" y="2971800"/>
            <a:ext cx="4267200" cy="2971800"/>
          </a:xfrm>
          <a:prstGeom prst="rect">
            <a:avLst/>
          </a:prstGeom>
          <a:noFill/>
        </p:spPr>
      </p:pic>
      <p:pic>
        <p:nvPicPr>
          <p:cNvPr id="166916" name="Picture 4" descr="5923611"/>
          <p:cNvPicPr>
            <a:picLocks noChangeAspect="1" noChangeArrowheads="1"/>
          </p:cNvPicPr>
          <p:nvPr/>
        </p:nvPicPr>
        <p:blipFill>
          <a:blip r:embed="rId4" cstate="print"/>
          <a:srcRect/>
          <a:stretch>
            <a:fillRect/>
          </a:stretch>
        </p:blipFill>
        <p:spPr bwMode="auto">
          <a:xfrm>
            <a:off x="4800600" y="2971800"/>
            <a:ext cx="3962400" cy="3048000"/>
          </a:xfrm>
          <a:prstGeom prst="rect">
            <a:avLst/>
          </a:prstGeom>
          <a:noFill/>
        </p:spPr>
      </p:pic>
      <p:sp>
        <p:nvSpPr>
          <p:cNvPr id="166917" name="Text Box 5"/>
          <p:cNvSpPr txBox="1">
            <a:spLocks noChangeArrowheads="1"/>
          </p:cNvSpPr>
          <p:nvPr/>
        </p:nvSpPr>
        <p:spPr bwMode="auto">
          <a:xfrm>
            <a:off x="1676400" y="6172200"/>
            <a:ext cx="63246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EDİRNE SELİMİYE ARASTASI’NIN GİRİŞLERİNDEN DETAY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420143492_86ffee888a"/>
          <p:cNvPicPr>
            <a:picLocks noChangeAspect="1" noChangeArrowheads="1"/>
          </p:cNvPicPr>
          <p:nvPr/>
        </p:nvPicPr>
        <p:blipFill>
          <a:blip r:embed="rId3" cstate="print"/>
          <a:srcRect/>
          <a:stretch>
            <a:fillRect/>
          </a:stretch>
        </p:blipFill>
        <p:spPr bwMode="auto">
          <a:xfrm>
            <a:off x="762000" y="457200"/>
            <a:ext cx="7696200" cy="4800600"/>
          </a:xfrm>
          <a:prstGeom prst="rect">
            <a:avLst/>
          </a:prstGeom>
          <a:noFill/>
        </p:spPr>
      </p:pic>
      <p:sp>
        <p:nvSpPr>
          <p:cNvPr id="168963" name="Text Box 3"/>
          <p:cNvSpPr txBox="1">
            <a:spLocks noChangeArrowheads="1"/>
          </p:cNvSpPr>
          <p:nvPr/>
        </p:nvSpPr>
        <p:spPr bwMode="auto">
          <a:xfrm>
            <a:off x="1219200" y="5638800"/>
            <a:ext cx="6934200" cy="730250"/>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EDİRNE SELİMİYE ARASTASI’NIN ÜSTTEN GÖRÜNÜŞÜ</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dia_vu_edirne_selimiye_arastasag_005611xw"/>
          <p:cNvPicPr>
            <a:picLocks noChangeAspect="1" noChangeArrowheads="1"/>
          </p:cNvPicPr>
          <p:nvPr/>
        </p:nvPicPr>
        <p:blipFill>
          <a:blip r:embed="rId3" cstate="print"/>
          <a:srcRect/>
          <a:stretch>
            <a:fillRect/>
          </a:stretch>
        </p:blipFill>
        <p:spPr bwMode="auto">
          <a:xfrm>
            <a:off x="381000" y="304800"/>
            <a:ext cx="4038600" cy="5715000"/>
          </a:xfrm>
          <a:prstGeom prst="rect">
            <a:avLst/>
          </a:prstGeom>
          <a:noFill/>
        </p:spPr>
      </p:pic>
      <p:pic>
        <p:nvPicPr>
          <p:cNvPr id="171011" name="Picture 3" descr="1"/>
          <p:cNvPicPr>
            <a:picLocks noChangeAspect="1" noChangeArrowheads="1"/>
          </p:cNvPicPr>
          <p:nvPr/>
        </p:nvPicPr>
        <p:blipFill>
          <a:blip r:embed="rId4" cstate="print"/>
          <a:srcRect/>
          <a:stretch>
            <a:fillRect/>
          </a:stretch>
        </p:blipFill>
        <p:spPr bwMode="auto">
          <a:xfrm>
            <a:off x="4724400" y="304800"/>
            <a:ext cx="4419600" cy="5638800"/>
          </a:xfrm>
          <a:prstGeom prst="rect">
            <a:avLst/>
          </a:prstGeom>
          <a:noFill/>
        </p:spPr>
      </p:pic>
      <p:sp>
        <p:nvSpPr>
          <p:cNvPr id="171012" name="Text Box 4"/>
          <p:cNvSpPr txBox="1">
            <a:spLocks noChangeArrowheads="1"/>
          </p:cNvSpPr>
          <p:nvPr/>
        </p:nvSpPr>
        <p:spPr bwMode="auto">
          <a:xfrm>
            <a:off x="1295400" y="6248400"/>
            <a:ext cx="7162800" cy="304800"/>
          </a:xfrm>
          <a:prstGeom prst="rect">
            <a:avLst/>
          </a:prstGeom>
          <a:noFill/>
          <a:ln w="9525">
            <a:noFill/>
            <a:miter lim="800000"/>
            <a:headEnd/>
            <a:tailEnd/>
          </a:ln>
          <a:effectLst/>
        </p:spPr>
        <p:txBody>
          <a:bodyPr lIns="0" tIns="0" rIns="0" bIns="0">
            <a:spAutoFit/>
          </a:bodyPr>
          <a:lstStyle/>
          <a:p>
            <a:pPr algn="ctr">
              <a:spcBef>
                <a:spcPct val="50000"/>
              </a:spcBef>
            </a:pPr>
            <a:r>
              <a:rPr lang="tr-TR" sz="2000">
                <a:latin typeface="Arial" charset="0"/>
              </a:rPr>
              <a:t>EDİRNE SELİMİYE ARASTASI’NIN İÇİNDE DETAY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arasta2ur1"/>
          <p:cNvPicPr>
            <a:picLocks noChangeAspect="1" noChangeArrowheads="1"/>
          </p:cNvPicPr>
          <p:nvPr/>
        </p:nvPicPr>
        <p:blipFill>
          <a:blip r:embed="rId3" cstate="print"/>
          <a:srcRect/>
          <a:stretch>
            <a:fillRect/>
          </a:stretch>
        </p:blipFill>
        <p:spPr bwMode="auto">
          <a:xfrm>
            <a:off x="1143000" y="533400"/>
            <a:ext cx="6781800" cy="5181600"/>
          </a:xfrm>
          <a:prstGeom prst="rect">
            <a:avLst/>
          </a:prstGeom>
          <a:noFill/>
        </p:spPr>
      </p:pic>
      <p:sp>
        <p:nvSpPr>
          <p:cNvPr id="173059" name="Text Box 3"/>
          <p:cNvSpPr txBox="1">
            <a:spLocks noChangeArrowheads="1"/>
          </p:cNvSpPr>
          <p:nvPr/>
        </p:nvSpPr>
        <p:spPr bwMode="auto">
          <a:xfrm>
            <a:off x="1676400" y="5867400"/>
            <a:ext cx="5638800" cy="274638"/>
          </a:xfrm>
          <a:prstGeom prst="rect">
            <a:avLst/>
          </a:prstGeom>
          <a:noFill/>
          <a:ln w="9525">
            <a:noFill/>
            <a:miter lim="800000"/>
            <a:headEnd/>
            <a:tailEnd/>
          </a:ln>
          <a:effectLst/>
        </p:spPr>
        <p:txBody>
          <a:bodyPr lIns="0" tIns="0" rIns="0" bIns="0">
            <a:spAutoFit/>
          </a:bodyPr>
          <a:lstStyle/>
          <a:p>
            <a:pPr algn="ctr">
              <a:spcBef>
                <a:spcPct val="50000"/>
              </a:spcBef>
            </a:pPr>
            <a:endParaRPr lang="tr-TR">
              <a:latin typeface="Arial" charset="0"/>
            </a:endParaRPr>
          </a:p>
        </p:txBody>
      </p:sp>
      <p:sp>
        <p:nvSpPr>
          <p:cNvPr id="173060" name="Text Box 4"/>
          <p:cNvSpPr txBox="1">
            <a:spLocks noChangeArrowheads="1"/>
          </p:cNvSpPr>
          <p:nvPr/>
        </p:nvSpPr>
        <p:spPr bwMode="auto">
          <a:xfrm>
            <a:off x="1219200" y="5943600"/>
            <a:ext cx="6705600" cy="730250"/>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EDİRNE SELİMİYE ARASTASI’NIN İÇİNDE DETAY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edirne"/>
          <p:cNvPicPr>
            <a:picLocks noChangeAspect="1" noChangeArrowheads="1"/>
          </p:cNvPicPr>
          <p:nvPr/>
        </p:nvPicPr>
        <p:blipFill>
          <a:blip r:embed="rId3" cstate="print"/>
          <a:srcRect/>
          <a:stretch>
            <a:fillRect/>
          </a:stretch>
        </p:blipFill>
        <p:spPr bwMode="auto">
          <a:xfrm>
            <a:off x="533400" y="304800"/>
            <a:ext cx="8077200" cy="5334000"/>
          </a:xfrm>
          <a:prstGeom prst="rect">
            <a:avLst/>
          </a:prstGeom>
          <a:noFill/>
        </p:spPr>
      </p:pic>
      <p:sp>
        <p:nvSpPr>
          <p:cNvPr id="175107" name="Text Box 3"/>
          <p:cNvSpPr txBox="1">
            <a:spLocks noChangeArrowheads="1"/>
          </p:cNvSpPr>
          <p:nvPr/>
        </p:nvSpPr>
        <p:spPr bwMode="auto">
          <a:xfrm>
            <a:off x="1219200" y="5943600"/>
            <a:ext cx="67818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EDİRNE SELİMİYE KÜLLİYESİ</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60375" y="292100"/>
            <a:ext cx="8229600" cy="1193800"/>
          </a:xfrm>
        </p:spPr>
        <p:txBody>
          <a:bodyPr/>
          <a:lstStyle/>
          <a:p>
            <a:r>
              <a:rPr lang="tr-TR"/>
              <a:t>SOSYAL YARDIM KURUMLARI</a:t>
            </a:r>
          </a:p>
        </p:txBody>
      </p:sp>
      <p:sp>
        <p:nvSpPr>
          <p:cNvPr id="177155" name="Rectangle 3"/>
          <p:cNvSpPr>
            <a:spLocks noGrp="1" noChangeArrowheads="1"/>
          </p:cNvSpPr>
          <p:nvPr>
            <p:ph idx="1"/>
          </p:nvPr>
        </p:nvSpPr>
        <p:spPr>
          <a:xfrm>
            <a:off x="301625" y="1295400"/>
            <a:ext cx="8540750" cy="838200"/>
          </a:xfrm>
        </p:spPr>
        <p:txBody>
          <a:bodyPr/>
          <a:lstStyle/>
          <a:p>
            <a:pPr>
              <a:lnSpc>
                <a:spcPct val="90000"/>
              </a:lnSpc>
            </a:pPr>
            <a:r>
              <a:rPr lang="tr-TR" sz="2000"/>
              <a:t>DARÜŞŞİFA(HASTAHANE): </a:t>
            </a:r>
            <a:r>
              <a:rPr lang="tr-TR" sz="1600"/>
              <a:t>İSLAM ÜLKELERİNDE HASTAHANE YAPISI OLUP  PLAN ÖZELLİKLERİ BAKIMINDAN MEDRESELERDEN FAZLA BİR FARKLARI YOKTUR.</a:t>
            </a:r>
            <a:endParaRPr lang="tr-TR" sz="2000"/>
          </a:p>
        </p:txBody>
      </p:sp>
      <p:pic>
        <p:nvPicPr>
          <p:cNvPr id="177156" name="Picture 4" descr="24"/>
          <p:cNvPicPr>
            <a:picLocks noChangeAspect="1" noChangeArrowheads="1"/>
          </p:cNvPicPr>
          <p:nvPr/>
        </p:nvPicPr>
        <p:blipFill>
          <a:blip r:embed="rId3" cstate="print"/>
          <a:srcRect/>
          <a:stretch>
            <a:fillRect/>
          </a:stretch>
        </p:blipFill>
        <p:spPr bwMode="auto">
          <a:xfrm>
            <a:off x="990600" y="2133600"/>
            <a:ext cx="7162800" cy="4400550"/>
          </a:xfrm>
          <a:prstGeom prst="rect">
            <a:avLst/>
          </a:prstGeom>
          <a:noFill/>
        </p:spPr>
      </p:pic>
      <p:sp>
        <p:nvSpPr>
          <p:cNvPr id="177157" name="Text Box 5"/>
          <p:cNvSpPr txBox="1">
            <a:spLocks noChangeArrowheads="1"/>
          </p:cNvSpPr>
          <p:nvPr/>
        </p:nvSpPr>
        <p:spPr bwMode="auto">
          <a:xfrm>
            <a:off x="1143000" y="6583363"/>
            <a:ext cx="6781800" cy="274637"/>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EDİRNE II. BEYAZİD KÜLLİYESİ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www"/>
          <p:cNvPicPr>
            <a:picLocks noChangeAspect="1" noChangeArrowheads="1"/>
          </p:cNvPicPr>
          <p:nvPr/>
        </p:nvPicPr>
        <p:blipFill>
          <a:blip r:embed="rId3" cstate="print"/>
          <a:srcRect/>
          <a:stretch>
            <a:fillRect/>
          </a:stretch>
        </p:blipFill>
        <p:spPr bwMode="auto">
          <a:xfrm>
            <a:off x="685800" y="533400"/>
            <a:ext cx="7620000" cy="5076825"/>
          </a:xfrm>
          <a:prstGeom prst="rect">
            <a:avLst/>
          </a:prstGeom>
          <a:noFill/>
        </p:spPr>
      </p:pic>
      <p:sp>
        <p:nvSpPr>
          <p:cNvPr id="179203" name="Text Box 3"/>
          <p:cNvSpPr txBox="1">
            <a:spLocks noChangeArrowheads="1"/>
          </p:cNvSpPr>
          <p:nvPr/>
        </p:nvSpPr>
        <p:spPr bwMode="auto">
          <a:xfrm>
            <a:off x="1295400" y="5791200"/>
            <a:ext cx="67056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EDİRNE II. BEYAZİD DARÜŞŞİFASI’NIN AVLUSU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IHS0051"/>
          <p:cNvPicPr>
            <a:picLocks noChangeAspect="1" noChangeArrowheads="1"/>
          </p:cNvPicPr>
          <p:nvPr/>
        </p:nvPicPr>
        <p:blipFill>
          <a:blip r:embed="rId3" cstate="print"/>
          <a:srcRect/>
          <a:stretch>
            <a:fillRect/>
          </a:stretch>
        </p:blipFill>
        <p:spPr bwMode="auto">
          <a:xfrm>
            <a:off x="2057400" y="304800"/>
            <a:ext cx="4818063" cy="5900738"/>
          </a:xfrm>
          <a:prstGeom prst="rect">
            <a:avLst/>
          </a:prstGeom>
          <a:noFill/>
          <a:ln w="9525">
            <a:noFill/>
            <a:miter lim="800000"/>
            <a:headEnd/>
            <a:tailEnd/>
          </a:ln>
        </p:spPr>
      </p:pic>
      <p:sp>
        <p:nvSpPr>
          <p:cNvPr id="40963" name="Text Box 3"/>
          <p:cNvSpPr txBox="1">
            <a:spLocks noChangeArrowheads="1"/>
          </p:cNvSpPr>
          <p:nvPr/>
        </p:nvSpPr>
        <p:spPr bwMode="auto">
          <a:xfrm>
            <a:off x="1676400" y="6324600"/>
            <a:ext cx="5867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ENDÜLÜS GIRNATA EL-HAMRA SARAYI</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k_MesutCa_0179_miniayildirim"/>
          <p:cNvPicPr>
            <a:picLocks noChangeAspect="1" noChangeArrowheads="1"/>
          </p:cNvPicPr>
          <p:nvPr/>
        </p:nvPicPr>
        <p:blipFill>
          <a:blip r:embed="rId3" cstate="print"/>
          <a:srcRect/>
          <a:stretch>
            <a:fillRect/>
          </a:stretch>
        </p:blipFill>
        <p:spPr bwMode="auto">
          <a:xfrm>
            <a:off x="685800" y="533400"/>
            <a:ext cx="7315200" cy="5105400"/>
          </a:xfrm>
          <a:prstGeom prst="rect">
            <a:avLst/>
          </a:prstGeom>
          <a:noFill/>
        </p:spPr>
      </p:pic>
      <p:sp>
        <p:nvSpPr>
          <p:cNvPr id="181251" name="Text Box 3"/>
          <p:cNvSpPr txBox="1">
            <a:spLocks noChangeArrowheads="1"/>
          </p:cNvSpPr>
          <p:nvPr/>
        </p:nvSpPr>
        <p:spPr bwMode="auto">
          <a:xfrm>
            <a:off x="1143000" y="5791200"/>
            <a:ext cx="6553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BURSA YILDIRIM DARÜŞŞİFASI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00084576"/>
          <p:cNvPicPr>
            <a:picLocks noChangeAspect="1" noChangeArrowheads="1"/>
          </p:cNvPicPr>
          <p:nvPr/>
        </p:nvPicPr>
        <p:blipFill>
          <a:blip r:embed="rId3" cstate="print"/>
          <a:srcRect/>
          <a:stretch>
            <a:fillRect/>
          </a:stretch>
        </p:blipFill>
        <p:spPr bwMode="auto">
          <a:xfrm>
            <a:off x="685800" y="609600"/>
            <a:ext cx="7772400" cy="4724400"/>
          </a:xfrm>
          <a:prstGeom prst="rect">
            <a:avLst/>
          </a:prstGeom>
          <a:noFill/>
        </p:spPr>
      </p:pic>
      <p:sp>
        <p:nvSpPr>
          <p:cNvPr id="183299" name="Text Box 3"/>
          <p:cNvSpPr txBox="1">
            <a:spLocks noChangeArrowheads="1"/>
          </p:cNvSpPr>
          <p:nvPr/>
        </p:nvSpPr>
        <p:spPr bwMode="auto">
          <a:xfrm>
            <a:off x="838200" y="5562600"/>
            <a:ext cx="73914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KAYSERİ GEVHER NESİBE TIP MEDRESESİ VE DARÜŞŞİFASI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www"/>
          <p:cNvPicPr>
            <a:picLocks noChangeAspect="1" noChangeArrowheads="1"/>
          </p:cNvPicPr>
          <p:nvPr/>
        </p:nvPicPr>
        <p:blipFill>
          <a:blip r:embed="rId3" cstate="print"/>
          <a:srcRect/>
          <a:stretch>
            <a:fillRect/>
          </a:stretch>
        </p:blipFill>
        <p:spPr bwMode="auto">
          <a:xfrm>
            <a:off x="762000" y="900113"/>
            <a:ext cx="7620000" cy="5057775"/>
          </a:xfrm>
          <a:prstGeom prst="rect">
            <a:avLst/>
          </a:prstGeom>
          <a:noFill/>
        </p:spPr>
      </p:pic>
      <p:sp>
        <p:nvSpPr>
          <p:cNvPr id="185347" name="Text Box 3"/>
          <p:cNvSpPr txBox="1">
            <a:spLocks noChangeArrowheads="1"/>
          </p:cNvSpPr>
          <p:nvPr/>
        </p:nvSpPr>
        <p:spPr bwMode="auto">
          <a:xfrm>
            <a:off x="1371600" y="6096000"/>
            <a:ext cx="6858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SİVAS KEYKAVUS DARÜŞŞİFASI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idx="1"/>
          </p:nvPr>
        </p:nvSpPr>
        <p:spPr>
          <a:xfrm>
            <a:off x="381000" y="381000"/>
            <a:ext cx="8610600" cy="4724400"/>
          </a:xfrm>
        </p:spPr>
        <p:txBody>
          <a:bodyPr/>
          <a:lstStyle/>
          <a:p>
            <a:r>
              <a:rPr lang="tr-TR" sz="2800" dirty="0"/>
              <a:t>İMARET:</a:t>
            </a:r>
            <a:r>
              <a:rPr lang="tr-TR" sz="1400" dirty="0"/>
              <a:t> </a:t>
            </a:r>
            <a:r>
              <a:rPr lang="tr-TR" sz="2000" dirty="0"/>
              <a:t>1-ÇOK İŞLEVLİ CAMİLERE DE İMARET DENİLMEKTEDİR. MESELA ZAVİYELİ-TABHANELİ CAMİLER</a:t>
            </a:r>
          </a:p>
          <a:p>
            <a:r>
              <a:rPr lang="tr-TR" sz="2000" dirty="0"/>
              <a:t>2-SADECE DİNİ İÇERİKLİ BİR YAPI İÇİN DE KULLANILMIŞTIR.</a:t>
            </a:r>
          </a:p>
          <a:p>
            <a:r>
              <a:rPr lang="tr-TR" sz="2000" dirty="0"/>
              <a:t>3-İMARET-İ AMİRE OLARAK KÜLLİYE ANLAMINDA DA KULLANILMIŞTIR. </a:t>
            </a:r>
          </a:p>
          <a:p>
            <a:pPr marL="457200" indent="228600" algn="just">
              <a:lnSpc>
                <a:spcPct val="150000"/>
              </a:lnSpc>
              <a:spcAft>
                <a:spcPts val="1000"/>
              </a:spcAft>
            </a:pPr>
            <a:r>
              <a:rPr lang="tr-TR" sz="2000" dirty="0"/>
              <a:t>OSMANLININ ERKEN DÖNEMLERDE BU ÜÇ ANLAMI TAŞIYAN İMARET KLASİK DÖNEMDE BU İŞLEVLERİ MEYDANA GETİREN TABHANELİ CAMİLER ORTADAN KALKINCA İMARET SÖZCÜĞÜ DE ARTIK SADECE YOKSULLARA YİYECEK VESAİRE DAĞITILAN VE BİR KÜLLİYE İÇİNDE YER ALAN HAYIR KURUMU YAPISI ANLAMINA GELMİŞTİR. GÜNÜMÜZDE DE BU ANLAMDA </a:t>
            </a:r>
            <a:r>
              <a:rPr lang="tr-TR" sz="2000" dirty="0" smtClean="0"/>
              <a:t>KULLANILMAKTADIR(</a:t>
            </a:r>
            <a:r>
              <a:rPr lang="tr-TR" sz="2000" dirty="0" smtClean="0">
                <a:latin typeface="Calibri" panose="020F0502020204030204" pitchFamily="34" charset="0"/>
                <a:ea typeface="Calibri" panose="020F0502020204030204" pitchFamily="34" charset="0"/>
                <a:cs typeface="Arial" panose="020B0604020202020204" pitchFamily="34" charset="0"/>
              </a:rPr>
              <a:t>Sözen-Tanyeli </a:t>
            </a:r>
            <a:r>
              <a:rPr lang="tr-TR" sz="2000" dirty="0">
                <a:latin typeface="Calibri" panose="020F0502020204030204" pitchFamily="34" charset="0"/>
                <a:ea typeface="Calibri" panose="020F0502020204030204" pitchFamily="34" charset="0"/>
                <a:cs typeface="Arial" panose="020B0604020202020204" pitchFamily="34" charset="0"/>
              </a:rPr>
              <a:t>1992, 112-113).</a:t>
            </a:r>
            <a:endParaRPr lang="tr-TR" sz="1800" dirty="0">
              <a:latin typeface="Calibri" panose="020F0502020204030204" pitchFamily="34" charset="0"/>
              <a:ea typeface="Calibri" panose="020F0502020204030204" pitchFamily="34" charset="0"/>
              <a:cs typeface="Arial" panose="020B0604020202020204" pitchFamily="34" charset="0"/>
            </a:endParaRPr>
          </a:p>
          <a:p>
            <a:endParaRPr lang="tr-TR" sz="2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a738aae3-45c6-466d-94ed-0c3c7aef3afb"/>
          <p:cNvPicPr>
            <a:picLocks noChangeAspect="1" noChangeArrowheads="1"/>
          </p:cNvPicPr>
          <p:nvPr/>
        </p:nvPicPr>
        <p:blipFill>
          <a:blip r:embed="rId3" cstate="print"/>
          <a:srcRect/>
          <a:stretch>
            <a:fillRect/>
          </a:stretch>
        </p:blipFill>
        <p:spPr bwMode="auto">
          <a:xfrm>
            <a:off x="762000" y="228600"/>
            <a:ext cx="7620000" cy="5715000"/>
          </a:xfrm>
          <a:prstGeom prst="rect">
            <a:avLst/>
          </a:prstGeom>
          <a:noFill/>
        </p:spPr>
      </p:pic>
      <p:sp>
        <p:nvSpPr>
          <p:cNvPr id="189443" name="Text Box 3"/>
          <p:cNvSpPr txBox="1">
            <a:spLocks noChangeArrowheads="1"/>
          </p:cNvSpPr>
          <p:nvPr/>
        </p:nvSpPr>
        <p:spPr bwMode="auto">
          <a:xfrm>
            <a:off x="838200" y="6096000"/>
            <a:ext cx="7620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İZNİK NİLÜFER HATUN İMARETİ</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Cetin_KOSAR_havza_p_007"/>
          <p:cNvPicPr>
            <a:picLocks noChangeAspect="1" noChangeArrowheads="1"/>
          </p:cNvPicPr>
          <p:nvPr/>
        </p:nvPicPr>
        <p:blipFill>
          <a:blip r:embed="rId3" cstate="print"/>
          <a:srcRect/>
          <a:stretch>
            <a:fillRect/>
          </a:stretch>
        </p:blipFill>
        <p:spPr bwMode="auto">
          <a:xfrm>
            <a:off x="838200" y="838200"/>
            <a:ext cx="7696200" cy="4419600"/>
          </a:xfrm>
          <a:prstGeom prst="rect">
            <a:avLst/>
          </a:prstGeom>
          <a:noFill/>
        </p:spPr>
      </p:pic>
      <p:sp>
        <p:nvSpPr>
          <p:cNvPr id="191491" name="Text Box 3"/>
          <p:cNvSpPr txBox="1">
            <a:spLocks noChangeArrowheads="1"/>
          </p:cNvSpPr>
          <p:nvPr/>
        </p:nvSpPr>
        <p:spPr bwMode="auto">
          <a:xfrm>
            <a:off x="1295400" y="5638800"/>
            <a:ext cx="6858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SAMSUN HAVZA İMARETİ</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normal_Amasya-Bimarhane"/>
          <p:cNvPicPr>
            <a:picLocks noChangeAspect="1" noChangeArrowheads="1"/>
          </p:cNvPicPr>
          <p:nvPr/>
        </p:nvPicPr>
        <p:blipFill>
          <a:blip r:embed="rId3" cstate="print"/>
          <a:srcRect/>
          <a:stretch>
            <a:fillRect/>
          </a:stretch>
        </p:blipFill>
        <p:spPr bwMode="auto">
          <a:xfrm>
            <a:off x="381000" y="381000"/>
            <a:ext cx="8382000" cy="5943600"/>
          </a:xfrm>
          <a:prstGeom prst="rect">
            <a:avLst/>
          </a:prstGeom>
          <a:noFill/>
        </p:spPr>
      </p:pic>
      <p:sp>
        <p:nvSpPr>
          <p:cNvPr id="193539" name="Text Box 3"/>
          <p:cNvSpPr txBox="1">
            <a:spLocks noChangeArrowheads="1"/>
          </p:cNvSpPr>
          <p:nvPr/>
        </p:nvSpPr>
        <p:spPr bwMode="auto">
          <a:xfrm>
            <a:off x="1295400" y="6583363"/>
            <a:ext cx="6934200" cy="274637"/>
          </a:xfrm>
          <a:prstGeom prst="rect">
            <a:avLst/>
          </a:prstGeom>
          <a:noFill/>
          <a:ln w="9525">
            <a:noFill/>
            <a:miter lim="800000"/>
            <a:headEnd/>
            <a:tailEnd/>
          </a:ln>
          <a:effectLst/>
        </p:spPr>
        <p:txBody>
          <a:bodyPr lIns="0" tIns="0" rIns="0" bIns="0">
            <a:spAutoFit/>
          </a:bodyPr>
          <a:lstStyle/>
          <a:p>
            <a:pPr algn="ctr">
              <a:spcBef>
                <a:spcPct val="50000"/>
              </a:spcBef>
            </a:pPr>
            <a:endParaRPr lang="tr-TR">
              <a:latin typeface="Arial" charset="0"/>
            </a:endParaRPr>
          </a:p>
        </p:txBody>
      </p:sp>
      <p:sp>
        <p:nvSpPr>
          <p:cNvPr id="193540" name="Text Box 4"/>
          <p:cNvSpPr txBox="1">
            <a:spLocks noChangeArrowheads="1"/>
          </p:cNvSpPr>
          <p:nvPr/>
        </p:nvSpPr>
        <p:spPr bwMode="auto">
          <a:xfrm>
            <a:off x="1600200" y="6492875"/>
            <a:ext cx="61722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AMASYA BİMARHANESİ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k_Halide_Amasya_Bimarhane2"/>
          <p:cNvPicPr>
            <a:picLocks noChangeAspect="1" noChangeArrowheads="1"/>
          </p:cNvPicPr>
          <p:nvPr/>
        </p:nvPicPr>
        <p:blipFill>
          <a:blip r:embed="rId3" cstate="print"/>
          <a:srcRect/>
          <a:stretch>
            <a:fillRect/>
          </a:stretch>
        </p:blipFill>
        <p:spPr bwMode="auto">
          <a:xfrm>
            <a:off x="228600" y="152400"/>
            <a:ext cx="3886200" cy="3505200"/>
          </a:xfrm>
          <a:prstGeom prst="rect">
            <a:avLst/>
          </a:prstGeom>
          <a:noFill/>
        </p:spPr>
      </p:pic>
      <p:pic>
        <p:nvPicPr>
          <p:cNvPr id="195587" name="Picture 3" descr="k_Halide_Amasya_Bimarhane_4"/>
          <p:cNvPicPr>
            <a:picLocks noChangeAspect="1" noChangeArrowheads="1"/>
          </p:cNvPicPr>
          <p:nvPr/>
        </p:nvPicPr>
        <p:blipFill>
          <a:blip r:embed="rId4" cstate="print"/>
          <a:srcRect/>
          <a:stretch>
            <a:fillRect/>
          </a:stretch>
        </p:blipFill>
        <p:spPr bwMode="auto">
          <a:xfrm>
            <a:off x="4495800" y="228600"/>
            <a:ext cx="4267200" cy="3486150"/>
          </a:xfrm>
          <a:prstGeom prst="rect">
            <a:avLst/>
          </a:prstGeom>
          <a:noFill/>
        </p:spPr>
      </p:pic>
      <p:pic>
        <p:nvPicPr>
          <p:cNvPr id="195588" name="Picture 4" descr="k_Halide_Amasya_Bimarhane_3"/>
          <p:cNvPicPr>
            <a:picLocks noChangeAspect="1" noChangeArrowheads="1"/>
          </p:cNvPicPr>
          <p:nvPr/>
        </p:nvPicPr>
        <p:blipFill>
          <a:blip r:embed="rId5" cstate="print"/>
          <a:srcRect/>
          <a:stretch>
            <a:fillRect/>
          </a:stretch>
        </p:blipFill>
        <p:spPr bwMode="auto">
          <a:xfrm>
            <a:off x="533400" y="3810000"/>
            <a:ext cx="3048000" cy="2857500"/>
          </a:xfrm>
          <a:prstGeom prst="rect">
            <a:avLst/>
          </a:prstGeom>
          <a:noFill/>
        </p:spPr>
      </p:pic>
      <p:sp>
        <p:nvSpPr>
          <p:cNvPr id="195589" name="Text Box 5"/>
          <p:cNvSpPr txBox="1">
            <a:spLocks noChangeArrowheads="1"/>
          </p:cNvSpPr>
          <p:nvPr/>
        </p:nvSpPr>
        <p:spPr bwMode="auto">
          <a:xfrm>
            <a:off x="4267200" y="4953000"/>
            <a:ext cx="4572000" cy="1098550"/>
          </a:xfrm>
          <a:prstGeom prst="rect">
            <a:avLst/>
          </a:prstGeom>
          <a:noFill/>
          <a:ln w="9525">
            <a:noFill/>
            <a:miter lim="800000"/>
            <a:headEnd/>
            <a:tailEnd/>
          </a:ln>
          <a:effectLst/>
        </p:spPr>
        <p:txBody>
          <a:bodyPr lIns="0" tIns="0" rIns="0" bIns="0">
            <a:spAutoFit/>
          </a:bodyPr>
          <a:lstStyle/>
          <a:p>
            <a:pPr algn="ctr">
              <a:spcBef>
                <a:spcPct val="50000"/>
              </a:spcBef>
            </a:pPr>
            <a:r>
              <a:rPr lang="tr-TR" sz="3600">
                <a:latin typeface="Arial" charset="0"/>
              </a:rPr>
              <a:t>AMASYA BİMARHANESİ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idx="4294967295"/>
          </p:nvPr>
        </p:nvSpPr>
        <p:spPr>
          <a:xfrm>
            <a:off x="914400" y="292100"/>
            <a:ext cx="8229600" cy="1384300"/>
          </a:xfrm>
        </p:spPr>
        <p:txBody>
          <a:bodyPr/>
          <a:lstStyle/>
          <a:p>
            <a:r>
              <a:rPr lang="tr-TR"/>
              <a:t>ASKERİ MİMARİ</a:t>
            </a:r>
          </a:p>
        </p:txBody>
      </p:sp>
      <p:sp>
        <p:nvSpPr>
          <p:cNvPr id="197635" name="Line 4"/>
          <p:cNvSpPr>
            <a:spLocks noChangeShapeType="1"/>
          </p:cNvSpPr>
          <p:nvPr/>
        </p:nvSpPr>
        <p:spPr bwMode="auto">
          <a:xfrm>
            <a:off x="228600" y="1295400"/>
            <a:ext cx="8305800" cy="0"/>
          </a:xfrm>
          <a:prstGeom prst="line">
            <a:avLst/>
          </a:prstGeom>
          <a:noFill/>
          <a:ln w="38100">
            <a:solidFill>
              <a:schemeClr val="tx1"/>
            </a:solidFill>
            <a:round/>
            <a:headEnd/>
            <a:tailEnd/>
          </a:ln>
        </p:spPr>
        <p:txBody>
          <a:bodyPr wrap="none" lIns="0" tIns="0" rIns="0" bIns="0" anchor="ctr"/>
          <a:lstStyle/>
          <a:p>
            <a:endParaRPr lang="tr-TR"/>
          </a:p>
        </p:txBody>
      </p:sp>
      <p:sp>
        <p:nvSpPr>
          <p:cNvPr id="197636" name="Line 5"/>
          <p:cNvSpPr>
            <a:spLocks noChangeShapeType="1"/>
          </p:cNvSpPr>
          <p:nvPr/>
        </p:nvSpPr>
        <p:spPr bwMode="auto">
          <a:xfrm flipH="1">
            <a:off x="228600" y="1295400"/>
            <a:ext cx="0" cy="5334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37" name="Line 6"/>
          <p:cNvSpPr>
            <a:spLocks noChangeShapeType="1"/>
          </p:cNvSpPr>
          <p:nvPr/>
        </p:nvSpPr>
        <p:spPr bwMode="auto">
          <a:xfrm>
            <a:off x="1524000" y="1295400"/>
            <a:ext cx="0" cy="6858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38" name="Line 7"/>
          <p:cNvSpPr>
            <a:spLocks noChangeShapeType="1"/>
          </p:cNvSpPr>
          <p:nvPr/>
        </p:nvSpPr>
        <p:spPr bwMode="auto">
          <a:xfrm>
            <a:off x="2667000" y="1295400"/>
            <a:ext cx="0" cy="6858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39" name="Line 8"/>
          <p:cNvSpPr>
            <a:spLocks noChangeShapeType="1"/>
          </p:cNvSpPr>
          <p:nvPr/>
        </p:nvSpPr>
        <p:spPr bwMode="auto">
          <a:xfrm>
            <a:off x="3962400" y="1295400"/>
            <a:ext cx="0" cy="6096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40" name="Line 10"/>
          <p:cNvSpPr>
            <a:spLocks noChangeShapeType="1"/>
          </p:cNvSpPr>
          <p:nvPr/>
        </p:nvSpPr>
        <p:spPr bwMode="auto">
          <a:xfrm>
            <a:off x="5715000" y="1295400"/>
            <a:ext cx="0" cy="6096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41" name="Line 11"/>
          <p:cNvSpPr>
            <a:spLocks noChangeShapeType="1"/>
          </p:cNvSpPr>
          <p:nvPr/>
        </p:nvSpPr>
        <p:spPr bwMode="auto">
          <a:xfrm>
            <a:off x="6781800" y="1295400"/>
            <a:ext cx="0" cy="6096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42" name="Line 13"/>
          <p:cNvSpPr>
            <a:spLocks noChangeShapeType="1"/>
          </p:cNvSpPr>
          <p:nvPr/>
        </p:nvSpPr>
        <p:spPr bwMode="auto">
          <a:xfrm>
            <a:off x="8534400" y="1295400"/>
            <a:ext cx="0" cy="6858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43" name="Text Box 14"/>
          <p:cNvSpPr txBox="1">
            <a:spLocks noChangeArrowheads="1"/>
          </p:cNvSpPr>
          <p:nvPr/>
        </p:nvSpPr>
        <p:spPr bwMode="auto">
          <a:xfrm>
            <a:off x="0" y="2057400"/>
            <a:ext cx="1219200" cy="1236663"/>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RİBAT</a:t>
            </a:r>
          </a:p>
          <a:p>
            <a:pPr>
              <a:spcBef>
                <a:spcPct val="50000"/>
              </a:spcBef>
            </a:pPr>
            <a:r>
              <a:rPr lang="tr-TR">
                <a:latin typeface="Arial" charset="0"/>
              </a:rPr>
              <a:t>Yarı dini yarı askeri bir yapıdır.</a:t>
            </a:r>
          </a:p>
        </p:txBody>
      </p:sp>
      <p:sp>
        <p:nvSpPr>
          <p:cNvPr id="197644" name="Text Box 15"/>
          <p:cNvSpPr txBox="1">
            <a:spLocks noChangeArrowheads="1"/>
          </p:cNvSpPr>
          <p:nvPr/>
        </p:nvSpPr>
        <p:spPr bwMode="auto">
          <a:xfrm>
            <a:off x="1066800" y="2057400"/>
            <a:ext cx="1143000" cy="274638"/>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KALE</a:t>
            </a:r>
          </a:p>
        </p:txBody>
      </p:sp>
      <p:sp>
        <p:nvSpPr>
          <p:cNvPr id="197645" name="Text Box 16"/>
          <p:cNvSpPr txBox="1">
            <a:spLocks noChangeArrowheads="1"/>
          </p:cNvSpPr>
          <p:nvPr/>
        </p:nvSpPr>
        <p:spPr bwMode="auto">
          <a:xfrm>
            <a:off x="2209800" y="2057400"/>
            <a:ext cx="1219200" cy="3986213"/>
          </a:xfrm>
          <a:prstGeom prst="rect">
            <a:avLst/>
          </a:prstGeom>
          <a:noFill/>
          <a:ln w="9525">
            <a:noFill/>
            <a:miter lim="800000"/>
            <a:headEnd/>
            <a:tailEnd/>
          </a:ln>
        </p:spPr>
        <p:txBody>
          <a:bodyPr lIns="0" tIns="0" rIns="0" bIns="0">
            <a:spAutoFit/>
          </a:bodyPr>
          <a:lstStyle/>
          <a:p>
            <a:pPr>
              <a:spcBef>
                <a:spcPct val="50000"/>
              </a:spcBef>
            </a:pPr>
            <a:r>
              <a:rPr lang="tr-TR">
                <a:latin typeface="Arial" charset="0"/>
              </a:rPr>
              <a:t>HİSAR</a:t>
            </a:r>
          </a:p>
          <a:p>
            <a:pPr>
              <a:spcBef>
                <a:spcPct val="50000"/>
              </a:spcBef>
            </a:pPr>
            <a:r>
              <a:rPr lang="tr-TR">
                <a:latin typeface="Arial" charset="0"/>
              </a:rPr>
              <a:t>Taştan yapılan kuleli ve yüksek duvarlı küçük kale </a:t>
            </a:r>
          </a:p>
          <a:p>
            <a:pPr>
              <a:spcBef>
                <a:spcPct val="50000"/>
              </a:spcBef>
            </a:pPr>
            <a:r>
              <a:rPr lang="tr-TR">
                <a:latin typeface="Arial" charset="0"/>
              </a:rPr>
              <a:t>Örnek:</a:t>
            </a:r>
          </a:p>
          <a:p>
            <a:pPr>
              <a:spcBef>
                <a:spcPct val="50000"/>
              </a:spcBef>
            </a:pPr>
            <a:r>
              <a:rPr lang="tr-TR">
                <a:latin typeface="Arial" charset="0"/>
              </a:rPr>
              <a:t>Rumeli Hisarı </a:t>
            </a:r>
          </a:p>
          <a:p>
            <a:pPr>
              <a:spcBef>
                <a:spcPct val="50000"/>
              </a:spcBef>
            </a:pPr>
            <a:r>
              <a:rPr lang="tr-TR">
                <a:latin typeface="Arial" charset="0"/>
              </a:rPr>
              <a:t>Anadolu </a:t>
            </a:r>
          </a:p>
          <a:p>
            <a:pPr>
              <a:spcBef>
                <a:spcPct val="50000"/>
              </a:spcBef>
            </a:pPr>
            <a:r>
              <a:rPr lang="tr-TR">
                <a:latin typeface="Arial" charset="0"/>
              </a:rPr>
              <a:t>Hisarı</a:t>
            </a:r>
          </a:p>
        </p:txBody>
      </p:sp>
      <p:sp>
        <p:nvSpPr>
          <p:cNvPr id="197646" name="Text Box 17"/>
          <p:cNvSpPr txBox="1">
            <a:spLocks noChangeArrowheads="1"/>
          </p:cNvSpPr>
          <p:nvPr/>
        </p:nvSpPr>
        <p:spPr bwMode="auto">
          <a:xfrm>
            <a:off x="3429000" y="1981200"/>
            <a:ext cx="1600200" cy="1511300"/>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BOĞAZKESEN</a:t>
            </a:r>
          </a:p>
          <a:p>
            <a:pPr>
              <a:spcBef>
                <a:spcPct val="50000"/>
              </a:spcBef>
            </a:pPr>
            <a:r>
              <a:rPr lang="tr-TR">
                <a:latin typeface="Arial" charset="0"/>
              </a:rPr>
              <a:t>Bir boğazı savunmak için deniz kıyısında yapılan hisar</a:t>
            </a:r>
          </a:p>
        </p:txBody>
      </p:sp>
      <p:sp>
        <p:nvSpPr>
          <p:cNvPr id="197647" name="Text Box 18"/>
          <p:cNvSpPr txBox="1">
            <a:spLocks noChangeArrowheads="1"/>
          </p:cNvSpPr>
          <p:nvPr/>
        </p:nvSpPr>
        <p:spPr bwMode="auto">
          <a:xfrm>
            <a:off x="5791200" y="1981200"/>
            <a:ext cx="990600" cy="274638"/>
          </a:xfrm>
          <a:prstGeom prst="rect">
            <a:avLst/>
          </a:prstGeom>
          <a:noFill/>
          <a:ln w="9525">
            <a:noFill/>
            <a:miter lim="800000"/>
            <a:headEnd/>
            <a:tailEnd/>
          </a:ln>
        </p:spPr>
        <p:txBody>
          <a:bodyPr lIns="0" tIns="0" rIns="0" bIns="0">
            <a:spAutoFit/>
          </a:bodyPr>
          <a:lstStyle/>
          <a:p>
            <a:pPr algn="ctr">
              <a:spcBef>
                <a:spcPct val="50000"/>
              </a:spcBef>
            </a:pPr>
            <a:endParaRPr lang="tr-TR">
              <a:latin typeface="Arial" charset="0"/>
            </a:endParaRPr>
          </a:p>
        </p:txBody>
      </p:sp>
      <p:sp>
        <p:nvSpPr>
          <p:cNvPr id="197648" name="Text Box 20"/>
          <p:cNvSpPr txBox="1">
            <a:spLocks noChangeArrowheads="1"/>
          </p:cNvSpPr>
          <p:nvPr/>
        </p:nvSpPr>
        <p:spPr bwMode="auto">
          <a:xfrm>
            <a:off x="5257800" y="1981200"/>
            <a:ext cx="1143000" cy="274638"/>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TERSANE</a:t>
            </a:r>
          </a:p>
        </p:txBody>
      </p:sp>
      <p:sp>
        <p:nvSpPr>
          <p:cNvPr id="197649" name="Text Box 21"/>
          <p:cNvSpPr txBox="1">
            <a:spLocks noChangeArrowheads="1"/>
          </p:cNvSpPr>
          <p:nvPr/>
        </p:nvSpPr>
        <p:spPr bwMode="auto">
          <a:xfrm>
            <a:off x="6477000" y="1981200"/>
            <a:ext cx="1143000" cy="274638"/>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TOPHANE</a:t>
            </a:r>
          </a:p>
        </p:txBody>
      </p:sp>
      <p:sp>
        <p:nvSpPr>
          <p:cNvPr id="197650" name="Line 23"/>
          <p:cNvSpPr>
            <a:spLocks noChangeShapeType="1"/>
          </p:cNvSpPr>
          <p:nvPr/>
        </p:nvSpPr>
        <p:spPr bwMode="auto">
          <a:xfrm flipH="1">
            <a:off x="7010400" y="2895600"/>
            <a:ext cx="838200" cy="0"/>
          </a:xfrm>
          <a:prstGeom prst="line">
            <a:avLst/>
          </a:prstGeom>
          <a:noFill/>
          <a:ln w="38100">
            <a:solidFill>
              <a:schemeClr val="tx1"/>
            </a:solidFill>
            <a:round/>
            <a:headEnd/>
            <a:tailEnd/>
          </a:ln>
        </p:spPr>
        <p:txBody>
          <a:bodyPr wrap="none" lIns="0" tIns="0" rIns="0" bIns="0" anchor="ctr"/>
          <a:lstStyle/>
          <a:p>
            <a:endParaRPr lang="tr-TR"/>
          </a:p>
        </p:txBody>
      </p:sp>
      <p:sp>
        <p:nvSpPr>
          <p:cNvPr id="197651" name="Line 25"/>
          <p:cNvSpPr>
            <a:spLocks noChangeShapeType="1"/>
          </p:cNvSpPr>
          <p:nvPr/>
        </p:nvSpPr>
        <p:spPr bwMode="auto">
          <a:xfrm>
            <a:off x="7010400" y="2895600"/>
            <a:ext cx="0" cy="990600"/>
          </a:xfrm>
          <a:prstGeom prst="line">
            <a:avLst/>
          </a:prstGeom>
          <a:noFill/>
          <a:ln w="38100">
            <a:solidFill>
              <a:schemeClr val="tx1"/>
            </a:solidFill>
            <a:round/>
            <a:headEnd/>
            <a:tailEnd type="triangle" w="med" len="med"/>
          </a:ln>
        </p:spPr>
        <p:txBody>
          <a:bodyPr wrap="none" lIns="0" tIns="0" rIns="0" bIns="0" anchor="ctr"/>
          <a:lstStyle/>
          <a:p>
            <a:endParaRPr lang="tr-TR"/>
          </a:p>
        </p:txBody>
      </p:sp>
      <p:sp>
        <p:nvSpPr>
          <p:cNvPr id="197652" name="Text Box 26"/>
          <p:cNvSpPr txBox="1">
            <a:spLocks noChangeArrowheads="1"/>
          </p:cNvSpPr>
          <p:nvPr/>
        </p:nvSpPr>
        <p:spPr bwMode="auto">
          <a:xfrm>
            <a:off x="6172200" y="3810000"/>
            <a:ext cx="1295400" cy="274638"/>
          </a:xfrm>
          <a:prstGeom prst="rect">
            <a:avLst/>
          </a:prstGeom>
          <a:noFill/>
          <a:ln w="9525">
            <a:noFill/>
            <a:miter lim="800000"/>
            <a:headEnd/>
            <a:tailEnd/>
          </a:ln>
        </p:spPr>
        <p:txBody>
          <a:bodyPr lIns="0" tIns="0" rIns="0" bIns="0">
            <a:spAutoFit/>
          </a:bodyPr>
          <a:lstStyle/>
          <a:p>
            <a:pPr algn="ctr">
              <a:spcBef>
                <a:spcPct val="50000"/>
              </a:spcBef>
            </a:pPr>
            <a:endParaRPr lang="tr-TR">
              <a:latin typeface="Arial" charset="0"/>
            </a:endParaRPr>
          </a:p>
        </p:txBody>
      </p:sp>
      <p:sp>
        <p:nvSpPr>
          <p:cNvPr id="197653" name="Text Box 27"/>
          <p:cNvSpPr txBox="1">
            <a:spLocks noChangeArrowheads="1"/>
          </p:cNvSpPr>
          <p:nvPr/>
        </p:nvSpPr>
        <p:spPr bwMode="auto">
          <a:xfrm>
            <a:off x="6400800" y="3962400"/>
            <a:ext cx="1295400" cy="274638"/>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TABYALAR</a:t>
            </a:r>
          </a:p>
        </p:txBody>
      </p:sp>
      <p:sp>
        <p:nvSpPr>
          <p:cNvPr id="197654" name="Text Box 28"/>
          <p:cNvSpPr txBox="1">
            <a:spLocks noChangeArrowheads="1"/>
          </p:cNvSpPr>
          <p:nvPr/>
        </p:nvSpPr>
        <p:spPr bwMode="auto">
          <a:xfrm>
            <a:off x="7924800" y="2057400"/>
            <a:ext cx="1219200" cy="549275"/>
          </a:xfrm>
          <a:prstGeom prst="rect">
            <a:avLst/>
          </a:prstGeom>
          <a:noFill/>
          <a:ln w="9525">
            <a:noFill/>
            <a:miter lim="800000"/>
            <a:headEnd/>
            <a:tailEnd/>
          </a:ln>
        </p:spPr>
        <p:txBody>
          <a:bodyPr lIns="0" tIns="0" rIns="0" bIns="0">
            <a:spAutoFit/>
          </a:bodyPr>
          <a:lstStyle/>
          <a:p>
            <a:pPr algn="ctr">
              <a:spcBef>
                <a:spcPct val="50000"/>
              </a:spcBef>
            </a:pPr>
            <a:r>
              <a:rPr lang="tr-TR">
                <a:latin typeface="Arial" charset="0"/>
              </a:rPr>
              <a:t>MENZİL TAŞLARI</a:t>
            </a:r>
          </a:p>
        </p:txBody>
      </p:sp>
      <p:sp>
        <p:nvSpPr>
          <p:cNvPr id="197655" name="Line 29"/>
          <p:cNvSpPr>
            <a:spLocks noChangeShapeType="1"/>
          </p:cNvSpPr>
          <p:nvPr/>
        </p:nvSpPr>
        <p:spPr bwMode="auto">
          <a:xfrm>
            <a:off x="7848600" y="1295400"/>
            <a:ext cx="0" cy="1600200"/>
          </a:xfrm>
          <a:prstGeom prst="line">
            <a:avLst/>
          </a:prstGeom>
          <a:noFill/>
          <a:ln w="38100">
            <a:solidFill>
              <a:schemeClr val="tx1"/>
            </a:solidFill>
            <a:round/>
            <a:headEnd/>
            <a:tailEnd/>
          </a:ln>
        </p:spPr>
        <p:txBody>
          <a:bodyPr wrap="none" lIns="0" tIns="0" rIns="0" bIns="0" anchor="ctr"/>
          <a:lstStyle/>
          <a:p>
            <a:endParaRPr lang="tr-T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824775-Sousse-Ribat-0"/>
          <p:cNvPicPr>
            <a:picLocks noChangeAspect="1" noChangeArrowheads="1"/>
          </p:cNvPicPr>
          <p:nvPr/>
        </p:nvPicPr>
        <p:blipFill>
          <a:blip r:embed="rId3" cstate="print"/>
          <a:srcRect/>
          <a:stretch>
            <a:fillRect/>
          </a:stretch>
        </p:blipFill>
        <p:spPr bwMode="auto">
          <a:xfrm>
            <a:off x="1371600" y="914400"/>
            <a:ext cx="6248400" cy="3590925"/>
          </a:xfrm>
          <a:prstGeom prst="rect">
            <a:avLst/>
          </a:prstGeom>
          <a:noFill/>
        </p:spPr>
      </p:pic>
      <p:sp>
        <p:nvSpPr>
          <p:cNvPr id="199683" name="Text Box 3"/>
          <p:cNvSpPr txBox="1">
            <a:spLocks noChangeArrowheads="1"/>
          </p:cNvSpPr>
          <p:nvPr/>
        </p:nvSpPr>
        <p:spPr bwMode="auto">
          <a:xfrm>
            <a:off x="1447800" y="4724400"/>
            <a:ext cx="60960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TUNUS SUS RİBATI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topkapı sarayı resimleri">
            <a:hlinkClick r:id="rId3"/>
          </p:cNvPr>
          <p:cNvPicPr>
            <a:picLocks noChangeAspect="1" noChangeArrowheads="1"/>
          </p:cNvPicPr>
          <p:nvPr/>
        </p:nvPicPr>
        <p:blipFill>
          <a:blip r:embed="rId4" cstate="print"/>
          <a:srcRect/>
          <a:stretch>
            <a:fillRect/>
          </a:stretch>
        </p:blipFill>
        <p:spPr bwMode="auto">
          <a:xfrm>
            <a:off x="914400" y="685800"/>
            <a:ext cx="7315200" cy="4953000"/>
          </a:xfrm>
          <a:prstGeom prst="rect">
            <a:avLst/>
          </a:prstGeom>
          <a:noFill/>
        </p:spPr>
      </p:pic>
      <p:sp>
        <p:nvSpPr>
          <p:cNvPr id="43011" name="Text Box 3"/>
          <p:cNvSpPr txBox="1">
            <a:spLocks noChangeArrowheads="1"/>
          </p:cNvSpPr>
          <p:nvPr/>
        </p:nvSpPr>
        <p:spPr bwMode="auto">
          <a:xfrm>
            <a:off x="2209800" y="5867400"/>
            <a:ext cx="5257800" cy="274638"/>
          </a:xfrm>
          <a:prstGeom prst="rect">
            <a:avLst/>
          </a:prstGeom>
          <a:noFill/>
          <a:ln w="9525">
            <a:noFill/>
            <a:miter lim="800000"/>
            <a:headEnd/>
            <a:tailEnd/>
          </a:ln>
          <a:effectLst/>
        </p:spPr>
        <p:txBody>
          <a:bodyPr lIns="0" tIns="0" rIns="0" bIns="0">
            <a:spAutoFit/>
          </a:bodyPr>
          <a:lstStyle/>
          <a:p>
            <a:pPr algn="ctr">
              <a:spcBef>
                <a:spcPct val="50000"/>
              </a:spcBef>
            </a:pPr>
            <a:r>
              <a:rPr lang="tr-TR">
                <a:latin typeface="Arial" charset="0"/>
              </a:rPr>
              <a:t>İSTANBUL TOPKAPI SARAYI</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p153557-Tunisia-Ribat_Monastir"/>
          <p:cNvPicPr>
            <a:picLocks noChangeAspect="1" noChangeArrowheads="1"/>
          </p:cNvPicPr>
          <p:nvPr/>
        </p:nvPicPr>
        <p:blipFill>
          <a:blip r:embed="rId3" cstate="print"/>
          <a:srcRect/>
          <a:stretch>
            <a:fillRect/>
          </a:stretch>
        </p:blipFill>
        <p:spPr bwMode="auto">
          <a:xfrm>
            <a:off x="609600" y="609600"/>
            <a:ext cx="8229600" cy="4495800"/>
          </a:xfrm>
          <a:prstGeom prst="rect">
            <a:avLst/>
          </a:prstGeom>
          <a:noFill/>
        </p:spPr>
      </p:pic>
      <p:sp>
        <p:nvSpPr>
          <p:cNvPr id="201731" name="Text Box 3"/>
          <p:cNvSpPr txBox="1">
            <a:spLocks noChangeArrowheads="1"/>
          </p:cNvSpPr>
          <p:nvPr/>
        </p:nvSpPr>
        <p:spPr bwMode="auto">
          <a:xfrm>
            <a:off x="1219200" y="5334000"/>
            <a:ext cx="7010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MONASTIR RİBATI</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TUNISIE_MONASTIR_RIBAT_04"/>
          <p:cNvPicPr>
            <a:picLocks noChangeAspect="1" noChangeArrowheads="1"/>
          </p:cNvPicPr>
          <p:nvPr/>
        </p:nvPicPr>
        <p:blipFill>
          <a:blip r:embed="rId3" cstate="print"/>
          <a:srcRect/>
          <a:stretch>
            <a:fillRect/>
          </a:stretch>
        </p:blipFill>
        <p:spPr bwMode="auto">
          <a:xfrm>
            <a:off x="381000" y="304800"/>
            <a:ext cx="8620125" cy="5734050"/>
          </a:xfrm>
          <a:prstGeom prst="rect">
            <a:avLst/>
          </a:prstGeom>
          <a:noFill/>
        </p:spPr>
      </p:pic>
      <p:sp>
        <p:nvSpPr>
          <p:cNvPr id="203779" name="Text Box 3"/>
          <p:cNvSpPr txBox="1">
            <a:spLocks noChangeArrowheads="1"/>
          </p:cNvSpPr>
          <p:nvPr/>
        </p:nvSpPr>
        <p:spPr bwMode="auto">
          <a:xfrm>
            <a:off x="1524000" y="6324600"/>
            <a:ext cx="6553200" cy="487363"/>
          </a:xfrm>
          <a:prstGeom prst="rect">
            <a:avLst/>
          </a:prstGeom>
          <a:noFill/>
          <a:ln w="9525">
            <a:noFill/>
            <a:miter lim="800000"/>
            <a:headEnd/>
            <a:tailEnd/>
          </a:ln>
          <a:effectLst/>
        </p:spPr>
        <p:txBody>
          <a:bodyPr lIns="0" tIns="0" rIns="0" bIns="0">
            <a:spAutoFit/>
          </a:bodyPr>
          <a:lstStyle/>
          <a:p>
            <a:pPr algn="ctr">
              <a:spcBef>
                <a:spcPct val="50000"/>
              </a:spcBef>
            </a:pPr>
            <a:r>
              <a:rPr lang="tr-TR" sz="3200">
                <a:latin typeface="Arial" charset="0"/>
              </a:rPr>
              <a:t>MONASTIR RİBATI</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10)"/>
          <p:cNvPicPr>
            <a:picLocks noChangeAspect="1" noChangeArrowheads="1"/>
          </p:cNvPicPr>
          <p:nvPr/>
        </p:nvPicPr>
        <p:blipFill>
          <a:blip r:embed="rId3" cstate="print"/>
          <a:srcRect/>
          <a:stretch>
            <a:fillRect/>
          </a:stretch>
        </p:blipFill>
        <p:spPr bwMode="auto">
          <a:xfrm>
            <a:off x="762000" y="304800"/>
            <a:ext cx="7610475" cy="5734050"/>
          </a:xfrm>
          <a:prstGeom prst="rect">
            <a:avLst/>
          </a:prstGeom>
          <a:noFill/>
        </p:spPr>
      </p:pic>
      <p:sp>
        <p:nvSpPr>
          <p:cNvPr id="205827" name="Text Box 3"/>
          <p:cNvSpPr txBox="1">
            <a:spLocks noChangeArrowheads="1"/>
          </p:cNvSpPr>
          <p:nvPr/>
        </p:nvSpPr>
        <p:spPr bwMode="auto">
          <a:xfrm>
            <a:off x="1371600" y="6172200"/>
            <a:ext cx="6629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AFŞİN ASHAB-I KEHF RİBATI</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idx="1"/>
          </p:nvPr>
        </p:nvSpPr>
        <p:spPr>
          <a:xfrm>
            <a:off x="304800" y="228600"/>
            <a:ext cx="8540750" cy="762000"/>
          </a:xfrm>
        </p:spPr>
        <p:txBody>
          <a:bodyPr/>
          <a:lstStyle/>
          <a:p>
            <a:r>
              <a:rPr lang="tr-TR" sz="2400"/>
              <a:t>KALE:</a:t>
            </a:r>
            <a:r>
              <a:rPr lang="tr-TR" sz="1800"/>
              <a:t> DÜŞMAN SALDIRILARINDAN KORUNMAK AMACIYLA YAPILMIŞ BURÇLAR, KULELER VE DUVARLARDAN OLUŞAN SAVUNMA YAPISI</a:t>
            </a:r>
          </a:p>
        </p:txBody>
      </p:sp>
      <p:pic>
        <p:nvPicPr>
          <p:cNvPr id="207875" name="Picture 3" descr="kale">
            <a:hlinkClick r:id="rId3"/>
          </p:cNvPr>
          <p:cNvPicPr>
            <a:picLocks noChangeAspect="1" noChangeArrowheads="1"/>
          </p:cNvPicPr>
          <p:nvPr/>
        </p:nvPicPr>
        <p:blipFill>
          <a:blip r:embed="rId4" cstate="print"/>
          <a:srcRect/>
          <a:stretch>
            <a:fillRect/>
          </a:stretch>
        </p:blipFill>
        <p:spPr bwMode="auto">
          <a:xfrm>
            <a:off x="1143000" y="1676400"/>
            <a:ext cx="6477000" cy="41910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arput kalesi g�neş tutulması"/>
          <p:cNvPicPr>
            <a:picLocks noChangeAspect="1" noChangeArrowheads="1"/>
          </p:cNvPicPr>
          <p:nvPr/>
        </p:nvPicPr>
        <p:blipFill>
          <a:blip r:embed="rId3" cstate="print"/>
          <a:srcRect/>
          <a:stretch>
            <a:fillRect/>
          </a:stretch>
        </p:blipFill>
        <p:spPr bwMode="auto">
          <a:xfrm>
            <a:off x="838200" y="228600"/>
            <a:ext cx="7620000" cy="5715000"/>
          </a:xfrm>
          <a:prstGeom prst="rect">
            <a:avLst/>
          </a:prstGeom>
          <a:noFill/>
        </p:spPr>
      </p:pic>
      <p:sp>
        <p:nvSpPr>
          <p:cNvPr id="209923" name="Text Box 3"/>
          <p:cNvSpPr txBox="1">
            <a:spLocks noChangeArrowheads="1"/>
          </p:cNvSpPr>
          <p:nvPr/>
        </p:nvSpPr>
        <p:spPr bwMode="auto">
          <a:xfrm>
            <a:off x="1295400" y="6172200"/>
            <a:ext cx="6705600" cy="427038"/>
          </a:xfrm>
          <a:prstGeom prst="rect">
            <a:avLst/>
          </a:prstGeom>
          <a:noFill/>
          <a:ln w="9525">
            <a:noFill/>
            <a:miter lim="800000"/>
            <a:headEnd/>
            <a:tailEnd/>
          </a:ln>
          <a:effectLst/>
        </p:spPr>
        <p:txBody>
          <a:bodyPr lIns="0" tIns="0" rIns="0" bIns="0">
            <a:spAutoFit/>
          </a:bodyPr>
          <a:lstStyle/>
          <a:p>
            <a:pPr algn="ctr">
              <a:spcBef>
                <a:spcPct val="50000"/>
              </a:spcBef>
            </a:pPr>
            <a:r>
              <a:rPr lang="tr-TR" sz="2800">
                <a:latin typeface="Arial" charset="0"/>
              </a:rPr>
              <a:t>HARPUT KALESİ</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Kale Resimleri"/>
          <p:cNvPicPr>
            <a:picLocks noChangeAspect="1" noChangeArrowheads="1"/>
          </p:cNvPicPr>
          <p:nvPr/>
        </p:nvPicPr>
        <p:blipFill>
          <a:blip r:embed="rId3" cstate="print"/>
          <a:srcRect/>
          <a:stretch>
            <a:fillRect/>
          </a:stretch>
        </p:blipFill>
        <p:spPr bwMode="auto">
          <a:xfrm>
            <a:off x="762000" y="1181100"/>
            <a:ext cx="7620000" cy="44958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60375" y="292100"/>
            <a:ext cx="8229600" cy="1384300"/>
          </a:xfrm>
        </p:spPr>
        <p:txBody>
          <a:bodyPr>
            <a:normAutofit fontScale="90000"/>
          </a:bodyPr>
          <a:lstStyle/>
          <a:p>
            <a:r>
              <a:rPr lang="tr-TR" sz="4000"/>
              <a:t/>
            </a:r>
            <a:br>
              <a:rPr lang="tr-TR" sz="4000"/>
            </a:br>
            <a:r>
              <a:rPr lang="tr-TR" sz="4000"/>
              <a:t/>
            </a:r>
            <a:br>
              <a:rPr lang="tr-TR" sz="4000"/>
            </a:br>
            <a:endParaRPr lang="tr-TR" sz="4000"/>
          </a:p>
        </p:txBody>
      </p:sp>
      <p:sp>
        <p:nvSpPr>
          <p:cNvPr id="214019" name="Rectangle 3"/>
          <p:cNvSpPr>
            <a:spLocks noGrp="1" noChangeArrowheads="1"/>
          </p:cNvSpPr>
          <p:nvPr>
            <p:ph idx="1"/>
          </p:nvPr>
        </p:nvSpPr>
        <p:spPr/>
        <p:txBody>
          <a:bodyPr/>
          <a:lstStyle/>
          <a:p>
            <a:endParaRPr lang="tr-TR"/>
          </a:p>
          <a:p>
            <a:endParaRPr lang="tr-TR"/>
          </a:p>
        </p:txBody>
      </p:sp>
      <p:pic>
        <p:nvPicPr>
          <p:cNvPr id="214020" name="Picture 4" descr="kale-doorwerth"/>
          <p:cNvPicPr>
            <a:picLocks noChangeAspect="1" noChangeArrowheads="1"/>
          </p:cNvPicPr>
          <p:nvPr/>
        </p:nvPicPr>
        <p:blipFill>
          <a:blip r:embed="rId3" cstate="print"/>
          <a:srcRect/>
          <a:stretch>
            <a:fillRect/>
          </a:stretch>
        </p:blipFill>
        <p:spPr bwMode="auto">
          <a:xfrm>
            <a:off x="2209800" y="990600"/>
            <a:ext cx="4762500" cy="3171825"/>
          </a:xfrm>
          <a:prstGeom prst="rect">
            <a:avLst/>
          </a:prstGeom>
          <a:noFill/>
        </p:spPr>
      </p:pic>
      <p:sp>
        <p:nvSpPr>
          <p:cNvPr id="214021" name="Text Box 5"/>
          <p:cNvSpPr txBox="1">
            <a:spLocks noChangeArrowheads="1"/>
          </p:cNvSpPr>
          <p:nvPr/>
        </p:nvSpPr>
        <p:spPr bwMode="auto">
          <a:xfrm>
            <a:off x="2438400" y="4648200"/>
            <a:ext cx="44196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DOORWERT KALESİ</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bodrum_kale_01"/>
          <p:cNvPicPr>
            <a:picLocks noChangeAspect="1" noChangeArrowheads="1"/>
          </p:cNvPicPr>
          <p:nvPr/>
        </p:nvPicPr>
        <p:blipFill>
          <a:blip r:embed="rId3" cstate="print"/>
          <a:srcRect/>
          <a:stretch>
            <a:fillRect/>
          </a:stretch>
        </p:blipFill>
        <p:spPr bwMode="auto">
          <a:xfrm>
            <a:off x="1600200" y="914400"/>
            <a:ext cx="5715000" cy="428625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Kale_1"/>
          <p:cNvPicPr>
            <a:picLocks noChangeAspect="1" noChangeArrowheads="1"/>
          </p:cNvPicPr>
          <p:nvPr/>
        </p:nvPicPr>
        <p:blipFill>
          <a:blip r:embed="rId3" cstate="print"/>
          <a:srcRect/>
          <a:stretch>
            <a:fillRect/>
          </a:stretch>
        </p:blipFill>
        <p:spPr bwMode="auto">
          <a:xfrm>
            <a:off x="1066800" y="990600"/>
            <a:ext cx="6934200" cy="4267200"/>
          </a:xfrm>
          <a:prstGeom prst="rect">
            <a:avLst/>
          </a:prstGeom>
          <a:noFill/>
        </p:spPr>
      </p:pic>
      <p:sp>
        <p:nvSpPr>
          <p:cNvPr id="218115" name="Text Box 3"/>
          <p:cNvSpPr txBox="1">
            <a:spLocks noChangeArrowheads="1"/>
          </p:cNvSpPr>
          <p:nvPr/>
        </p:nvSpPr>
        <p:spPr bwMode="auto">
          <a:xfrm>
            <a:off x="1295400" y="5562600"/>
            <a:ext cx="6705600" cy="427038"/>
          </a:xfrm>
          <a:prstGeom prst="rect">
            <a:avLst/>
          </a:prstGeom>
          <a:noFill/>
          <a:ln w="9525">
            <a:noFill/>
            <a:miter lim="800000"/>
            <a:headEnd/>
            <a:tailEnd/>
          </a:ln>
          <a:effectLst/>
        </p:spPr>
        <p:txBody>
          <a:bodyPr lIns="0" tIns="0" rIns="0" bIns="0">
            <a:spAutoFit/>
          </a:bodyPr>
          <a:lstStyle/>
          <a:p>
            <a:pPr algn="ctr">
              <a:spcBef>
                <a:spcPct val="50000"/>
              </a:spcBef>
            </a:pPr>
            <a:r>
              <a:rPr lang="tr-TR" sz="2800">
                <a:latin typeface="Arial" charset="0"/>
              </a:rPr>
              <a:t>VAN KALESİ</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kars_kalesi"/>
          <p:cNvPicPr>
            <a:picLocks noChangeAspect="1" noChangeArrowheads="1"/>
          </p:cNvPicPr>
          <p:nvPr/>
        </p:nvPicPr>
        <p:blipFill>
          <a:blip r:embed="rId3" cstate="print"/>
          <a:srcRect/>
          <a:stretch>
            <a:fillRect/>
          </a:stretch>
        </p:blipFill>
        <p:spPr bwMode="auto">
          <a:xfrm>
            <a:off x="1238250" y="1190625"/>
            <a:ext cx="6667500" cy="4476750"/>
          </a:xfrm>
          <a:prstGeom prst="rect">
            <a:avLst/>
          </a:prstGeom>
          <a:noFill/>
        </p:spPr>
      </p:pic>
      <p:sp>
        <p:nvSpPr>
          <p:cNvPr id="220163" name="Text Box 3"/>
          <p:cNvSpPr txBox="1">
            <a:spLocks noChangeArrowheads="1"/>
          </p:cNvSpPr>
          <p:nvPr/>
        </p:nvSpPr>
        <p:spPr bwMode="auto">
          <a:xfrm>
            <a:off x="1447800" y="6019800"/>
            <a:ext cx="6629400" cy="365125"/>
          </a:xfrm>
          <a:prstGeom prst="rect">
            <a:avLst/>
          </a:prstGeom>
          <a:noFill/>
          <a:ln w="9525">
            <a:noFill/>
            <a:miter lim="800000"/>
            <a:headEnd/>
            <a:tailEnd/>
          </a:ln>
          <a:effectLst/>
        </p:spPr>
        <p:txBody>
          <a:bodyPr lIns="0" tIns="0" rIns="0" bIns="0">
            <a:spAutoFit/>
          </a:bodyPr>
          <a:lstStyle/>
          <a:p>
            <a:pPr algn="ctr">
              <a:spcBef>
                <a:spcPct val="50000"/>
              </a:spcBef>
            </a:pPr>
            <a:r>
              <a:rPr lang="tr-TR" sz="2400">
                <a:latin typeface="Arial" charset="0"/>
              </a:rPr>
              <a:t>KARS KALESİ</a:t>
            </a: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TotalTime>
  <Words>2702</Words>
  <Application>Microsoft Office PowerPoint</Application>
  <PresentationFormat>Ekran Gösterisi (4:3)</PresentationFormat>
  <Paragraphs>362</Paragraphs>
  <Slides>116</Slides>
  <Notes>108</Notes>
  <HiddenSlides>0</HiddenSlides>
  <MMClips>0</MMClips>
  <ScaleCrop>false</ScaleCrop>
  <HeadingPairs>
    <vt:vector size="4" baseType="variant">
      <vt:variant>
        <vt:lpstr>Tema</vt:lpstr>
      </vt:variant>
      <vt:variant>
        <vt:i4>1</vt:i4>
      </vt:variant>
      <vt:variant>
        <vt:lpstr>Slayt Başlıkları</vt:lpstr>
      </vt:variant>
      <vt:variant>
        <vt:i4>116</vt:i4>
      </vt:variant>
    </vt:vector>
  </HeadingPairs>
  <TitlesOfParts>
    <vt:vector size="117" baseType="lpstr">
      <vt:lpstr>Ofis Teması</vt:lpstr>
      <vt:lpstr>SİVİL MİMARİ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SU MİMARİSİ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ŞEHİR İÇİ HANLARI</vt:lpstr>
      <vt:lpstr>PowerPoint Sunusu</vt:lpstr>
      <vt:lpstr>KAPALI ÇARŞI(BAZAAR)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SOSYAL YARDIM KURUMLARI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ASKERİ MİMARİ</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dündar</dc:creator>
  <cp:lastModifiedBy>dündar</cp:lastModifiedBy>
  <cp:revision>18</cp:revision>
  <cp:lastPrinted>1601-01-01T00:00:00Z</cp:lastPrinted>
  <dcterms:created xsi:type="dcterms:W3CDTF">2012-02-11T21:19:38Z</dcterms:created>
  <dcterms:modified xsi:type="dcterms:W3CDTF">2017-01-27T12:27:37Z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