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1"/>
  </p:notesMasterIdLst>
  <p:handoutMasterIdLst>
    <p:handoutMasterId r:id="rId22"/>
  </p:handoutMasterIdLst>
  <p:sldIdLst>
    <p:sldId id="291" r:id="rId2"/>
    <p:sldId id="296" r:id="rId3"/>
    <p:sldId id="297" r:id="rId4"/>
    <p:sldId id="304" r:id="rId5"/>
    <p:sldId id="314" r:id="rId6"/>
    <p:sldId id="315" r:id="rId7"/>
    <p:sldId id="316" r:id="rId8"/>
    <p:sldId id="303" r:id="rId9"/>
    <p:sldId id="305" r:id="rId10"/>
    <p:sldId id="307" r:id="rId11"/>
    <p:sldId id="308" r:id="rId12"/>
    <p:sldId id="318" r:id="rId13"/>
    <p:sldId id="309" r:id="rId14"/>
    <p:sldId id="310" r:id="rId15"/>
    <p:sldId id="319" r:id="rId16"/>
    <p:sldId id="300" r:id="rId17"/>
    <p:sldId id="313" r:id="rId18"/>
    <p:sldId id="312" r:id="rId19"/>
    <p:sldId id="311" r:id="rId20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510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70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957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25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8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04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4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8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6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0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9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2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7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8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6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7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B-310 BİYOKİMYA II DERSİ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VII.HAFTA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dirty="0"/>
              <a:t>s</a:t>
            </a:r>
            <a:r>
              <a:rPr lang="tr-TR" sz="4000" dirty="0" smtClean="0"/>
              <a:t>ağlanır; </a:t>
            </a:r>
            <a:r>
              <a:rPr lang="tr-TR" sz="4000" dirty="0" err="1" smtClean="0"/>
              <a:t>sitrat</a:t>
            </a:r>
            <a:r>
              <a:rPr lang="tr-TR" sz="4000" dirty="0" smtClean="0"/>
              <a:t> </a:t>
            </a:r>
            <a:r>
              <a:rPr lang="tr-TR" sz="4000" dirty="0" err="1" smtClean="0"/>
              <a:t>sentaz</a:t>
            </a:r>
            <a:r>
              <a:rPr lang="tr-TR" sz="4000" dirty="0" smtClean="0"/>
              <a:t>, </a:t>
            </a:r>
            <a:r>
              <a:rPr lang="tr-TR" sz="4000" dirty="0" err="1" smtClean="0"/>
              <a:t>izositrat</a:t>
            </a:r>
            <a:r>
              <a:rPr lang="tr-TR" sz="4000" dirty="0" smtClean="0"/>
              <a:t> </a:t>
            </a:r>
            <a:r>
              <a:rPr lang="tr-TR" sz="4000" dirty="0" err="1" smtClean="0"/>
              <a:t>dehidrogenaz</a:t>
            </a:r>
            <a:r>
              <a:rPr lang="tr-TR" sz="4000" dirty="0" smtClean="0"/>
              <a:t>, alfa-</a:t>
            </a:r>
            <a:r>
              <a:rPr lang="tr-TR" sz="4000" dirty="0" err="1" smtClean="0"/>
              <a:t>ketoglutarat</a:t>
            </a:r>
            <a:r>
              <a:rPr lang="tr-TR" sz="4000" dirty="0" smtClean="0"/>
              <a:t> </a:t>
            </a:r>
            <a:r>
              <a:rPr lang="tr-TR" sz="4000" dirty="0" err="1" smtClean="0"/>
              <a:t>dehidrogenaz</a:t>
            </a:r>
            <a:r>
              <a:rPr lang="tr-TR" sz="4000" dirty="0" smtClean="0"/>
              <a:t> </a:t>
            </a:r>
            <a:r>
              <a:rPr lang="tr-TR" sz="4000" dirty="0" err="1" smtClean="0"/>
              <a:t>kompeksi</a:t>
            </a:r>
            <a:r>
              <a:rPr lang="tr-TR" sz="4000" dirty="0" smtClean="0"/>
              <a:t>, </a:t>
            </a:r>
          </a:p>
          <a:p>
            <a:r>
              <a:rPr lang="tr-TR" sz="4000" dirty="0" smtClean="0"/>
              <a:t>TCA hem </a:t>
            </a:r>
            <a:r>
              <a:rPr lang="tr-TR" sz="4000" dirty="0" err="1" smtClean="0"/>
              <a:t>katabolik</a:t>
            </a:r>
            <a:r>
              <a:rPr lang="tr-TR" sz="4000" dirty="0" smtClean="0"/>
              <a:t> hem de </a:t>
            </a:r>
            <a:r>
              <a:rPr lang="tr-TR" sz="4000" dirty="0" err="1" smtClean="0"/>
              <a:t>anabolik</a:t>
            </a:r>
            <a:r>
              <a:rPr lang="tr-TR" sz="4000" dirty="0" smtClean="0"/>
              <a:t> süreçlerde yer alan bir </a:t>
            </a:r>
            <a:r>
              <a:rPr lang="tr-TR" sz="4000" dirty="0" err="1" smtClean="0"/>
              <a:t>amfibolik</a:t>
            </a:r>
            <a:r>
              <a:rPr lang="tr-TR" sz="4000" dirty="0" smtClean="0"/>
              <a:t> yoldur.</a:t>
            </a:r>
          </a:p>
          <a:p>
            <a:endParaRPr lang="tr-TR" sz="4000" dirty="0" smtClean="0"/>
          </a:p>
          <a:p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367507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tr-TR" sz="4000" dirty="0" err="1" smtClean="0"/>
              <a:t>Sitrat</a:t>
            </a:r>
            <a:r>
              <a:rPr lang="tr-TR" sz="4000" dirty="0" smtClean="0"/>
              <a:t> üzerinden yağ asitleri ve sterollerin, alfa-</a:t>
            </a:r>
            <a:r>
              <a:rPr lang="tr-TR" sz="4000" dirty="0" err="1" smtClean="0"/>
              <a:t>ketoglutarat</a:t>
            </a:r>
            <a:r>
              <a:rPr lang="tr-TR" sz="4000" dirty="0" smtClean="0"/>
              <a:t> üzerinden </a:t>
            </a:r>
            <a:r>
              <a:rPr lang="tr-TR" sz="4000" dirty="0" err="1" smtClean="0"/>
              <a:t>glutamat</a:t>
            </a:r>
            <a:r>
              <a:rPr lang="tr-TR" sz="4000" dirty="0" smtClean="0"/>
              <a:t> ve bazı amino asitlerin sentezi ile pürinlerin sentezi, </a:t>
            </a:r>
            <a:r>
              <a:rPr lang="tr-TR" sz="4000" dirty="0" err="1" smtClean="0"/>
              <a:t>süksinil-KoA</a:t>
            </a:r>
            <a:r>
              <a:rPr lang="tr-TR" sz="4000" dirty="0" smtClean="0"/>
              <a:t> üzerinden porfirin ve hem sentezi, </a:t>
            </a:r>
            <a:r>
              <a:rPr lang="tr-TR" sz="4000" dirty="0" err="1" smtClean="0"/>
              <a:t>oksalasetat</a:t>
            </a:r>
            <a:r>
              <a:rPr lang="tr-TR" sz="4000" dirty="0" smtClean="0"/>
              <a:t> üzerinden </a:t>
            </a:r>
            <a:r>
              <a:rPr lang="tr-TR" sz="4000" dirty="0" err="1" smtClean="0"/>
              <a:t>aspartat</a:t>
            </a:r>
            <a:r>
              <a:rPr lang="tr-TR" sz="4000" dirty="0" smtClean="0"/>
              <a:t> ve </a:t>
            </a:r>
            <a:r>
              <a:rPr lang="tr-TR" sz="4000" dirty="0" err="1" smtClean="0"/>
              <a:t>pirimidinlerin</a:t>
            </a:r>
            <a:r>
              <a:rPr lang="tr-TR" sz="4000" dirty="0" smtClean="0"/>
              <a:t> sentezi veya PEP </a:t>
            </a:r>
          </a:p>
          <a:p>
            <a:endParaRPr lang="tr-TR" sz="4000" dirty="0" smtClean="0"/>
          </a:p>
          <a:p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175848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aplerotic Reactions CH339K. Citric Acid Cycle in Anabolis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8" y="404664"/>
            <a:ext cx="859288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45347" y="5788674"/>
            <a:ext cx="83768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FF00"/>
                </a:solidFill>
              </a:rPr>
              <a:t>https://www.google.com/url?sa=i&amp;url=https%3A%2F%2Fslideplayer.com%2Fslide%2F5855941%2F&amp;psig=AOvVaw2e5X_Y98pZ9Gq2Drabu5OX&amp;ust=1589142756247000&amp;source=images&amp;cd=vfe&amp;ved=0CAIQjRxqFwoTCJDDpt_Qp-kCFQAAAAAdAAAAABAy</a:t>
            </a:r>
          </a:p>
        </p:txBody>
      </p:sp>
    </p:spTree>
    <p:extLst>
      <p:ext uri="{BB962C8B-B14F-4D97-AF65-F5344CB8AC3E}">
        <p14:creationId xmlns:p14="http://schemas.microsoft.com/office/powerpoint/2010/main" val="53799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tr-TR" sz="4000" dirty="0"/>
              <a:t>ü</a:t>
            </a:r>
            <a:r>
              <a:rPr lang="tr-TR" sz="4000" dirty="0" smtClean="0"/>
              <a:t>zerinden bazı </a:t>
            </a:r>
            <a:r>
              <a:rPr lang="tr-TR" sz="4000" dirty="0" err="1" smtClean="0"/>
              <a:t>glukojenik</a:t>
            </a:r>
            <a:r>
              <a:rPr lang="tr-TR" sz="4000" dirty="0" smtClean="0"/>
              <a:t> amino asitler ve </a:t>
            </a:r>
            <a:r>
              <a:rPr lang="tr-TR" sz="4000" dirty="0" err="1" smtClean="0"/>
              <a:t>glukoz</a:t>
            </a:r>
            <a:r>
              <a:rPr lang="tr-TR" sz="4000" dirty="0" smtClean="0"/>
              <a:t> sentezinde kullanılabilir.</a:t>
            </a:r>
          </a:p>
          <a:p>
            <a:r>
              <a:rPr lang="tr-TR" sz="4000" dirty="0" smtClean="0"/>
              <a:t>Bu nedenle azalan sitrik asit döngü ürünleri nedeni ile döngünün yavaşlamasını engellemek için farklı dokularda farklı </a:t>
            </a:r>
            <a:r>
              <a:rPr lang="tr-TR" sz="4000" dirty="0" err="1" smtClean="0"/>
              <a:t>anaplerotik</a:t>
            </a:r>
            <a:r>
              <a:rPr lang="tr-TR" sz="4000" dirty="0" smtClean="0"/>
              <a:t> yollardan döngü</a:t>
            </a:r>
          </a:p>
          <a:p>
            <a:endParaRPr lang="tr-TR" sz="4000" dirty="0" smtClean="0"/>
          </a:p>
          <a:p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4099473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908721"/>
            <a:ext cx="8229600" cy="4392488"/>
          </a:xfrm>
        </p:spPr>
        <p:txBody>
          <a:bodyPr>
            <a:normAutofit fontScale="77500" lnSpcReduction="20000"/>
          </a:bodyPr>
          <a:lstStyle/>
          <a:p>
            <a:endParaRPr lang="tr-TR" sz="4000" dirty="0" smtClean="0"/>
          </a:p>
          <a:p>
            <a:endParaRPr lang="tr-TR" sz="4000" dirty="0"/>
          </a:p>
          <a:p>
            <a:r>
              <a:rPr lang="tr-TR" sz="4000" dirty="0" smtClean="0"/>
              <a:t>yavaşlamaz</a:t>
            </a:r>
            <a:r>
              <a:rPr lang="tr-TR" sz="4000" dirty="0" smtClean="0"/>
              <a:t>. </a:t>
            </a:r>
            <a:r>
              <a:rPr lang="tr-TR" sz="4000" dirty="0" err="1" smtClean="0"/>
              <a:t>Örn</a:t>
            </a:r>
            <a:r>
              <a:rPr lang="tr-TR" sz="4000" dirty="0" smtClean="0"/>
              <a:t>. Karaciğer ve böbrek dokusunda </a:t>
            </a:r>
            <a:r>
              <a:rPr lang="tr-TR" sz="4000" dirty="0" err="1" smtClean="0"/>
              <a:t>piruvat</a:t>
            </a:r>
            <a:r>
              <a:rPr lang="tr-TR" sz="4000" dirty="0" smtClean="0"/>
              <a:t> </a:t>
            </a:r>
            <a:r>
              <a:rPr lang="tr-TR" sz="4000" dirty="0" err="1" smtClean="0"/>
              <a:t>karboksilaz</a:t>
            </a:r>
            <a:r>
              <a:rPr lang="tr-TR" sz="4000" dirty="0" smtClean="0"/>
              <a:t> ile </a:t>
            </a:r>
            <a:r>
              <a:rPr lang="tr-TR" sz="4000" dirty="0" err="1" smtClean="0"/>
              <a:t>oksalasetat</a:t>
            </a:r>
            <a:r>
              <a:rPr lang="tr-TR" sz="4000" dirty="0" smtClean="0"/>
              <a:t>, kalp ve iskelet kasında PEP </a:t>
            </a:r>
            <a:r>
              <a:rPr lang="tr-TR" sz="4000" dirty="0" err="1" smtClean="0"/>
              <a:t>karboksilazla</a:t>
            </a:r>
            <a:r>
              <a:rPr lang="tr-TR" sz="4000" dirty="0" smtClean="0"/>
              <a:t> </a:t>
            </a:r>
            <a:r>
              <a:rPr lang="tr-TR" sz="4000" dirty="0" err="1" smtClean="0"/>
              <a:t>oksalasetat</a:t>
            </a:r>
            <a:r>
              <a:rPr lang="tr-TR" sz="4000" dirty="0" smtClean="0"/>
              <a:t>, birçok hücrede ise malik enzim aracılığı ile </a:t>
            </a:r>
            <a:r>
              <a:rPr lang="tr-TR" sz="4000" dirty="0" err="1" smtClean="0"/>
              <a:t>malat</a:t>
            </a:r>
            <a:r>
              <a:rPr lang="tr-TR" sz="4000" dirty="0" smtClean="0"/>
              <a:t> oluşturulmaktadır.</a:t>
            </a:r>
          </a:p>
          <a:p>
            <a:endParaRPr lang="tr-TR" sz="4000" dirty="0" smtClean="0"/>
          </a:p>
          <a:p>
            <a:endParaRPr lang="tr-TR" sz="4000" dirty="0" smtClean="0"/>
          </a:p>
          <a:p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98940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- Anaplerotic Reactions PowerPoint Presentation, free downloa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277238"/>
            <a:ext cx="8876068" cy="52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05974" y="5661248"/>
            <a:ext cx="84969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FF00"/>
                </a:solidFill>
              </a:rPr>
              <a:t>https://www.google.com/url?sa=i&amp;url=https%3A%2F%2Fwww.slideserve.com%2Felijah-mcdaniel%2Fanaplerotic-reactions&amp;psig=AOvVaw2e5X_Y98pZ9Gq2Drabu5OX&amp;ust=1589142756247000&amp;source=images&amp;cd=vfe&amp;ved=0CAIQjRxqFwoTCJDDpt_Qp-kCFQAAAAAdAAAAABAW</a:t>
            </a:r>
          </a:p>
        </p:txBody>
      </p:sp>
    </p:spTree>
    <p:extLst>
      <p:ext uri="{BB962C8B-B14F-4D97-AF65-F5344CB8AC3E}">
        <p14:creationId xmlns:p14="http://schemas.microsoft.com/office/powerpoint/2010/main" val="329957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285861"/>
            <a:ext cx="8229600" cy="39290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3600" smtClean="0"/>
              <a:t>SİTRİK </a:t>
            </a:r>
            <a:r>
              <a:rPr lang="tr-TR" sz="3600" dirty="0" smtClean="0"/>
              <a:t>ASİT DÖNGÜSÜ İLE İLGİLİ BİYOKİMYASAL FORMÜLLER YAZILARAK TARTIŞILACAK VE ENZİMLERİ İLE </a:t>
            </a:r>
            <a:r>
              <a:rPr lang="tr-TR" sz="3600" smtClean="0"/>
              <a:t>REAKSİYONLAR AÇIKLANACAKTIR</a:t>
            </a:r>
            <a:endParaRPr lang="tr-TR" sz="36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Lehninger</a:t>
            </a:r>
            <a:r>
              <a:rPr lang="tr-TR" dirty="0" smtClean="0"/>
              <a:t> Biyokimyanın İlkeleri, </a:t>
            </a:r>
            <a:r>
              <a:rPr lang="tr-TR" dirty="0" err="1" smtClean="0"/>
              <a:t>David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Michael 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00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Biochemistry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Thieme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86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Biochemistry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</a:t>
            </a:r>
            <a:r>
              <a:rPr lang="tr-TR" dirty="0" smtClean="0"/>
              <a:t>-</a:t>
            </a:r>
            <a:r>
              <a:rPr lang="tr-TR" dirty="0" err="1" smtClean="0"/>
              <a:t>Hill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Publishing</a:t>
            </a:r>
            <a:r>
              <a:rPr lang="tr-TR" dirty="0" smtClean="0"/>
              <a:t> </a:t>
            </a:r>
            <a:r>
              <a:rPr lang="tr-TR" dirty="0" err="1" smtClean="0"/>
              <a:t>Division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9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YEDİNCİ HAFTA  DERS İÇERİĞİ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tr-TR" b="1" dirty="0" smtClean="0"/>
          </a:p>
          <a:p>
            <a:r>
              <a:rPr lang="tr-TR" sz="3600" dirty="0" smtClean="0"/>
              <a:t>Aerobik koşullarda yaşayan ve organik yakıtlarını CO</a:t>
            </a:r>
            <a:r>
              <a:rPr lang="tr-TR" sz="3600" baseline="-25000" dirty="0" smtClean="0"/>
              <a:t>2</a:t>
            </a:r>
            <a:r>
              <a:rPr lang="tr-TR" sz="3600" dirty="0" smtClean="0"/>
              <a:t> ve H</a:t>
            </a:r>
            <a:r>
              <a:rPr lang="tr-TR" sz="3600" baseline="-25000" dirty="0" smtClean="0"/>
              <a:t>2</a:t>
            </a:r>
            <a:r>
              <a:rPr lang="tr-TR" sz="3600" dirty="0" smtClean="0"/>
              <a:t>O ya yükseltgeyebilen çoğu </a:t>
            </a:r>
            <a:r>
              <a:rPr lang="tr-TR" sz="3600" dirty="0" err="1" smtClean="0"/>
              <a:t>ökaryotik</a:t>
            </a:r>
            <a:r>
              <a:rPr lang="tr-TR" sz="3600" dirty="0" smtClean="0"/>
              <a:t> hücreler için ilk basamak </a:t>
            </a:r>
            <a:r>
              <a:rPr lang="tr-TR" sz="3600" dirty="0" err="1" smtClean="0"/>
              <a:t>pirüvatın</a:t>
            </a:r>
            <a:r>
              <a:rPr lang="tr-TR" sz="3600" dirty="0" smtClean="0"/>
              <a:t> veya diğer moleküllerin sitrik asit çevrimi için (hücresel solunum) ilk molekül olan </a:t>
            </a:r>
            <a:r>
              <a:rPr lang="tr-TR" sz="3600" dirty="0" err="1" smtClean="0"/>
              <a:t>asetil</a:t>
            </a:r>
            <a:r>
              <a:rPr lang="tr-TR" sz="3600" dirty="0" smtClean="0"/>
              <a:t>-</a:t>
            </a:r>
            <a:r>
              <a:rPr lang="tr-TR" sz="3600" dirty="0" err="1" smtClean="0"/>
              <a:t>KoA</a:t>
            </a:r>
            <a:r>
              <a:rPr lang="tr-TR" sz="3600" dirty="0" smtClean="0"/>
              <a:t> üretimi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4000" dirty="0" err="1" smtClean="0"/>
              <a:t>Pirüvat</a:t>
            </a:r>
            <a:r>
              <a:rPr lang="tr-TR" sz="4000" dirty="0" smtClean="0"/>
              <a:t> </a:t>
            </a:r>
            <a:r>
              <a:rPr lang="tr-TR" sz="4000" dirty="0" err="1" smtClean="0"/>
              <a:t>dehidrogenaz</a:t>
            </a:r>
            <a:r>
              <a:rPr lang="tr-TR" sz="4000" dirty="0" smtClean="0"/>
              <a:t> kompleksi,</a:t>
            </a:r>
          </a:p>
          <a:p>
            <a:r>
              <a:rPr lang="tr-TR" sz="4000" dirty="0" err="1" smtClean="0"/>
              <a:t>Oksidatif</a:t>
            </a:r>
            <a:r>
              <a:rPr lang="tr-TR" sz="4000" dirty="0" smtClean="0"/>
              <a:t> </a:t>
            </a:r>
            <a:r>
              <a:rPr lang="tr-TR" sz="4000" dirty="0" err="1" smtClean="0"/>
              <a:t>dekarboksillenme</a:t>
            </a:r>
            <a:r>
              <a:rPr lang="tr-TR" sz="4000" dirty="0" smtClean="0"/>
              <a:t>,</a:t>
            </a:r>
          </a:p>
          <a:p>
            <a:r>
              <a:rPr lang="tr-TR" sz="4000" dirty="0" smtClean="0"/>
              <a:t>Sitrik asit çevrim tepkimeleri,</a:t>
            </a:r>
          </a:p>
          <a:p>
            <a:r>
              <a:rPr lang="tr-TR" sz="4000" dirty="0" smtClean="0"/>
              <a:t>Bu yolda yer alan </a:t>
            </a:r>
            <a:r>
              <a:rPr lang="tr-TR" sz="4000" dirty="0" err="1" smtClean="0"/>
              <a:t>substratlar</a:t>
            </a:r>
            <a:r>
              <a:rPr lang="tr-TR" sz="4000" dirty="0" smtClean="0"/>
              <a:t>, enzimler ve ürünler,</a:t>
            </a:r>
          </a:p>
          <a:p>
            <a:endParaRPr lang="tr-TR" sz="4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/>
          </a:bodyPr>
          <a:lstStyle/>
          <a:p>
            <a:r>
              <a:rPr lang="tr-TR" sz="4000" dirty="0" smtClean="0"/>
              <a:t>Glikozun ürünü olan </a:t>
            </a:r>
            <a:r>
              <a:rPr lang="tr-TR" sz="4000" dirty="0" err="1" smtClean="0"/>
              <a:t>piruvat</a:t>
            </a:r>
            <a:r>
              <a:rPr lang="tr-TR" sz="4000" dirty="0" smtClean="0"/>
              <a:t>, </a:t>
            </a:r>
            <a:r>
              <a:rPr lang="tr-TR" sz="4000" dirty="0" err="1" smtClean="0"/>
              <a:t>pirüvat</a:t>
            </a:r>
            <a:r>
              <a:rPr lang="tr-TR" sz="4000" dirty="0" smtClean="0"/>
              <a:t> </a:t>
            </a:r>
            <a:r>
              <a:rPr lang="tr-TR" sz="4000" dirty="0" err="1" smtClean="0"/>
              <a:t>dehidrogenaz</a:t>
            </a:r>
            <a:r>
              <a:rPr lang="tr-TR" sz="4000" dirty="0" smtClean="0"/>
              <a:t> kompleksi (</a:t>
            </a:r>
            <a:r>
              <a:rPr lang="tr-TR" sz="4000" dirty="0" err="1" smtClean="0"/>
              <a:t>KoA</a:t>
            </a:r>
            <a:r>
              <a:rPr lang="tr-TR" sz="4000" dirty="0" smtClean="0"/>
              <a:t>-SH, NAD</a:t>
            </a:r>
            <a:r>
              <a:rPr lang="tr-TR" sz="4000" baseline="30000" dirty="0" smtClean="0"/>
              <a:t>+</a:t>
            </a:r>
            <a:r>
              <a:rPr lang="tr-TR" sz="4000" dirty="0" smtClean="0"/>
              <a:t>, TPP, </a:t>
            </a:r>
            <a:r>
              <a:rPr lang="tr-TR" sz="4000" dirty="0" err="1" smtClean="0"/>
              <a:t>Lipoat</a:t>
            </a:r>
            <a:r>
              <a:rPr lang="tr-TR" sz="4000" dirty="0" smtClean="0"/>
              <a:t>, FAD</a:t>
            </a:r>
            <a:r>
              <a:rPr lang="tr-TR" sz="4000" baseline="30000" dirty="0" smtClean="0"/>
              <a:t>+</a:t>
            </a:r>
            <a:r>
              <a:rPr lang="tr-TR" sz="4000" dirty="0" smtClean="0"/>
              <a:t>, E1, E2 ve E3) ile </a:t>
            </a:r>
            <a:r>
              <a:rPr lang="tr-TR" sz="4000" dirty="0" err="1" smtClean="0"/>
              <a:t>asetil-KoA</a:t>
            </a:r>
            <a:r>
              <a:rPr lang="tr-TR" sz="4000" dirty="0" smtClean="0"/>
              <a:t> ya dönüştürülür,</a:t>
            </a:r>
          </a:p>
          <a:p>
            <a:r>
              <a:rPr lang="tr-TR" sz="4000" dirty="0" smtClean="0"/>
              <a:t>E1= </a:t>
            </a:r>
            <a:r>
              <a:rPr lang="tr-TR" sz="4000" dirty="0" err="1" smtClean="0"/>
              <a:t>Piruvat</a:t>
            </a:r>
            <a:r>
              <a:rPr lang="tr-TR" sz="4000" dirty="0" smtClean="0"/>
              <a:t> </a:t>
            </a:r>
            <a:r>
              <a:rPr lang="tr-TR" sz="4000" dirty="0" err="1" smtClean="0"/>
              <a:t>dehidrogenaz</a:t>
            </a:r>
            <a:r>
              <a:rPr lang="tr-TR" sz="4000" dirty="0" smtClean="0"/>
              <a:t>,</a:t>
            </a:r>
          </a:p>
          <a:p>
            <a:r>
              <a:rPr lang="tr-TR" sz="4000" dirty="0" smtClean="0"/>
              <a:t>E2= </a:t>
            </a:r>
            <a:r>
              <a:rPr lang="tr-TR" sz="4000" dirty="0" err="1" smtClean="0"/>
              <a:t>Dihidrolipoil</a:t>
            </a:r>
            <a:r>
              <a:rPr lang="tr-TR" sz="4000" dirty="0" smtClean="0"/>
              <a:t> </a:t>
            </a:r>
            <a:r>
              <a:rPr lang="tr-TR" sz="4000" dirty="0" err="1" smtClean="0"/>
              <a:t>transasetilaz</a:t>
            </a:r>
            <a:endParaRPr lang="tr-TR" sz="4000" dirty="0" smtClean="0"/>
          </a:p>
          <a:p>
            <a:r>
              <a:rPr lang="tr-TR" sz="4000" dirty="0" smtClean="0"/>
              <a:t>E3= </a:t>
            </a:r>
            <a:r>
              <a:rPr lang="tr-TR" sz="4000" dirty="0" err="1" smtClean="0"/>
              <a:t>Dihidrolipoil</a:t>
            </a:r>
            <a:r>
              <a:rPr lang="tr-TR" sz="4000" dirty="0" smtClean="0"/>
              <a:t> </a:t>
            </a:r>
            <a:r>
              <a:rPr lang="tr-TR" sz="4000" dirty="0" err="1" smtClean="0"/>
              <a:t>dehidrogenaz</a:t>
            </a:r>
            <a:endParaRPr lang="tr-TR" sz="4000" dirty="0" smtClean="0"/>
          </a:p>
          <a:p>
            <a:endParaRPr lang="tr-TR" sz="4000" dirty="0" smtClean="0"/>
          </a:p>
          <a:p>
            <a:pPr marL="0" indent="0">
              <a:buNone/>
            </a:pPr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168377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rebs (Citric Acid) Cycle - Biology Experts Notes -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3244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60721" y="5661248"/>
            <a:ext cx="8565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https://www.google.com/url?sa=i&amp;url=https%3A%2F%2Fmedium.com%2F%40biologynotes%2Fkrebs-citric-acid-cycle-ef1609ad171f&amp;psig=AOvVaw354HrVBW-6AP7mq1KyKlnd&amp;ust=1589319394570000&amp;source=images&amp;cd=vfe&amp;ved=0CAIQjRxqFwoTCOiM_KPirOkCFQAAAAAdAAAAABAD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370795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ITRIC ACID CYCLE Three Phases [1] Acetyl-CoA production—Organi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70485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67544" y="551723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mcb.berkeley.edu%2Flabs%2Fkrantz%2Fmcb102%2Flect_S2008%2FMCB102-SPRING2008-LECTURE8-CITRIC_ACID_CYCLE.pdf&amp;psig=AOvVaw0tTJYYewLoE_0soSm78SGh&amp;ust=1589319593586000&amp;source=images&amp;cd=vfe&amp;ved=0CAIQjRxqFwoTCKCC9orjrOk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397308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st: Pyruvate Dehydrogenase Complex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048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65060" y="5661248"/>
            <a:ext cx="7823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>
                <a:solidFill>
                  <a:srgbClr val="FFFF00"/>
                </a:solidFill>
              </a:rPr>
              <a:t>https://www.google.com/url?sa=i&amp;url=https%3A%2F%2Fquizlet.com%2F109287954%2Ftest&amp;psig=AOvVaw0tTJYYewLoE_0soSm78SGh&amp;ust=1589319593586000&amp;source=images&amp;cd=vfe&amp;ved=0CAIQjRxqFwoTCKCC9orjrOkCFQAAAAAdAAAAABAg</a:t>
            </a:r>
          </a:p>
        </p:txBody>
      </p:sp>
    </p:spTree>
    <p:extLst>
      <p:ext uri="{BB962C8B-B14F-4D97-AF65-F5344CB8AC3E}">
        <p14:creationId xmlns:p14="http://schemas.microsoft.com/office/powerpoint/2010/main" val="130876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dirty="0" err="1" smtClean="0"/>
              <a:t>Sentazlar</a:t>
            </a:r>
            <a:r>
              <a:rPr lang="tr-TR" sz="4000" dirty="0" smtClean="0"/>
              <a:t>, </a:t>
            </a:r>
            <a:r>
              <a:rPr lang="tr-TR" sz="4000" dirty="0" err="1" smtClean="0"/>
              <a:t>sentetazlar</a:t>
            </a:r>
            <a:r>
              <a:rPr lang="tr-TR" sz="4000" dirty="0" smtClean="0"/>
              <a:t>, </a:t>
            </a:r>
            <a:r>
              <a:rPr lang="tr-TR" sz="4000" dirty="0" err="1" smtClean="0"/>
              <a:t>liyazlar</a:t>
            </a:r>
            <a:r>
              <a:rPr lang="tr-TR" sz="4000" dirty="0" smtClean="0"/>
              <a:t>, </a:t>
            </a:r>
            <a:r>
              <a:rPr lang="tr-TR" sz="4000" dirty="0" err="1" smtClean="0"/>
              <a:t>ligazlar</a:t>
            </a:r>
            <a:r>
              <a:rPr lang="tr-TR" sz="4000" dirty="0" smtClean="0"/>
              <a:t>, </a:t>
            </a:r>
            <a:r>
              <a:rPr lang="tr-TR" sz="4000" dirty="0" err="1" smtClean="0"/>
              <a:t>kinazlar</a:t>
            </a:r>
            <a:r>
              <a:rPr lang="tr-TR" sz="4000" dirty="0" smtClean="0"/>
              <a:t>, </a:t>
            </a:r>
            <a:r>
              <a:rPr lang="tr-TR" sz="4000" dirty="0" err="1" smtClean="0"/>
              <a:t>fosforilazlar</a:t>
            </a:r>
            <a:r>
              <a:rPr lang="tr-TR" sz="4000" dirty="0" smtClean="0"/>
              <a:t>, </a:t>
            </a:r>
            <a:r>
              <a:rPr lang="tr-TR" sz="4000" dirty="0" err="1" smtClean="0"/>
              <a:t>dehidrogenazlar</a:t>
            </a:r>
            <a:r>
              <a:rPr lang="tr-TR" sz="4000" dirty="0" smtClean="0"/>
              <a:t>, </a:t>
            </a:r>
            <a:r>
              <a:rPr lang="tr-TR" sz="4000" dirty="0" err="1" smtClean="0"/>
              <a:t>fosfataz</a:t>
            </a:r>
            <a:r>
              <a:rPr lang="tr-TR" sz="4000" dirty="0" smtClean="0"/>
              <a:t> enzimlerinin birçoğu sitrik asit döngüsünde yer alan enzimlerdir.</a:t>
            </a:r>
          </a:p>
          <a:p>
            <a:r>
              <a:rPr lang="tr-TR" sz="4000" dirty="0" smtClean="0"/>
              <a:t>Bu yol indirgen ajanların (elektron taşıyıcılarında tutulan) üretimini</a:t>
            </a:r>
          </a:p>
          <a:p>
            <a:endParaRPr lang="tr-TR" sz="4000" dirty="0" smtClean="0"/>
          </a:p>
          <a:p>
            <a:endParaRPr lang="tr-TR" sz="4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dirty="0" err="1" smtClean="0"/>
              <a:t>karbohidratlarda</a:t>
            </a:r>
            <a:r>
              <a:rPr lang="tr-TR" sz="4000" dirty="0" smtClean="0"/>
              <a:t>, yağlarda ve proteinlerde saklı olan enerjinin ATP oluşumuna aktarılmasını sağlamaktadır,</a:t>
            </a:r>
          </a:p>
          <a:p>
            <a:r>
              <a:rPr lang="tr-TR" sz="4000" dirty="0" smtClean="0"/>
              <a:t>Sitrik asit döngüsü geri dönüşümsüz reaksiyonlarda yer alan enzimlerin düzenlenmeleri ile </a:t>
            </a:r>
          </a:p>
          <a:p>
            <a:endParaRPr lang="tr-TR" sz="4000" dirty="0" smtClean="0"/>
          </a:p>
          <a:p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2749423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584</TotalTime>
  <Words>468</Words>
  <Application>Microsoft Office PowerPoint</Application>
  <PresentationFormat>Ekran Gösterisi (4:3)</PresentationFormat>
  <Paragraphs>43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Arial Tur</vt:lpstr>
      <vt:lpstr>Impact</vt:lpstr>
      <vt:lpstr>Ana Olay</vt:lpstr>
      <vt:lpstr>B-310 BİYOKİMYA II DERSİ </vt:lpstr>
      <vt:lpstr> YEDİNCİ HAFTA  DERS İÇERİĞİ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46</cp:revision>
  <dcterms:created xsi:type="dcterms:W3CDTF">2007-03-31T19:43:26Z</dcterms:created>
  <dcterms:modified xsi:type="dcterms:W3CDTF">2020-05-11T21:49:26Z</dcterms:modified>
</cp:coreProperties>
</file>