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1"/>
    <p:restoredTop sz="95827"/>
  </p:normalViewPr>
  <p:slideViewPr>
    <p:cSldViewPr snapToGrid="0" snapToObjects="1">
      <p:cViewPr varScale="1">
        <p:scale>
          <a:sx n="90" d="100"/>
          <a:sy n="90" d="100"/>
        </p:scale>
        <p:origin x="232" y="6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19A521A-60F5-264B-982F-025D2EE8A9DB}"/>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A80C0D04-48E2-BF48-AEDE-AA1FE1772DD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E373D5C0-9780-A247-B2E9-4D512EDFC668}"/>
              </a:ext>
            </a:extLst>
          </p:cNvPr>
          <p:cNvSpPr>
            <a:spLocks noGrp="1"/>
          </p:cNvSpPr>
          <p:nvPr>
            <p:ph type="dt" sz="half" idx="10"/>
          </p:nvPr>
        </p:nvSpPr>
        <p:spPr/>
        <p:txBody>
          <a:bodyPr/>
          <a:lstStyle/>
          <a:p>
            <a:fld id="{592F4F84-1169-204F-94E2-CF8B3E65BDDE}" type="datetimeFigureOut">
              <a:rPr lang="tr-TR" smtClean="0"/>
              <a:t>21.06.2020</a:t>
            </a:fld>
            <a:endParaRPr lang="tr-TR"/>
          </a:p>
        </p:txBody>
      </p:sp>
      <p:sp>
        <p:nvSpPr>
          <p:cNvPr id="5" name="Alt Bilgi Yer Tutucusu 4">
            <a:extLst>
              <a:ext uri="{FF2B5EF4-FFF2-40B4-BE49-F238E27FC236}">
                <a16:creationId xmlns:a16="http://schemas.microsoft.com/office/drawing/2014/main" id="{9F64F381-29C8-824F-9D7E-CB462A5BF5F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454B6BD6-B1CA-7540-877A-CED53F243951}"/>
              </a:ext>
            </a:extLst>
          </p:cNvPr>
          <p:cNvSpPr>
            <a:spLocks noGrp="1"/>
          </p:cNvSpPr>
          <p:nvPr>
            <p:ph type="sldNum" sz="quarter" idx="12"/>
          </p:nvPr>
        </p:nvSpPr>
        <p:spPr/>
        <p:txBody>
          <a:bodyPr/>
          <a:lstStyle/>
          <a:p>
            <a:fld id="{7041DF9C-4C44-2848-A9A8-E4C963ACD35F}" type="slidenum">
              <a:rPr lang="tr-TR" smtClean="0"/>
              <a:t>‹#›</a:t>
            </a:fld>
            <a:endParaRPr lang="tr-TR"/>
          </a:p>
        </p:txBody>
      </p:sp>
    </p:spTree>
    <p:extLst>
      <p:ext uri="{BB962C8B-B14F-4D97-AF65-F5344CB8AC3E}">
        <p14:creationId xmlns:p14="http://schemas.microsoft.com/office/powerpoint/2010/main" val="18082498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CAB27B7-A1F2-E648-838D-529639884526}"/>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2416D5DF-C58C-D74E-9DA1-68353B7A6161}"/>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EAB3BEA6-6463-674E-B306-9020858833D7}"/>
              </a:ext>
            </a:extLst>
          </p:cNvPr>
          <p:cNvSpPr>
            <a:spLocks noGrp="1"/>
          </p:cNvSpPr>
          <p:nvPr>
            <p:ph type="dt" sz="half" idx="10"/>
          </p:nvPr>
        </p:nvSpPr>
        <p:spPr/>
        <p:txBody>
          <a:bodyPr/>
          <a:lstStyle/>
          <a:p>
            <a:fld id="{592F4F84-1169-204F-94E2-CF8B3E65BDDE}" type="datetimeFigureOut">
              <a:rPr lang="tr-TR" smtClean="0"/>
              <a:t>21.06.2020</a:t>
            </a:fld>
            <a:endParaRPr lang="tr-TR"/>
          </a:p>
        </p:txBody>
      </p:sp>
      <p:sp>
        <p:nvSpPr>
          <p:cNvPr id="5" name="Alt Bilgi Yer Tutucusu 4">
            <a:extLst>
              <a:ext uri="{FF2B5EF4-FFF2-40B4-BE49-F238E27FC236}">
                <a16:creationId xmlns:a16="http://schemas.microsoft.com/office/drawing/2014/main" id="{ECDC075F-644C-9545-9930-01328ACE7ED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BB928E0-F83B-A548-A49B-7584C00AA427}"/>
              </a:ext>
            </a:extLst>
          </p:cNvPr>
          <p:cNvSpPr>
            <a:spLocks noGrp="1"/>
          </p:cNvSpPr>
          <p:nvPr>
            <p:ph type="sldNum" sz="quarter" idx="12"/>
          </p:nvPr>
        </p:nvSpPr>
        <p:spPr/>
        <p:txBody>
          <a:bodyPr/>
          <a:lstStyle/>
          <a:p>
            <a:fld id="{7041DF9C-4C44-2848-A9A8-E4C963ACD35F}" type="slidenum">
              <a:rPr lang="tr-TR" smtClean="0"/>
              <a:t>‹#›</a:t>
            </a:fld>
            <a:endParaRPr lang="tr-TR"/>
          </a:p>
        </p:txBody>
      </p:sp>
    </p:spTree>
    <p:extLst>
      <p:ext uri="{BB962C8B-B14F-4D97-AF65-F5344CB8AC3E}">
        <p14:creationId xmlns:p14="http://schemas.microsoft.com/office/powerpoint/2010/main" val="35137397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9ACF0D4A-C654-EA42-9103-3DA96452B992}"/>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09175DEE-0F5C-8243-B5E0-AB037BBC323E}"/>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14F505EE-6BEF-994E-BFEA-4B9F036CA17C}"/>
              </a:ext>
            </a:extLst>
          </p:cNvPr>
          <p:cNvSpPr>
            <a:spLocks noGrp="1"/>
          </p:cNvSpPr>
          <p:nvPr>
            <p:ph type="dt" sz="half" idx="10"/>
          </p:nvPr>
        </p:nvSpPr>
        <p:spPr/>
        <p:txBody>
          <a:bodyPr/>
          <a:lstStyle/>
          <a:p>
            <a:fld id="{592F4F84-1169-204F-94E2-CF8B3E65BDDE}" type="datetimeFigureOut">
              <a:rPr lang="tr-TR" smtClean="0"/>
              <a:t>21.06.2020</a:t>
            </a:fld>
            <a:endParaRPr lang="tr-TR"/>
          </a:p>
        </p:txBody>
      </p:sp>
      <p:sp>
        <p:nvSpPr>
          <p:cNvPr id="5" name="Alt Bilgi Yer Tutucusu 4">
            <a:extLst>
              <a:ext uri="{FF2B5EF4-FFF2-40B4-BE49-F238E27FC236}">
                <a16:creationId xmlns:a16="http://schemas.microsoft.com/office/drawing/2014/main" id="{C63DF643-A012-E541-B4AC-CBA6BA35822C}"/>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014E256-8EBA-2345-84A2-A4640FA65F14}"/>
              </a:ext>
            </a:extLst>
          </p:cNvPr>
          <p:cNvSpPr>
            <a:spLocks noGrp="1"/>
          </p:cNvSpPr>
          <p:nvPr>
            <p:ph type="sldNum" sz="quarter" idx="12"/>
          </p:nvPr>
        </p:nvSpPr>
        <p:spPr/>
        <p:txBody>
          <a:bodyPr/>
          <a:lstStyle/>
          <a:p>
            <a:fld id="{7041DF9C-4C44-2848-A9A8-E4C963ACD35F}" type="slidenum">
              <a:rPr lang="tr-TR" smtClean="0"/>
              <a:t>‹#›</a:t>
            </a:fld>
            <a:endParaRPr lang="tr-TR"/>
          </a:p>
        </p:txBody>
      </p:sp>
    </p:spTree>
    <p:extLst>
      <p:ext uri="{BB962C8B-B14F-4D97-AF65-F5344CB8AC3E}">
        <p14:creationId xmlns:p14="http://schemas.microsoft.com/office/powerpoint/2010/main" val="15066811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41D7F74-51CF-BA46-963F-A3F1E8BB2263}"/>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2A0111B9-4290-604D-986A-0E8104BA8434}"/>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C0880A23-4297-EE4F-9A20-003A76693F50}"/>
              </a:ext>
            </a:extLst>
          </p:cNvPr>
          <p:cNvSpPr>
            <a:spLocks noGrp="1"/>
          </p:cNvSpPr>
          <p:nvPr>
            <p:ph type="dt" sz="half" idx="10"/>
          </p:nvPr>
        </p:nvSpPr>
        <p:spPr/>
        <p:txBody>
          <a:bodyPr/>
          <a:lstStyle/>
          <a:p>
            <a:fld id="{592F4F84-1169-204F-94E2-CF8B3E65BDDE}" type="datetimeFigureOut">
              <a:rPr lang="tr-TR" smtClean="0"/>
              <a:t>21.06.2020</a:t>
            </a:fld>
            <a:endParaRPr lang="tr-TR"/>
          </a:p>
        </p:txBody>
      </p:sp>
      <p:sp>
        <p:nvSpPr>
          <p:cNvPr id="5" name="Alt Bilgi Yer Tutucusu 4">
            <a:extLst>
              <a:ext uri="{FF2B5EF4-FFF2-40B4-BE49-F238E27FC236}">
                <a16:creationId xmlns:a16="http://schemas.microsoft.com/office/drawing/2014/main" id="{50051D69-EC60-7C42-A715-91A4C958E3F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7430E8B-696D-2443-BD7A-4489A7D32F73}"/>
              </a:ext>
            </a:extLst>
          </p:cNvPr>
          <p:cNvSpPr>
            <a:spLocks noGrp="1"/>
          </p:cNvSpPr>
          <p:nvPr>
            <p:ph type="sldNum" sz="quarter" idx="12"/>
          </p:nvPr>
        </p:nvSpPr>
        <p:spPr/>
        <p:txBody>
          <a:bodyPr/>
          <a:lstStyle/>
          <a:p>
            <a:fld id="{7041DF9C-4C44-2848-A9A8-E4C963ACD35F}" type="slidenum">
              <a:rPr lang="tr-TR" smtClean="0"/>
              <a:t>‹#›</a:t>
            </a:fld>
            <a:endParaRPr lang="tr-TR"/>
          </a:p>
        </p:txBody>
      </p:sp>
    </p:spTree>
    <p:extLst>
      <p:ext uri="{BB962C8B-B14F-4D97-AF65-F5344CB8AC3E}">
        <p14:creationId xmlns:p14="http://schemas.microsoft.com/office/powerpoint/2010/main" val="40295200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39011D0-5975-1646-AF63-B1E6947CB95D}"/>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2AB9E30F-6151-5F4A-BE4A-2425732B925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DA59D534-D48C-F24E-BABC-A7D3D863EB42}"/>
              </a:ext>
            </a:extLst>
          </p:cNvPr>
          <p:cNvSpPr>
            <a:spLocks noGrp="1"/>
          </p:cNvSpPr>
          <p:nvPr>
            <p:ph type="dt" sz="half" idx="10"/>
          </p:nvPr>
        </p:nvSpPr>
        <p:spPr/>
        <p:txBody>
          <a:bodyPr/>
          <a:lstStyle/>
          <a:p>
            <a:fld id="{592F4F84-1169-204F-94E2-CF8B3E65BDDE}" type="datetimeFigureOut">
              <a:rPr lang="tr-TR" smtClean="0"/>
              <a:t>21.06.2020</a:t>
            </a:fld>
            <a:endParaRPr lang="tr-TR"/>
          </a:p>
        </p:txBody>
      </p:sp>
      <p:sp>
        <p:nvSpPr>
          <p:cNvPr id="5" name="Alt Bilgi Yer Tutucusu 4">
            <a:extLst>
              <a:ext uri="{FF2B5EF4-FFF2-40B4-BE49-F238E27FC236}">
                <a16:creationId xmlns:a16="http://schemas.microsoft.com/office/drawing/2014/main" id="{4D317BED-4D84-4B42-8DFC-45942E218C7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1AE7ACA2-87FF-5546-9B7A-D958BA790549}"/>
              </a:ext>
            </a:extLst>
          </p:cNvPr>
          <p:cNvSpPr>
            <a:spLocks noGrp="1"/>
          </p:cNvSpPr>
          <p:nvPr>
            <p:ph type="sldNum" sz="quarter" idx="12"/>
          </p:nvPr>
        </p:nvSpPr>
        <p:spPr/>
        <p:txBody>
          <a:bodyPr/>
          <a:lstStyle/>
          <a:p>
            <a:fld id="{7041DF9C-4C44-2848-A9A8-E4C963ACD35F}" type="slidenum">
              <a:rPr lang="tr-TR" smtClean="0"/>
              <a:t>‹#›</a:t>
            </a:fld>
            <a:endParaRPr lang="tr-TR"/>
          </a:p>
        </p:txBody>
      </p:sp>
    </p:spTree>
    <p:extLst>
      <p:ext uri="{BB962C8B-B14F-4D97-AF65-F5344CB8AC3E}">
        <p14:creationId xmlns:p14="http://schemas.microsoft.com/office/powerpoint/2010/main" val="376376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2DC3A5E-8CCF-2C4A-9309-17755675FF0A}"/>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414FB47D-35FB-0544-A33D-ADB6C88C50A0}"/>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D12558D0-C0D8-4049-83AC-87B88A77487C}"/>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285FD907-8C6F-1749-A07D-B05D843A78FF}"/>
              </a:ext>
            </a:extLst>
          </p:cNvPr>
          <p:cNvSpPr>
            <a:spLocks noGrp="1"/>
          </p:cNvSpPr>
          <p:nvPr>
            <p:ph type="dt" sz="half" idx="10"/>
          </p:nvPr>
        </p:nvSpPr>
        <p:spPr/>
        <p:txBody>
          <a:bodyPr/>
          <a:lstStyle/>
          <a:p>
            <a:fld id="{592F4F84-1169-204F-94E2-CF8B3E65BDDE}" type="datetimeFigureOut">
              <a:rPr lang="tr-TR" smtClean="0"/>
              <a:t>21.06.2020</a:t>
            </a:fld>
            <a:endParaRPr lang="tr-TR"/>
          </a:p>
        </p:txBody>
      </p:sp>
      <p:sp>
        <p:nvSpPr>
          <p:cNvPr id="6" name="Alt Bilgi Yer Tutucusu 5">
            <a:extLst>
              <a:ext uri="{FF2B5EF4-FFF2-40B4-BE49-F238E27FC236}">
                <a16:creationId xmlns:a16="http://schemas.microsoft.com/office/drawing/2014/main" id="{9AF83861-3430-A541-9C7D-F8333C4BF071}"/>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7018C033-0A73-D743-9556-522C0A15CA54}"/>
              </a:ext>
            </a:extLst>
          </p:cNvPr>
          <p:cNvSpPr>
            <a:spLocks noGrp="1"/>
          </p:cNvSpPr>
          <p:nvPr>
            <p:ph type="sldNum" sz="quarter" idx="12"/>
          </p:nvPr>
        </p:nvSpPr>
        <p:spPr/>
        <p:txBody>
          <a:bodyPr/>
          <a:lstStyle/>
          <a:p>
            <a:fld id="{7041DF9C-4C44-2848-A9A8-E4C963ACD35F}" type="slidenum">
              <a:rPr lang="tr-TR" smtClean="0"/>
              <a:t>‹#›</a:t>
            </a:fld>
            <a:endParaRPr lang="tr-TR"/>
          </a:p>
        </p:txBody>
      </p:sp>
    </p:spTree>
    <p:extLst>
      <p:ext uri="{BB962C8B-B14F-4D97-AF65-F5344CB8AC3E}">
        <p14:creationId xmlns:p14="http://schemas.microsoft.com/office/powerpoint/2010/main" val="17722329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044D2E8-38B5-AB44-B6AB-62AC6DD5360F}"/>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F18FC992-730C-7241-9CEA-2AD7D550527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7D82933C-E19C-3649-9E2B-CE9426E58267}"/>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2D72EE74-D109-E64F-95D7-2774BB17054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BEBC622E-6362-0E49-BB13-3F53937C6C7C}"/>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67FA404A-D4DE-8C48-AAA2-ECB923933982}"/>
              </a:ext>
            </a:extLst>
          </p:cNvPr>
          <p:cNvSpPr>
            <a:spLocks noGrp="1"/>
          </p:cNvSpPr>
          <p:nvPr>
            <p:ph type="dt" sz="half" idx="10"/>
          </p:nvPr>
        </p:nvSpPr>
        <p:spPr/>
        <p:txBody>
          <a:bodyPr/>
          <a:lstStyle/>
          <a:p>
            <a:fld id="{592F4F84-1169-204F-94E2-CF8B3E65BDDE}" type="datetimeFigureOut">
              <a:rPr lang="tr-TR" smtClean="0"/>
              <a:t>21.06.2020</a:t>
            </a:fld>
            <a:endParaRPr lang="tr-TR"/>
          </a:p>
        </p:txBody>
      </p:sp>
      <p:sp>
        <p:nvSpPr>
          <p:cNvPr id="8" name="Alt Bilgi Yer Tutucusu 7">
            <a:extLst>
              <a:ext uri="{FF2B5EF4-FFF2-40B4-BE49-F238E27FC236}">
                <a16:creationId xmlns:a16="http://schemas.microsoft.com/office/drawing/2014/main" id="{558E1E42-D5C7-284A-90E1-0544A761105E}"/>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69D7FD31-0542-0140-9AC0-62773530D155}"/>
              </a:ext>
            </a:extLst>
          </p:cNvPr>
          <p:cNvSpPr>
            <a:spLocks noGrp="1"/>
          </p:cNvSpPr>
          <p:nvPr>
            <p:ph type="sldNum" sz="quarter" idx="12"/>
          </p:nvPr>
        </p:nvSpPr>
        <p:spPr/>
        <p:txBody>
          <a:bodyPr/>
          <a:lstStyle/>
          <a:p>
            <a:fld id="{7041DF9C-4C44-2848-A9A8-E4C963ACD35F}" type="slidenum">
              <a:rPr lang="tr-TR" smtClean="0"/>
              <a:t>‹#›</a:t>
            </a:fld>
            <a:endParaRPr lang="tr-TR"/>
          </a:p>
        </p:txBody>
      </p:sp>
    </p:spTree>
    <p:extLst>
      <p:ext uri="{BB962C8B-B14F-4D97-AF65-F5344CB8AC3E}">
        <p14:creationId xmlns:p14="http://schemas.microsoft.com/office/powerpoint/2010/main" val="38987036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9A37884-B262-334A-9605-BADA39F94D4F}"/>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292AD5FA-6485-DD4A-9D0E-78FD9FA57D0F}"/>
              </a:ext>
            </a:extLst>
          </p:cNvPr>
          <p:cNvSpPr>
            <a:spLocks noGrp="1"/>
          </p:cNvSpPr>
          <p:nvPr>
            <p:ph type="dt" sz="half" idx="10"/>
          </p:nvPr>
        </p:nvSpPr>
        <p:spPr/>
        <p:txBody>
          <a:bodyPr/>
          <a:lstStyle/>
          <a:p>
            <a:fld id="{592F4F84-1169-204F-94E2-CF8B3E65BDDE}" type="datetimeFigureOut">
              <a:rPr lang="tr-TR" smtClean="0"/>
              <a:t>21.06.2020</a:t>
            </a:fld>
            <a:endParaRPr lang="tr-TR"/>
          </a:p>
        </p:txBody>
      </p:sp>
      <p:sp>
        <p:nvSpPr>
          <p:cNvPr id="4" name="Alt Bilgi Yer Tutucusu 3">
            <a:extLst>
              <a:ext uri="{FF2B5EF4-FFF2-40B4-BE49-F238E27FC236}">
                <a16:creationId xmlns:a16="http://schemas.microsoft.com/office/drawing/2014/main" id="{1E040CCF-44B5-B84D-8E48-2126AD25CAB6}"/>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5479ED6F-AFB4-2A42-B31C-C3C423F3A070}"/>
              </a:ext>
            </a:extLst>
          </p:cNvPr>
          <p:cNvSpPr>
            <a:spLocks noGrp="1"/>
          </p:cNvSpPr>
          <p:nvPr>
            <p:ph type="sldNum" sz="quarter" idx="12"/>
          </p:nvPr>
        </p:nvSpPr>
        <p:spPr/>
        <p:txBody>
          <a:bodyPr/>
          <a:lstStyle/>
          <a:p>
            <a:fld id="{7041DF9C-4C44-2848-A9A8-E4C963ACD35F}" type="slidenum">
              <a:rPr lang="tr-TR" smtClean="0"/>
              <a:t>‹#›</a:t>
            </a:fld>
            <a:endParaRPr lang="tr-TR"/>
          </a:p>
        </p:txBody>
      </p:sp>
    </p:spTree>
    <p:extLst>
      <p:ext uri="{BB962C8B-B14F-4D97-AF65-F5344CB8AC3E}">
        <p14:creationId xmlns:p14="http://schemas.microsoft.com/office/powerpoint/2010/main" val="39974295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C1251D11-E2AF-3349-A052-07502494AE05}"/>
              </a:ext>
            </a:extLst>
          </p:cNvPr>
          <p:cNvSpPr>
            <a:spLocks noGrp="1"/>
          </p:cNvSpPr>
          <p:nvPr>
            <p:ph type="dt" sz="half" idx="10"/>
          </p:nvPr>
        </p:nvSpPr>
        <p:spPr/>
        <p:txBody>
          <a:bodyPr/>
          <a:lstStyle/>
          <a:p>
            <a:fld id="{592F4F84-1169-204F-94E2-CF8B3E65BDDE}" type="datetimeFigureOut">
              <a:rPr lang="tr-TR" smtClean="0"/>
              <a:t>21.06.2020</a:t>
            </a:fld>
            <a:endParaRPr lang="tr-TR"/>
          </a:p>
        </p:txBody>
      </p:sp>
      <p:sp>
        <p:nvSpPr>
          <p:cNvPr id="3" name="Alt Bilgi Yer Tutucusu 2">
            <a:extLst>
              <a:ext uri="{FF2B5EF4-FFF2-40B4-BE49-F238E27FC236}">
                <a16:creationId xmlns:a16="http://schemas.microsoft.com/office/drawing/2014/main" id="{63AF2C88-7162-CF45-BED2-04C99E13D422}"/>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2D9843ED-9C69-CD4F-8453-93687E9065D8}"/>
              </a:ext>
            </a:extLst>
          </p:cNvPr>
          <p:cNvSpPr>
            <a:spLocks noGrp="1"/>
          </p:cNvSpPr>
          <p:nvPr>
            <p:ph type="sldNum" sz="quarter" idx="12"/>
          </p:nvPr>
        </p:nvSpPr>
        <p:spPr/>
        <p:txBody>
          <a:bodyPr/>
          <a:lstStyle/>
          <a:p>
            <a:fld id="{7041DF9C-4C44-2848-A9A8-E4C963ACD35F}" type="slidenum">
              <a:rPr lang="tr-TR" smtClean="0"/>
              <a:t>‹#›</a:t>
            </a:fld>
            <a:endParaRPr lang="tr-TR"/>
          </a:p>
        </p:txBody>
      </p:sp>
    </p:spTree>
    <p:extLst>
      <p:ext uri="{BB962C8B-B14F-4D97-AF65-F5344CB8AC3E}">
        <p14:creationId xmlns:p14="http://schemas.microsoft.com/office/powerpoint/2010/main" val="28347524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41B0D8A-FAC7-954A-A7F8-89B3B9696939}"/>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83210D02-02AD-2645-A774-B0A26608357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E292DFFF-E612-1144-854F-3F71C4E7CDE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9A40FFE3-18B2-9041-971C-612E4A44634F}"/>
              </a:ext>
            </a:extLst>
          </p:cNvPr>
          <p:cNvSpPr>
            <a:spLocks noGrp="1"/>
          </p:cNvSpPr>
          <p:nvPr>
            <p:ph type="dt" sz="half" idx="10"/>
          </p:nvPr>
        </p:nvSpPr>
        <p:spPr/>
        <p:txBody>
          <a:bodyPr/>
          <a:lstStyle/>
          <a:p>
            <a:fld id="{592F4F84-1169-204F-94E2-CF8B3E65BDDE}" type="datetimeFigureOut">
              <a:rPr lang="tr-TR" smtClean="0"/>
              <a:t>21.06.2020</a:t>
            </a:fld>
            <a:endParaRPr lang="tr-TR"/>
          </a:p>
        </p:txBody>
      </p:sp>
      <p:sp>
        <p:nvSpPr>
          <p:cNvPr id="6" name="Alt Bilgi Yer Tutucusu 5">
            <a:extLst>
              <a:ext uri="{FF2B5EF4-FFF2-40B4-BE49-F238E27FC236}">
                <a16:creationId xmlns:a16="http://schemas.microsoft.com/office/drawing/2014/main" id="{7B10754C-41B5-C847-A204-0316905D5C33}"/>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2AC16C92-73A7-D942-9FCC-326C497FCECB}"/>
              </a:ext>
            </a:extLst>
          </p:cNvPr>
          <p:cNvSpPr>
            <a:spLocks noGrp="1"/>
          </p:cNvSpPr>
          <p:nvPr>
            <p:ph type="sldNum" sz="quarter" idx="12"/>
          </p:nvPr>
        </p:nvSpPr>
        <p:spPr/>
        <p:txBody>
          <a:bodyPr/>
          <a:lstStyle/>
          <a:p>
            <a:fld id="{7041DF9C-4C44-2848-A9A8-E4C963ACD35F}" type="slidenum">
              <a:rPr lang="tr-TR" smtClean="0"/>
              <a:t>‹#›</a:t>
            </a:fld>
            <a:endParaRPr lang="tr-TR"/>
          </a:p>
        </p:txBody>
      </p:sp>
    </p:spTree>
    <p:extLst>
      <p:ext uri="{BB962C8B-B14F-4D97-AF65-F5344CB8AC3E}">
        <p14:creationId xmlns:p14="http://schemas.microsoft.com/office/powerpoint/2010/main" val="11886537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13B75DA-D5B2-3241-9B31-FCCD7D48FE7D}"/>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BE67D268-01A8-2640-AD76-F3813EABC0F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B53A85F9-C29F-7645-89EB-9011B2ADA68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C511CF60-CB80-B645-86B5-F85BBB828C5A}"/>
              </a:ext>
            </a:extLst>
          </p:cNvPr>
          <p:cNvSpPr>
            <a:spLocks noGrp="1"/>
          </p:cNvSpPr>
          <p:nvPr>
            <p:ph type="dt" sz="half" idx="10"/>
          </p:nvPr>
        </p:nvSpPr>
        <p:spPr/>
        <p:txBody>
          <a:bodyPr/>
          <a:lstStyle/>
          <a:p>
            <a:fld id="{592F4F84-1169-204F-94E2-CF8B3E65BDDE}" type="datetimeFigureOut">
              <a:rPr lang="tr-TR" smtClean="0"/>
              <a:t>21.06.2020</a:t>
            </a:fld>
            <a:endParaRPr lang="tr-TR"/>
          </a:p>
        </p:txBody>
      </p:sp>
      <p:sp>
        <p:nvSpPr>
          <p:cNvPr id="6" name="Alt Bilgi Yer Tutucusu 5">
            <a:extLst>
              <a:ext uri="{FF2B5EF4-FFF2-40B4-BE49-F238E27FC236}">
                <a16:creationId xmlns:a16="http://schemas.microsoft.com/office/drawing/2014/main" id="{A4A8871B-862E-E54C-B8E0-6D9572A94EF8}"/>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056BECC8-6668-B24E-A30E-7F8AF2E1ECB3}"/>
              </a:ext>
            </a:extLst>
          </p:cNvPr>
          <p:cNvSpPr>
            <a:spLocks noGrp="1"/>
          </p:cNvSpPr>
          <p:nvPr>
            <p:ph type="sldNum" sz="quarter" idx="12"/>
          </p:nvPr>
        </p:nvSpPr>
        <p:spPr/>
        <p:txBody>
          <a:bodyPr/>
          <a:lstStyle/>
          <a:p>
            <a:fld id="{7041DF9C-4C44-2848-A9A8-E4C963ACD35F}" type="slidenum">
              <a:rPr lang="tr-TR" smtClean="0"/>
              <a:t>‹#›</a:t>
            </a:fld>
            <a:endParaRPr lang="tr-TR"/>
          </a:p>
        </p:txBody>
      </p:sp>
    </p:spTree>
    <p:extLst>
      <p:ext uri="{BB962C8B-B14F-4D97-AF65-F5344CB8AC3E}">
        <p14:creationId xmlns:p14="http://schemas.microsoft.com/office/powerpoint/2010/main" val="17048082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8A7AA747-3929-0441-BBEF-1F3A25DB309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FD50AC1E-7631-8B43-B9A6-F5D1EA85037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45E0934C-14B7-5945-B3C2-85A32AF0001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2F4F84-1169-204F-94E2-CF8B3E65BDDE}" type="datetimeFigureOut">
              <a:rPr lang="tr-TR" smtClean="0"/>
              <a:t>21.06.2020</a:t>
            </a:fld>
            <a:endParaRPr lang="tr-TR"/>
          </a:p>
        </p:txBody>
      </p:sp>
      <p:sp>
        <p:nvSpPr>
          <p:cNvPr id="5" name="Alt Bilgi Yer Tutucusu 4">
            <a:extLst>
              <a:ext uri="{FF2B5EF4-FFF2-40B4-BE49-F238E27FC236}">
                <a16:creationId xmlns:a16="http://schemas.microsoft.com/office/drawing/2014/main" id="{2BF658BE-F812-A849-9A2F-394642FA2CC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939D1C93-29F1-5046-82F1-700258635F7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041DF9C-4C44-2848-A9A8-E4C963ACD35F}" type="slidenum">
              <a:rPr lang="tr-TR" smtClean="0"/>
              <a:t>‹#›</a:t>
            </a:fld>
            <a:endParaRPr lang="tr-TR"/>
          </a:p>
        </p:txBody>
      </p:sp>
    </p:spTree>
    <p:extLst>
      <p:ext uri="{BB962C8B-B14F-4D97-AF65-F5344CB8AC3E}">
        <p14:creationId xmlns:p14="http://schemas.microsoft.com/office/powerpoint/2010/main" val="34827475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BC9EFE1-D8CB-4668-9980-DB108327A7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6271569"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7CBAE1BD-B8E4-4029-8AA2-C77E4FED986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Başlık 1">
            <a:extLst>
              <a:ext uri="{FF2B5EF4-FFF2-40B4-BE49-F238E27FC236}">
                <a16:creationId xmlns:a16="http://schemas.microsoft.com/office/drawing/2014/main" id="{1086537C-C2D0-4443-B4C7-0AFAFF6D1E22}"/>
              </a:ext>
            </a:extLst>
          </p:cNvPr>
          <p:cNvSpPr>
            <a:spLocks noGrp="1"/>
          </p:cNvSpPr>
          <p:nvPr>
            <p:ph type="ctrTitle"/>
          </p:nvPr>
        </p:nvSpPr>
        <p:spPr>
          <a:xfrm>
            <a:off x="6585882" y="4267832"/>
            <a:ext cx="4805996" cy="1401448"/>
          </a:xfrm>
        </p:spPr>
        <p:txBody>
          <a:bodyPr anchor="t">
            <a:normAutofit/>
          </a:bodyPr>
          <a:lstStyle/>
          <a:p>
            <a:pPr algn="l"/>
            <a:r>
              <a:rPr lang="tr-TR" sz="4400">
                <a:solidFill>
                  <a:srgbClr val="000000"/>
                </a:solidFill>
              </a:rPr>
              <a:t>Bellek türleri</a:t>
            </a:r>
          </a:p>
        </p:txBody>
      </p:sp>
      <p:sp>
        <p:nvSpPr>
          <p:cNvPr id="3" name="Alt Başlık 2">
            <a:extLst>
              <a:ext uri="{FF2B5EF4-FFF2-40B4-BE49-F238E27FC236}">
                <a16:creationId xmlns:a16="http://schemas.microsoft.com/office/drawing/2014/main" id="{8C232B8A-40F7-3046-9A51-A15F2860C0F2}"/>
              </a:ext>
            </a:extLst>
          </p:cNvPr>
          <p:cNvSpPr>
            <a:spLocks noGrp="1"/>
          </p:cNvSpPr>
          <p:nvPr>
            <p:ph type="subTitle" idx="1"/>
          </p:nvPr>
        </p:nvSpPr>
        <p:spPr>
          <a:xfrm>
            <a:off x="6586186" y="3428999"/>
            <a:ext cx="4805691" cy="838831"/>
          </a:xfrm>
        </p:spPr>
        <p:txBody>
          <a:bodyPr anchor="b">
            <a:normAutofit/>
          </a:bodyPr>
          <a:lstStyle/>
          <a:p>
            <a:pPr algn="l"/>
            <a:endParaRPr lang="tr-TR" sz="1800">
              <a:solidFill>
                <a:srgbClr val="000000"/>
              </a:solidFill>
            </a:endParaRPr>
          </a:p>
        </p:txBody>
      </p:sp>
      <p:sp>
        <p:nvSpPr>
          <p:cNvPr id="13" name="Freeform 49">
            <a:extLst>
              <a:ext uri="{FF2B5EF4-FFF2-40B4-BE49-F238E27FC236}">
                <a16:creationId xmlns:a16="http://schemas.microsoft.com/office/drawing/2014/main" id="{77DA6D33-2D62-458C-BF5D-DBF612FD55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590635"/>
            <a:ext cx="5478085" cy="6276841"/>
          </a:xfrm>
          <a:custGeom>
            <a:avLst/>
            <a:gdLst>
              <a:gd name="connsiteX0" fmla="*/ 2178155 w 5478085"/>
              <a:gd name="connsiteY0" fmla="*/ 0 h 6276841"/>
              <a:gd name="connsiteX1" fmla="*/ 5478085 w 5478085"/>
              <a:gd name="connsiteY1" fmla="*/ 3299930 h 6276841"/>
              <a:gd name="connsiteX2" fmla="*/ 3751098 w 5478085"/>
              <a:gd name="connsiteY2" fmla="*/ 6201577 h 6276841"/>
              <a:gd name="connsiteX3" fmla="*/ 3594858 w 5478085"/>
              <a:gd name="connsiteY3" fmla="*/ 6276841 h 6276841"/>
              <a:gd name="connsiteX4" fmla="*/ 761453 w 5478085"/>
              <a:gd name="connsiteY4" fmla="*/ 6276841 h 6276841"/>
              <a:gd name="connsiteX5" fmla="*/ 605213 w 5478085"/>
              <a:gd name="connsiteY5" fmla="*/ 6201577 h 6276841"/>
              <a:gd name="connsiteX6" fmla="*/ 79093 w 5478085"/>
              <a:gd name="connsiteY6" fmla="*/ 5846317 h 6276841"/>
              <a:gd name="connsiteX7" fmla="*/ 0 w 5478085"/>
              <a:gd name="connsiteY7" fmla="*/ 5774432 h 6276841"/>
              <a:gd name="connsiteX8" fmla="*/ 0 w 5478085"/>
              <a:gd name="connsiteY8" fmla="*/ 825429 h 6276841"/>
              <a:gd name="connsiteX9" fmla="*/ 79093 w 5478085"/>
              <a:gd name="connsiteY9" fmla="*/ 753544 h 6276841"/>
              <a:gd name="connsiteX10" fmla="*/ 2178155 w 5478085"/>
              <a:gd name="connsiteY10" fmla="*/ 0 h 62768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478085" h="6276841">
                <a:moveTo>
                  <a:pt x="2178155" y="0"/>
                </a:moveTo>
                <a:cubicBezTo>
                  <a:pt x="4000656" y="0"/>
                  <a:pt x="5478085" y="1477429"/>
                  <a:pt x="5478085" y="3299930"/>
                </a:cubicBezTo>
                <a:cubicBezTo>
                  <a:pt x="5478085" y="4552900"/>
                  <a:pt x="4779769" y="5642769"/>
                  <a:pt x="3751098" y="6201577"/>
                </a:cubicBezTo>
                <a:lnTo>
                  <a:pt x="3594858" y="6276841"/>
                </a:lnTo>
                <a:lnTo>
                  <a:pt x="761453" y="6276841"/>
                </a:lnTo>
                <a:lnTo>
                  <a:pt x="605213" y="6201577"/>
                </a:lnTo>
                <a:cubicBezTo>
                  <a:pt x="418182" y="6099975"/>
                  <a:pt x="242071" y="5980818"/>
                  <a:pt x="79093" y="5846317"/>
                </a:cubicBezTo>
                <a:lnTo>
                  <a:pt x="0" y="5774432"/>
                </a:lnTo>
                <a:lnTo>
                  <a:pt x="0" y="825429"/>
                </a:lnTo>
                <a:lnTo>
                  <a:pt x="79093" y="753544"/>
                </a:lnTo>
                <a:cubicBezTo>
                  <a:pt x="649516" y="282789"/>
                  <a:pt x="1380811" y="0"/>
                  <a:pt x="2178155" y="0"/>
                </a:cubicBezTo>
                <a:close/>
              </a:path>
            </a:pathLst>
          </a:custGeom>
          <a:solidFill>
            <a:srgbClr val="FFFFFF"/>
          </a:solidFill>
          <a:ln>
            <a:gradFill>
              <a:gsLst>
                <a:gs pos="0">
                  <a:schemeClr val="accent1">
                    <a:lumMod val="40000"/>
                    <a:lumOff val="60000"/>
                  </a:schemeClr>
                </a:gs>
                <a:gs pos="23000">
                  <a:schemeClr val="accent1">
                    <a:lumMod val="45000"/>
                    <a:lumOff val="55000"/>
                  </a:schemeClr>
                </a:gs>
                <a:gs pos="83000">
                  <a:schemeClr val="accent3"/>
                </a:gs>
                <a:gs pos="100000">
                  <a:schemeClr val="accent3"/>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4" name="Picture 3">
            <a:extLst>
              <a:ext uri="{FF2B5EF4-FFF2-40B4-BE49-F238E27FC236}">
                <a16:creationId xmlns:a16="http://schemas.microsoft.com/office/drawing/2014/main" id="{E1FE768E-54B8-4ECD-B8C8-C865270D177E}"/>
              </a:ext>
            </a:extLst>
          </p:cNvPr>
          <p:cNvPicPr>
            <a:picLocks noChangeAspect="1"/>
          </p:cNvPicPr>
          <p:nvPr/>
        </p:nvPicPr>
        <p:blipFill rotWithShape="1">
          <a:blip r:embed="rId3">
            <a:alphaModFix/>
          </a:blip>
          <a:srcRect l="22956" r="27293" b="-1"/>
          <a:stretch/>
        </p:blipFill>
        <p:spPr>
          <a:xfrm>
            <a:off x="1" y="770037"/>
            <a:ext cx="5298683" cy="6097438"/>
          </a:xfrm>
          <a:custGeom>
            <a:avLst/>
            <a:gdLst/>
            <a:ahLst/>
            <a:cxnLst/>
            <a:rect l="l" t="t" r="r" b="b"/>
            <a:pathLst>
              <a:path w="5298683" h="6097438">
                <a:moveTo>
                  <a:pt x="2178155" y="0"/>
                </a:moveTo>
                <a:cubicBezTo>
                  <a:pt x="3901575" y="0"/>
                  <a:pt x="5298683" y="1397108"/>
                  <a:pt x="5298683" y="3120527"/>
                </a:cubicBezTo>
                <a:cubicBezTo>
                  <a:pt x="5298683" y="4413092"/>
                  <a:pt x="4512810" y="5522106"/>
                  <a:pt x="3392805" y="5995828"/>
                </a:cubicBezTo>
                <a:lnTo>
                  <a:pt x="3115184" y="6097438"/>
                </a:lnTo>
                <a:lnTo>
                  <a:pt x="1241127" y="6097438"/>
                </a:lnTo>
                <a:lnTo>
                  <a:pt x="963506" y="5995828"/>
                </a:lnTo>
                <a:cubicBezTo>
                  <a:pt x="683504" y="5877397"/>
                  <a:pt x="424387" y="5719261"/>
                  <a:pt x="193210" y="5528477"/>
                </a:cubicBezTo>
                <a:lnTo>
                  <a:pt x="0" y="5352876"/>
                </a:lnTo>
                <a:lnTo>
                  <a:pt x="0" y="888178"/>
                </a:lnTo>
                <a:lnTo>
                  <a:pt x="193210" y="712577"/>
                </a:lnTo>
                <a:cubicBezTo>
                  <a:pt x="732621" y="267415"/>
                  <a:pt x="1424159" y="0"/>
                  <a:pt x="2178155" y="0"/>
                </a:cubicBezTo>
                <a:close/>
              </a:path>
            </a:pathLst>
          </a:custGeom>
          <a:effectLst>
            <a:softEdge rad="0"/>
          </a:effectLst>
        </p:spPr>
      </p:pic>
    </p:spTree>
    <p:extLst>
      <p:ext uri="{BB962C8B-B14F-4D97-AF65-F5344CB8AC3E}">
        <p14:creationId xmlns:p14="http://schemas.microsoft.com/office/powerpoint/2010/main" val="30307155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C9D643C-EDEE-E048-B92A-421FA5E192B9}"/>
              </a:ext>
            </a:extLst>
          </p:cNvPr>
          <p:cNvSpPr>
            <a:spLocks noGrp="1"/>
          </p:cNvSpPr>
          <p:nvPr>
            <p:ph type="title"/>
          </p:nvPr>
        </p:nvSpPr>
        <p:spPr>
          <a:xfrm>
            <a:off x="2895600" y="382385"/>
            <a:ext cx="8534399" cy="1413758"/>
          </a:xfrm>
        </p:spPr>
        <p:txBody>
          <a:bodyPr anchor="b">
            <a:normAutofit/>
          </a:bodyPr>
          <a:lstStyle/>
          <a:p>
            <a:pPr algn="ctr"/>
            <a:endParaRPr lang="tr-TR" sz="4400"/>
          </a:p>
        </p:txBody>
      </p:sp>
      <p:sp>
        <p:nvSpPr>
          <p:cNvPr id="3" name="İçerik Yer Tutucusu 2">
            <a:extLst>
              <a:ext uri="{FF2B5EF4-FFF2-40B4-BE49-F238E27FC236}">
                <a16:creationId xmlns:a16="http://schemas.microsoft.com/office/drawing/2014/main" id="{4A594E14-E00E-894A-9A66-BB3B65E46DDF}"/>
              </a:ext>
            </a:extLst>
          </p:cNvPr>
          <p:cNvSpPr>
            <a:spLocks noGrp="1"/>
          </p:cNvSpPr>
          <p:nvPr>
            <p:ph idx="1"/>
          </p:nvPr>
        </p:nvSpPr>
        <p:spPr>
          <a:xfrm>
            <a:off x="2895600" y="2178528"/>
            <a:ext cx="8534400" cy="3701065"/>
          </a:xfrm>
        </p:spPr>
        <p:txBody>
          <a:bodyPr>
            <a:normAutofit/>
          </a:bodyPr>
          <a:lstStyle/>
          <a:p>
            <a:r>
              <a:rPr lang="tr-TR" sz="2400" dirty="0"/>
              <a:t>Paul </a:t>
            </a:r>
            <a:r>
              <a:rPr lang="tr-TR" sz="2400" dirty="0" err="1"/>
              <a:t>Connerton</a:t>
            </a:r>
            <a:r>
              <a:rPr lang="tr-TR" sz="2400" dirty="0"/>
              <a:t>, belleğin totaliterlik karşıtları arasında prestij sahibi olduğunu, her hatırlama eylemi, geçmişi “eşeleyerek” parçaları yeniden birleştirmeye yönelik bir girişim olarak devlet erkine karşı bir muhalefet eylemi olduğunu belirtir (</a:t>
            </a:r>
            <a:r>
              <a:rPr lang="tr-TR" sz="2400" dirty="0" err="1"/>
              <a:t>Connerton</a:t>
            </a:r>
            <a:r>
              <a:rPr lang="tr-TR" sz="2400" dirty="0"/>
              <a:t>, 2014: 235). </a:t>
            </a:r>
          </a:p>
          <a:p>
            <a:endParaRPr lang="tr-TR" sz="2400" dirty="0"/>
          </a:p>
          <a:p>
            <a:r>
              <a:rPr lang="tr-TR" sz="2400" dirty="0" err="1"/>
              <a:t>Huyssen</a:t>
            </a:r>
            <a:r>
              <a:rPr lang="tr-TR" sz="2400" dirty="0"/>
              <a:t> ise bellek patlamasının “sağlıklı bir mücadele işareti” olduğunu söyler (</a:t>
            </a:r>
            <a:r>
              <a:rPr lang="tr-TR" sz="2400" dirty="0" err="1"/>
              <a:t>Huyssen</a:t>
            </a:r>
            <a:r>
              <a:rPr lang="tr-TR" sz="2400" dirty="0"/>
              <a:t>, 1999: 21). </a:t>
            </a:r>
          </a:p>
          <a:p>
            <a:endParaRPr lang="tr-TR" dirty="0"/>
          </a:p>
        </p:txBody>
      </p:sp>
    </p:spTree>
    <p:extLst>
      <p:ext uri="{BB962C8B-B14F-4D97-AF65-F5344CB8AC3E}">
        <p14:creationId xmlns:p14="http://schemas.microsoft.com/office/powerpoint/2010/main" val="15110731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Başlık 1">
            <a:extLst>
              <a:ext uri="{FF2B5EF4-FFF2-40B4-BE49-F238E27FC236}">
                <a16:creationId xmlns:a16="http://schemas.microsoft.com/office/drawing/2014/main" id="{159522FD-70F5-7D4C-AF48-EF59C3F17853}"/>
              </a:ext>
            </a:extLst>
          </p:cNvPr>
          <p:cNvSpPr>
            <a:spLocks noGrp="1"/>
          </p:cNvSpPr>
          <p:nvPr>
            <p:ph type="title"/>
          </p:nvPr>
        </p:nvSpPr>
        <p:spPr>
          <a:xfrm>
            <a:off x="640079" y="2053641"/>
            <a:ext cx="3669161" cy="2760098"/>
          </a:xfrm>
        </p:spPr>
        <p:txBody>
          <a:bodyPr>
            <a:normAutofit/>
          </a:bodyPr>
          <a:lstStyle/>
          <a:p>
            <a:endParaRPr lang="tr-TR">
              <a:solidFill>
                <a:srgbClr val="FFFFFF"/>
              </a:solidFill>
            </a:endParaRPr>
          </a:p>
        </p:txBody>
      </p:sp>
      <p:sp>
        <p:nvSpPr>
          <p:cNvPr id="3" name="İçerik Yer Tutucusu 2">
            <a:extLst>
              <a:ext uri="{FF2B5EF4-FFF2-40B4-BE49-F238E27FC236}">
                <a16:creationId xmlns:a16="http://schemas.microsoft.com/office/drawing/2014/main" id="{8AB6FF11-F000-054E-B393-4F2AAC8CF7E0}"/>
              </a:ext>
            </a:extLst>
          </p:cNvPr>
          <p:cNvSpPr>
            <a:spLocks noGrp="1"/>
          </p:cNvSpPr>
          <p:nvPr>
            <p:ph idx="1"/>
          </p:nvPr>
        </p:nvSpPr>
        <p:spPr>
          <a:xfrm>
            <a:off x="6090574" y="801866"/>
            <a:ext cx="5306084" cy="5230634"/>
          </a:xfrm>
        </p:spPr>
        <p:txBody>
          <a:bodyPr anchor="ctr">
            <a:normAutofit/>
          </a:bodyPr>
          <a:lstStyle/>
          <a:p>
            <a:r>
              <a:rPr lang="tr-TR" sz="2400">
                <a:solidFill>
                  <a:srgbClr val="000000"/>
                </a:solidFill>
              </a:rPr>
              <a:t>Unutmak da belleğe dâhildir. Unutmak birey için de toplum için de zorunluluktur Hem şu anın farkına varılması hem de geçmişteki bazı şeylerin hatırlanması için unutmak gerekir (Auge, 1999: 5). “’Anımsayacaksın’ demek, aynı zamanda “Unutmayacaksın’ demektir” (Ricoeur, 2012: 106). </a:t>
            </a:r>
          </a:p>
          <a:p>
            <a:endParaRPr lang="tr-TR" sz="2400">
              <a:solidFill>
                <a:srgbClr val="000000"/>
              </a:solidFill>
            </a:endParaRPr>
          </a:p>
          <a:p>
            <a:r>
              <a:rPr lang="tr-TR" sz="2400">
                <a:solidFill>
                  <a:srgbClr val="000000"/>
                </a:solidFill>
              </a:rPr>
              <a:t>Not: Unutmak ile ilgili ayrı bir ders yapılacaktır.</a:t>
            </a:r>
          </a:p>
        </p:txBody>
      </p:sp>
    </p:spTree>
    <p:extLst>
      <p:ext uri="{BB962C8B-B14F-4D97-AF65-F5344CB8AC3E}">
        <p14:creationId xmlns:p14="http://schemas.microsoft.com/office/powerpoint/2010/main" val="19814422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F337ED9-5155-8442-A08D-CC3F5AEB73E0}"/>
              </a:ext>
            </a:extLst>
          </p:cNvPr>
          <p:cNvSpPr>
            <a:spLocks noGrp="1"/>
          </p:cNvSpPr>
          <p:nvPr>
            <p:ph type="title"/>
          </p:nvPr>
        </p:nvSpPr>
        <p:spPr>
          <a:xfrm>
            <a:off x="2895600" y="382385"/>
            <a:ext cx="8534399" cy="1413758"/>
          </a:xfrm>
        </p:spPr>
        <p:txBody>
          <a:bodyPr anchor="b">
            <a:normAutofit/>
          </a:bodyPr>
          <a:lstStyle/>
          <a:p>
            <a:pPr algn="ctr"/>
            <a:endParaRPr lang="tr-TR" sz="4400"/>
          </a:p>
        </p:txBody>
      </p:sp>
      <p:sp>
        <p:nvSpPr>
          <p:cNvPr id="3" name="İçerik Yer Tutucusu 2">
            <a:extLst>
              <a:ext uri="{FF2B5EF4-FFF2-40B4-BE49-F238E27FC236}">
                <a16:creationId xmlns:a16="http://schemas.microsoft.com/office/drawing/2014/main" id="{023FE857-B19E-A14D-AFCF-6D25D69C93FF}"/>
              </a:ext>
            </a:extLst>
          </p:cNvPr>
          <p:cNvSpPr>
            <a:spLocks noGrp="1"/>
          </p:cNvSpPr>
          <p:nvPr>
            <p:ph idx="1"/>
          </p:nvPr>
        </p:nvSpPr>
        <p:spPr>
          <a:xfrm>
            <a:off x="2895600" y="2178528"/>
            <a:ext cx="8534400" cy="3701065"/>
          </a:xfrm>
        </p:spPr>
        <p:txBody>
          <a:bodyPr>
            <a:normAutofit/>
          </a:bodyPr>
          <a:lstStyle/>
          <a:p>
            <a:r>
              <a:rPr lang="tr-TR" dirty="0" err="1">
                <a:effectLst/>
              </a:rPr>
              <a:t>Bağlamsallık</a:t>
            </a:r>
            <a:r>
              <a:rPr lang="tr-TR" dirty="0">
                <a:effectLst/>
              </a:rPr>
              <a:t>, belleğin bir özelliğidir. Geçmiş bir olayın hatırlama biçimi, kişinin, mensubu olunan grubun ya da konjonktürün durumuna göre değişiklik gösterebilir. Örneğin </a:t>
            </a:r>
            <a:r>
              <a:rPr lang="tr-TR" dirty="0" err="1">
                <a:effectLst/>
              </a:rPr>
              <a:t>Enzo</a:t>
            </a:r>
            <a:r>
              <a:rPr lang="tr-TR" dirty="0">
                <a:effectLst/>
              </a:rPr>
              <a:t> </a:t>
            </a:r>
            <a:r>
              <a:rPr lang="tr-TR" dirty="0" err="1">
                <a:effectLst/>
              </a:rPr>
              <a:t>Traverso</a:t>
            </a:r>
            <a:r>
              <a:rPr lang="tr-TR" dirty="0">
                <a:effectLst/>
              </a:rPr>
              <a:t>, </a:t>
            </a:r>
            <a:r>
              <a:rPr lang="tr-TR" dirty="0" err="1">
                <a:effectLst/>
              </a:rPr>
              <a:t>Auschwithz’te</a:t>
            </a:r>
            <a:r>
              <a:rPr lang="tr-TR" dirty="0">
                <a:effectLst/>
              </a:rPr>
              <a:t> kalmış bir Yahudi ve komünist birisinin anlatısının, partisinden ayrılmadan önce mi sonra mı olduğuna göre değişiklik gösterebilir der. </a:t>
            </a:r>
          </a:p>
          <a:p>
            <a:endParaRPr lang="tr-TR" dirty="0"/>
          </a:p>
        </p:txBody>
      </p:sp>
    </p:spTree>
    <p:extLst>
      <p:ext uri="{BB962C8B-B14F-4D97-AF65-F5344CB8AC3E}">
        <p14:creationId xmlns:p14="http://schemas.microsoft.com/office/powerpoint/2010/main" val="24171141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B420B2F-48F0-EE47-92F2-F8D3E2844343}"/>
              </a:ext>
            </a:extLst>
          </p:cNvPr>
          <p:cNvSpPr>
            <a:spLocks noGrp="1"/>
          </p:cNvSpPr>
          <p:nvPr>
            <p:ph type="title"/>
          </p:nvPr>
        </p:nvSpPr>
        <p:spPr>
          <a:xfrm>
            <a:off x="2895600" y="382385"/>
            <a:ext cx="8534399" cy="1413758"/>
          </a:xfrm>
        </p:spPr>
        <p:txBody>
          <a:bodyPr anchor="b">
            <a:normAutofit/>
          </a:bodyPr>
          <a:lstStyle/>
          <a:p>
            <a:pPr algn="ctr"/>
            <a:endParaRPr lang="tr-TR" sz="4400"/>
          </a:p>
        </p:txBody>
      </p:sp>
      <p:sp>
        <p:nvSpPr>
          <p:cNvPr id="3" name="İçerik Yer Tutucusu 2">
            <a:extLst>
              <a:ext uri="{FF2B5EF4-FFF2-40B4-BE49-F238E27FC236}">
                <a16:creationId xmlns:a16="http://schemas.microsoft.com/office/drawing/2014/main" id="{43989D4F-D89B-3F47-B371-15E691648955}"/>
              </a:ext>
            </a:extLst>
          </p:cNvPr>
          <p:cNvSpPr>
            <a:spLocks noGrp="1"/>
          </p:cNvSpPr>
          <p:nvPr>
            <p:ph idx="1"/>
          </p:nvPr>
        </p:nvSpPr>
        <p:spPr>
          <a:xfrm>
            <a:off x="2895600" y="2178528"/>
            <a:ext cx="8534400" cy="3701065"/>
          </a:xfrm>
        </p:spPr>
        <p:txBody>
          <a:bodyPr>
            <a:normAutofit/>
          </a:bodyPr>
          <a:lstStyle/>
          <a:p>
            <a:r>
              <a:rPr lang="tr-TR" dirty="0">
                <a:effectLst/>
              </a:rPr>
              <a:t>“Kopmadan önce, 1950’li yıllarda, kendi politik kimliğini ön plana çıkartarak kendini antifaşist bir kampçı olarak gösterir. Sonra, 1980’li yıllarda kendini öncelikle bir Yahudi sürgün olarak kabul eder, Yahudi olduğu için zulüm görmüştür ve Avrupa’daki Yahudilerin yok edilişinin tanığıdır.” </a:t>
            </a:r>
          </a:p>
          <a:p>
            <a:endParaRPr lang="tr-TR" dirty="0"/>
          </a:p>
        </p:txBody>
      </p:sp>
    </p:spTree>
    <p:extLst>
      <p:ext uri="{BB962C8B-B14F-4D97-AF65-F5344CB8AC3E}">
        <p14:creationId xmlns:p14="http://schemas.microsoft.com/office/powerpoint/2010/main" val="14578056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A0A39EC-58B9-484E-9BA8-E6FF48637E34}"/>
              </a:ext>
            </a:extLst>
          </p:cNvPr>
          <p:cNvSpPr>
            <a:spLocks noGrp="1"/>
          </p:cNvSpPr>
          <p:nvPr>
            <p:ph type="title"/>
          </p:nvPr>
        </p:nvSpPr>
        <p:spPr>
          <a:xfrm>
            <a:off x="2895600" y="382385"/>
            <a:ext cx="8534399" cy="1413758"/>
          </a:xfrm>
        </p:spPr>
        <p:txBody>
          <a:bodyPr anchor="b">
            <a:normAutofit/>
          </a:bodyPr>
          <a:lstStyle/>
          <a:p>
            <a:pPr algn="ctr"/>
            <a:endParaRPr lang="tr-TR" sz="4400"/>
          </a:p>
        </p:txBody>
      </p:sp>
      <p:sp>
        <p:nvSpPr>
          <p:cNvPr id="3" name="İçerik Yer Tutucusu 2">
            <a:extLst>
              <a:ext uri="{FF2B5EF4-FFF2-40B4-BE49-F238E27FC236}">
                <a16:creationId xmlns:a16="http://schemas.microsoft.com/office/drawing/2014/main" id="{C342D458-B866-9947-BD4E-D72BCC60F7E2}"/>
              </a:ext>
            </a:extLst>
          </p:cNvPr>
          <p:cNvSpPr>
            <a:spLocks noGrp="1"/>
          </p:cNvSpPr>
          <p:nvPr>
            <p:ph idx="1"/>
          </p:nvPr>
        </p:nvSpPr>
        <p:spPr>
          <a:xfrm>
            <a:off x="2895600" y="2178528"/>
            <a:ext cx="8534400" cy="3701065"/>
          </a:xfrm>
        </p:spPr>
        <p:txBody>
          <a:bodyPr>
            <a:normAutofit lnSpcReduction="10000"/>
          </a:bodyPr>
          <a:lstStyle/>
          <a:p>
            <a:r>
              <a:rPr lang="tr-TR" dirty="0">
                <a:effectLst/>
              </a:rPr>
              <a:t>Bu </a:t>
            </a:r>
            <a:r>
              <a:rPr lang="tr-TR" dirty="0" err="1">
                <a:effectLst/>
              </a:rPr>
              <a:t>bağlamsallık</a:t>
            </a:r>
            <a:r>
              <a:rPr lang="tr-TR" dirty="0">
                <a:effectLst/>
              </a:rPr>
              <a:t> aynı zamanda, yukarıda da değinilen doğruluk konusunu da tekrar hatırlatır. Bir kişinin farklı dönemlerde farklı tanıklıkları anlatması onun doğruluğuyla ilgili kuşku duyulmasını gerektirmez. Çünkü değişen kimliksel duruma bağlı olarak, tanıklığın ya da mağduriyetin sebebiyeti de değişebilir (</a:t>
            </a:r>
            <a:r>
              <a:rPr lang="tr-TR" dirty="0" err="1">
                <a:effectLst/>
              </a:rPr>
              <a:t>Traverso</a:t>
            </a:r>
            <a:r>
              <a:rPr lang="tr-TR" dirty="0">
                <a:effectLst/>
              </a:rPr>
              <a:t>, 2009: 11). </a:t>
            </a:r>
            <a:r>
              <a:rPr lang="tr-TR" dirty="0" err="1">
                <a:effectLst/>
              </a:rPr>
              <a:t>Traverso’ya</a:t>
            </a:r>
            <a:r>
              <a:rPr lang="tr-TR" dirty="0">
                <a:effectLst/>
              </a:rPr>
              <a:t> göre bir kişi bilinçli bir yalancı değilse, onun geçmiş anlatısı her zaman onun hakikatidir, “yani onun içinde yer etmiş olan geçmiş imgesidir” (</a:t>
            </a:r>
            <a:r>
              <a:rPr lang="tr-TR" dirty="0" err="1">
                <a:effectLst/>
              </a:rPr>
              <a:t>Traverso</a:t>
            </a:r>
            <a:r>
              <a:rPr lang="tr-TR" dirty="0">
                <a:effectLst/>
              </a:rPr>
              <a:t>, 2009: 10). </a:t>
            </a:r>
          </a:p>
          <a:p>
            <a:endParaRPr lang="tr-TR" dirty="0"/>
          </a:p>
        </p:txBody>
      </p:sp>
    </p:spTree>
    <p:extLst>
      <p:ext uri="{BB962C8B-B14F-4D97-AF65-F5344CB8AC3E}">
        <p14:creationId xmlns:p14="http://schemas.microsoft.com/office/powerpoint/2010/main" val="28868683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4C85B4E-B9DB-3541-AC0F-92B35547028D}"/>
              </a:ext>
            </a:extLst>
          </p:cNvPr>
          <p:cNvSpPr>
            <a:spLocks noGrp="1"/>
          </p:cNvSpPr>
          <p:nvPr>
            <p:ph type="title"/>
          </p:nvPr>
        </p:nvSpPr>
        <p:spPr>
          <a:xfrm>
            <a:off x="2895600" y="382385"/>
            <a:ext cx="8534399" cy="1413758"/>
          </a:xfrm>
        </p:spPr>
        <p:txBody>
          <a:bodyPr anchor="b">
            <a:normAutofit/>
          </a:bodyPr>
          <a:lstStyle/>
          <a:p>
            <a:pPr algn="ctr"/>
            <a:endParaRPr lang="tr-TR" sz="4400"/>
          </a:p>
        </p:txBody>
      </p:sp>
      <p:sp>
        <p:nvSpPr>
          <p:cNvPr id="3" name="İçerik Yer Tutucusu 2">
            <a:extLst>
              <a:ext uri="{FF2B5EF4-FFF2-40B4-BE49-F238E27FC236}">
                <a16:creationId xmlns:a16="http://schemas.microsoft.com/office/drawing/2014/main" id="{D2DC9890-188F-A94D-ADCE-82594657D127}"/>
              </a:ext>
            </a:extLst>
          </p:cNvPr>
          <p:cNvSpPr>
            <a:spLocks noGrp="1"/>
          </p:cNvSpPr>
          <p:nvPr>
            <p:ph idx="1"/>
          </p:nvPr>
        </p:nvSpPr>
        <p:spPr>
          <a:xfrm>
            <a:off x="2895600" y="2178528"/>
            <a:ext cx="8534400" cy="3701065"/>
          </a:xfrm>
        </p:spPr>
        <p:txBody>
          <a:bodyPr>
            <a:normAutofit/>
          </a:bodyPr>
          <a:lstStyle/>
          <a:p>
            <a:r>
              <a:rPr lang="tr-TR" sz="3600" dirty="0">
                <a:effectLst/>
              </a:rPr>
              <a:t>Buradan hareketle denilebilir ki, kimliğin </a:t>
            </a:r>
            <a:r>
              <a:rPr lang="tr-TR" sz="3600" dirty="0" err="1">
                <a:effectLst/>
              </a:rPr>
              <a:t>bağlamsallığı</a:t>
            </a:r>
            <a:r>
              <a:rPr lang="tr-TR" sz="3600" dirty="0">
                <a:effectLst/>
              </a:rPr>
              <a:t>, belleğin </a:t>
            </a:r>
            <a:r>
              <a:rPr lang="tr-TR" sz="3600" dirty="0" err="1">
                <a:effectLst/>
              </a:rPr>
              <a:t>bağlamsallığını</a:t>
            </a:r>
            <a:r>
              <a:rPr lang="tr-TR" sz="3600" dirty="0">
                <a:effectLst/>
              </a:rPr>
              <a:t> tetikler</a:t>
            </a:r>
            <a:r>
              <a:rPr lang="tr-TR" dirty="0">
                <a:effectLst/>
              </a:rPr>
              <a:t>. </a:t>
            </a:r>
          </a:p>
          <a:p>
            <a:endParaRPr lang="tr-TR" dirty="0"/>
          </a:p>
        </p:txBody>
      </p:sp>
    </p:spTree>
    <p:extLst>
      <p:ext uri="{BB962C8B-B14F-4D97-AF65-F5344CB8AC3E}">
        <p14:creationId xmlns:p14="http://schemas.microsoft.com/office/powerpoint/2010/main" val="42428053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F3BB1D3-F842-6249-9AFB-1B7C72BE00EF}"/>
              </a:ext>
            </a:extLst>
          </p:cNvPr>
          <p:cNvSpPr>
            <a:spLocks noGrp="1"/>
          </p:cNvSpPr>
          <p:nvPr>
            <p:ph type="title"/>
          </p:nvPr>
        </p:nvSpPr>
        <p:spPr>
          <a:xfrm>
            <a:off x="2895600" y="382385"/>
            <a:ext cx="8534399" cy="1413758"/>
          </a:xfrm>
        </p:spPr>
        <p:txBody>
          <a:bodyPr anchor="b">
            <a:normAutofit/>
          </a:bodyPr>
          <a:lstStyle/>
          <a:p>
            <a:pPr algn="ctr"/>
            <a:endParaRPr lang="tr-TR" sz="4400"/>
          </a:p>
        </p:txBody>
      </p:sp>
      <p:sp>
        <p:nvSpPr>
          <p:cNvPr id="3" name="İçerik Yer Tutucusu 2">
            <a:extLst>
              <a:ext uri="{FF2B5EF4-FFF2-40B4-BE49-F238E27FC236}">
                <a16:creationId xmlns:a16="http://schemas.microsoft.com/office/drawing/2014/main" id="{94BBAFF9-AF4F-3146-BAD5-D794113E55C0}"/>
              </a:ext>
            </a:extLst>
          </p:cNvPr>
          <p:cNvSpPr>
            <a:spLocks noGrp="1"/>
          </p:cNvSpPr>
          <p:nvPr>
            <p:ph idx="1"/>
          </p:nvPr>
        </p:nvSpPr>
        <p:spPr>
          <a:xfrm>
            <a:off x="2895600" y="2178528"/>
            <a:ext cx="8534400" cy="3701065"/>
          </a:xfrm>
        </p:spPr>
        <p:txBody>
          <a:bodyPr>
            <a:normAutofit/>
          </a:bodyPr>
          <a:lstStyle/>
          <a:p>
            <a:r>
              <a:rPr lang="tr-TR" sz="3600" b="1" i="1" dirty="0">
                <a:effectLst/>
              </a:rPr>
              <a:t>İnsanın iktidara karşı savaşımı, belleğin unutuşa karşı savaşımıdır</a:t>
            </a:r>
          </a:p>
          <a:p>
            <a:pPr marL="0" indent="0">
              <a:buNone/>
            </a:pPr>
            <a:r>
              <a:rPr lang="tr-TR" sz="2400" b="1" i="1" dirty="0">
                <a:effectLst/>
              </a:rPr>
              <a:t>Milan </a:t>
            </a:r>
            <a:r>
              <a:rPr lang="tr-TR" sz="2400" b="1" i="1" dirty="0" err="1">
                <a:effectLst/>
              </a:rPr>
              <a:t>Kundera</a:t>
            </a:r>
            <a:r>
              <a:rPr lang="tr-TR" sz="2400" b="1" i="1" dirty="0">
                <a:effectLst/>
              </a:rPr>
              <a:t> Gülüşün ve Unutuşun Kitabı’</a:t>
            </a:r>
          </a:p>
          <a:p>
            <a:endParaRPr lang="tr-TR" dirty="0"/>
          </a:p>
        </p:txBody>
      </p:sp>
    </p:spTree>
    <p:extLst>
      <p:ext uri="{BB962C8B-B14F-4D97-AF65-F5344CB8AC3E}">
        <p14:creationId xmlns:p14="http://schemas.microsoft.com/office/powerpoint/2010/main" val="33756523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D6544ED-23E2-DC4D-8528-123AFCBBAF8E}"/>
              </a:ext>
            </a:extLst>
          </p:cNvPr>
          <p:cNvSpPr>
            <a:spLocks noGrp="1"/>
          </p:cNvSpPr>
          <p:nvPr>
            <p:ph type="title"/>
          </p:nvPr>
        </p:nvSpPr>
        <p:spPr>
          <a:xfrm>
            <a:off x="2895600" y="382385"/>
            <a:ext cx="8534399" cy="1413758"/>
          </a:xfrm>
        </p:spPr>
        <p:txBody>
          <a:bodyPr anchor="b">
            <a:normAutofit/>
          </a:bodyPr>
          <a:lstStyle/>
          <a:p>
            <a:pPr algn="ctr"/>
            <a:endParaRPr lang="tr-TR" sz="4400"/>
          </a:p>
        </p:txBody>
      </p:sp>
      <p:sp>
        <p:nvSpPr>
          <p:cNvPr id="3" name="İçerik Yer Tutucusu 2">
            <a:extLst>
              <a:ext uri="{FF2B5EF4-FFF2-40B4-BE49-F238E27FC236}">
                <a16:creationId xmlns:a16="http://schemas.microsoft.com/office/drawing/2014/main" id="{35695D8E-1BE3-E445-BCA8-AB237258EA9A}"/>
              </a:ext>
            </a:extLst>
          </p:cNvPr>
          <p:cNvSpPr>
            <a:spLocks noGrp="1"/>
          </p:cNvSpPr>
          <p:nvPr>
            <p:ph idx="1"/>
          </p:nvPr>
        </p:nvSpPr>
        <p:spPr>
          <a:xfrm>
            <a:off x="2895600" y="2178528"/>
            <a:ext cx="8534400" cy="3701065"/>
          </a:xfrm>
        </p:spPr>
        <p:txBody>
          <a:bodyPr>
            <a:normAutofit/>
          </a:bodyPr>
          <a:lstStyle/>
          <a:p>
            <a:r>
              <a:rPr lang="tr-TR" sz="2400" dirty="0"/>
              <a:t>Jan </a:t>
            </a:r>
            <a:r>
              <a:rPr lang="tr-TR" sz="2400" dirty="0" err="1"/>
              <a:t>Assmann’da</a:t>
            </a:r>
            <a:r>
              <a:rPr lang="tr-TR" sz="2400" dirty="0"/>
              <a:t> aynı şekilde, “baskı koşullarında hatırlama bir direniş biçimi olabilir” diye yazar </a:t>
            </a:r>
          </a:p>
          <a:p>
            <a:r>
              <a:rPr lang="tr-TR" sz="2400" dirty="0"/>
              <a:t>Gerçekten de bellek özellikle hâkim unsurun dışında kalan gruplar için önemli bir direniş alanı yaratmaktadır. Bellek alanında yapılan çalışmalara bakılırsa, bunların büyük kısmının bir dönem ya da hâlihazırda baskı altında olan gruplara ait olduğu görülecektir. </a:t>
            </a:r>
          </a:p>
          <a:p>
            <a:endParaRPr lang="tr-TR" dirty="0"/>
          </a:p>
        </p:txBody>
      </p:sp>
    </p:spTree>
    <p:extLst>
      <p:ext uri="{BB962C8B-B14F-4D97-AF65-F5344CB8AC3E}">
        <p14:creationId xmlns:p14="http://schemas.microsoft.com/office/powerpoint/2010/main" val="21021018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F5EEF4A-199F-814C-B205-BB1623D6BF75}"/>
              </a:ext>
            </a:extLst>
          </p:cNvPr>
          <p:cNvSpPr>
            <a:spLocks noGrp="1"/>
          </p:cNvSpPr>
          <p:nvPr>
            <p:ph type="title"/>
          </p:nvPr>
        </p:nvSpPr>
        <p:spPr>
          <a:xfrm>
            <a:off x="2895600" y="382385"/>
            <a:ext cx="8534399" cy="1413758"/>
          </a:xfrm>
        </p:spPr>
        <p:txBody>
          <a:bodyPr anchor="b">
            <a:normAutofit/>
          </a:bodyPr>
          <a:lstStyle/>
          <a:p>
            <a:pPr algn="ctr"/>
            <a:endParaRPr lang="tr-TR" sz="4400"/>
          </a:p>
        </p:txBody>
      </p:sp>
      <p:sp>
        <p:nvSpPr>
          <p:cNvPr id="3" name="İçerik Yer Tutucusu 2">
            <a:extLst>
              <a:ext uri="{FF2B5EF4-FFF2-40B4-BE49-F238E27FC236}">
                <a16:creationId xmlns:a16="http://schemas.microsoft.com/office/drawing/2014/main" id="{29F0A16A-1716-0A4F-B25B-F972B7FAAB47}"/>
              </a:ext>
            </a:extLst>
          </p:cNvPr>
          <p:cNvSpPr>
            <a:spLocks noGrp="1"/>
          </p:cNvSpPr>
          <p:nvPr>
            <p:ph idx="1"/>
          </p:nvPr>
        </p:nvSpPr>
        <p:spPr>
          <a:xfrm>
            <a:off x="2895600" y="2178528"/>
            <a:ext cx="8534400" cy="3701065"/>
          </a:xfrm>
        </p:spPr>
        <p:txBody>
          <a:bodyPr>
            <a:normAutofit/>
          </a:bodyPr>
          <a:lstStyle/>
          <a:p>
            <a:r>
              <a:rPr lang="tr-TR" sz="2400" dirty="0"/>
              <a:t>Türkiye’de bellek araştırmalarının bir parçası olan sözlü tarih çalışmaları büyük oranda kültürel azınlıklar hakkındadır. Tanıklıkları olmasa da grup kimliğinin parçası haline gelmiş anlatılar bireyler tarafından taşınır olmuştur ve yerleşik ya da resmi tarih anlatısı karşısında bir “anti-tez” misali ortaya çıkacakları günü beklemişlerdir. </a:t>
            </a:r>
          </a:p>
          <a:p>
            <a:endParaRPr lang="tr-TR" dirty="0"/>
          </a:p>
        </p:txBody>
      </p:sp>
    </p:spTree>
    <p:extLst>
      <p:ext uri="{BB962C8B-B14F-4D97-AF65-F5344CB8AC3E}">
        <p14:creationId xmlns:p14="http://schemas.microsoft.com/office/powerpoint/2010/main" val="3435851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E92EE84-8499-F643-9B9B-93C9D0EAD1A9}"/>
              </a:ext>
            </a:extLst>
          </p:cNvPr>
          <p:cNvSpPr>
            <a:spLocks noGrp="1"/>
          </p:cNvSpPr>
          <p:nvPr>
            <p:ph type="title"/>
          </p:nvPr>
        </p:nvSpPr>
        <p:spPr>
          <a:xfrm>
            <a:off x="2895600" y="382385"/>
            <a:ext cx="8534399" cy="1413758"/>
          </a:xfrm>
        </p:spPr>
        <p:txBody>
          <a:bodyPr anchor="b">
            <a:normAutofit/>
          </a:bodyPr>
          <a:lstStyle/>
          <a:p>
            <a:pPr algn="ctr"/>
            <a:endParaRPr lang="tr-TR" sz="4400"/>
          </a:p>
        </p:txBody>
      </p:sp>
      <p:sp>
        <p:nvSpPr>
          <p:cNvPr id="3" name="İçerik Yer Tutucusu 2">
            <a:extLst>
              <a:ext uri="{FF2B5EF4-FFF2-40B4-BE49-F238E27FC236}">
                <a16:creationId xmlns:a16="http://schemas.microsoft.com/office/drawing/2014/main" id="{D1A6382C-E35F-2649-994B-315E4B0449E0}"/>
              </a:ext>
            </a:extLst>
          </p:cNvPr>
          <p:cNvSpPr>
            <a:spLocks noGrp="1"/>
          </p:cNvSpPr>
          <p:nvPr>
            <p:ph idx="1"/>
          </p:nvPr>
        </p:nvSpPr>
        <p:spPr>
          <a:xfrm>
            <a:off x="2895600" y="2178528"/>
            <a:ext cx="8534400" cy="3701065"/>
          </a:xfrm>
        </p:spPr>
        <p:txBody>
          <a:bodyPr>
            <a:normAutofit/>
          </a:bodyPr>
          <a:lstStyle/>
          <a:p>
            <a:r>
              <a:rPr lang="tr-TR" sz="2800" dirty="0"/>
              <a:t>Tarih ve bellek arasında hâkim olma, direnen tarafta yer alma gibi bir sınır söz konusudur. </a:t>
            </a:r>
            <a:r>
              <a:rPr lang="tr-TR" sz="2800" dirty="0" err="1"/>
              <a:t>Eric</a:t>
            </a:r>
            <a:r>
              <a:rPr lang="tr-TR" sz="2800" dirty="0"/>
              <a:t> </a:t>
            </a:r>
            <a:r>
              <a:rPr lang="tr-TR" sz="2800" dirty="0" err="1"/>
              <a:t>Hobsbawn’ın</a:t>
            </a:r>
            <a:r>
              <a:rPr lang="tr-TR" sz="2800" dirty="0"/>
              <a:t>  </a:t>
            </a:r>
            <a:r>
              <a:rPr lang="tr-TR" sz="2800" i="1" dirty="0"/>
              <a:t>Aşırılıklar Çağı </a:t>
            </a:r>
            <a:r>
              <a:rPr lang="tr-TR" sz="2800" dirty="0"/>
              <a:t>olarak nitelendirdiği 20. Yüzyılda yaşanan şiddet olayları ve bunlara tanıklık, belleğin itici gücü olmuştur (</a:t>
            </a:r>
            <a:r>
              <a:rPr lang="tr-TR" sz="2800" dirty="0" err="1"/>
              <a:t>Blight</a:t>
            </a:r>
            <a:r>
              <a:rPr lang="tr-TR" sz="2800" dirty="0"/>
              <a:t>, 2015: 309-310). </a:t>
            </a:r>
          </a:p>
          <a:p>
            <a:endParaRPr lang="tr-TR" dirty="0"/>
          </a:p>
        </p:txBody>
      </p:sp>
    </p:spTree>
    <p:extLst>
      <p:ext uri="{BB962C8B-B14F-4D97-AF65-F5344CB8AC3E}">
        <p14:creationId xmlns:p14="http://schemas.microsoft.com/office/powerpoint/2010/main" val="394489857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475</Words>
  <Application>Microsoft Macintosh PowerPoint</Application>
  <PresentationFormat>Geniş ekran</PresentationFormat>
  <Paragraphs>17</Paragraphs>
  <Slides>11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Arial</vt:lpstr>
      <vt:lpstr>Calibri</vt:lpstr>
      <vt:lpstr>Calibri Light</vt:lpstr>
      <vt:lpstr>Office Teması</vt:lpstr>
      <vt:lpstr>Bellek türleri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Bellek türleri</dc:title>
  <dc:creator>Zehra Münüsoğlu</dc:creator>
  <cp:lastModifiedBy>Zehra Münüsoğlu</cp:lastModifiedBy>
  <cp:revision>1</cp:revision>
  <dcterms:created xsi:type="dcterms:W3CDTF">2020-06-21T06:57:40Z</dcterms:created>
  <dcterms:modified xsi:type="dcterms:W3CDTF">2020-06-21T06:58:33Z</dcterms:modified>
</cp:coreProperties>
</file>