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62" r:id="rId4"/>
    <p:sldId id="269" r:id="rId5"/>
    <p:sldId id="270" r:id="rId6"/>
    <p:sldId id="280" r:id="rId7"/>
    <p:sldId id="281" r:id="rId8"/>
    <p:sldId id="283" r:id="rId9"/>
    <p:sldId id="291" r:id="rId10"/>
    <p:sldId id="297" r:id="rId11"/>
    <p:sldId id="298" r:id="rId12"/>
    <p:sldId id="301" r:id="rId1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734273-D99F-467D-B972-3FCD4F9506F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7BCBAC-7172-47C4-B7FF-2BC82C2290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597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5429F7-7551-41B6-994D-1F6DA97017ED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tr-TR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06488" y="666750"/>
            <a:ext cx="4645025" cy="34845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4875" y="4373563"/>
            <a:ext cx="5048250" cy="407828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621127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505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022D66-85E5-45A5-9F89-D4D17B054B80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672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0EBC-8B5F-4CFA-8E8B-E02B8620CA51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E3773-C64B-4B0B-A21D-EF2A49F05D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9642-4554-444F-A0BC-DE057C995DAE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7AEAA-EDD8-4B8D-8AB7-86B6AC6EAEB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A410C-F31D-4D76-AD86-0636A60E88B3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B9139-FC1B-40BB-BD60-A528312E22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710DD-70D1-482C-AB3B-910AE84D2B0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8C0A7-C79F-40A7-B70F-A0FA5809E08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DC878-5AB8-4B3A-A4FC-379E0D82DBEF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BA07E-D93E-4DF1-8357-61723323BB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CA15-26F1-419E-843A-C2DC48C5665E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B8101-38F3-479C-9685-9F342F48C08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CBA48-CEE6-4E0F-B3B4-1B267CBFFD25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C40E3-6F06-4542-8934-2E20F35AEC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543B4-2EF3-4822-99C2-14B3B010ECF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AE2FF-53AE-4BB0-83EB-A0E038D11C3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B7F1F-1069-4C6B-AD75-B0F00B1FBC31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403A2-7044-4773-B4C5-19BBAB5B77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FFC0C-ADCE-4B47-B7BA-24955519FFC2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0E3C-7C91-457B-A779-988BCF5E50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408DD-8672-4283-A6CF-423FD2F7BE29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60565-459E-4456-89EA-41663AFD18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93000">
              <a:schemeClr val="accent1">
                <a:lumMod val="60000"/>
                <a:lumOff val="40000"/>
              </a:schemeClr>
            </a:gs>
            <a:gs pos="100000">
              <a:schemeClr val="bg2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F5A6A0-6634-40C0-883B-50DA339192C1}" type="datetimeFigureOut">
              <a:rPr lang="tr-TR"/>
              <a:pPr>
                <a:defRPr/>
              </a:pPr>
              <a:t>14.2.2018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4EB803-CA87-4F7C-9E9B-55A9E0B00D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3 Dikdörtgen"/>
          <p:cNvSpPr>
            <a:spLocks noChangeArrowheads="1"/>
          </p:cNvSpPr>
          <p:nvPr/>
        </p:nvSpPr>
        <p:spPr bwMode="auto">
          <a:xfrm>
            <a:off x="3275856" y="2564904"/>
            <a:ext cx="29129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3200" b="1">
                <a:latin typeface="Arial" panose="020B0604020202020204" pitchFamily="34" charset="0"/>
                <a:cs typeface="Arial" panose="020B0604020202020204" pitchFamily="34" charset="0"/>
              </a:rPr>
              <a:t>MOTİVASYON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4 Dikdörtgen"/>
          <p:cNvSpPr>
            <a:spLocks noChangeArrowheads="1"/>
          </p:cNvSpPr>
          <p:nvPr/>
        </p:nvSpPr>
        <p:spPr bwMode="auto">
          <a:xfrm>
            <a:off x="251520" y="188640"/>
            <a:ext cx="74295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endParaRPr lang="tr-TR" sz="2800" dirty="0">
              <a:solidFill>
                <a:srgbClr val="3A3A3A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3" eaLnBrk="0" hangingPunct="0">
              <a:buFont typeface="Courier New" pitchFamily="49" charset="0"/>
              <a:buAutoNum type="arabicPeriod"/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Konuları ilginç hale getirmek.</a:t>
            </a:r>
          </a:p>
          <a:p>
            <a:pPr lvl="3" eaLnBrk="0" hangingPunct="0">
              <a:buFont typeface="Courier New" pitchFamily="49" charset="0"/>
              <a:buAutoNum type="arabicPeriod"/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öğrencinin amaç belirlemesine yardım etmek.</a:t>
            </a:r>
          </a:p>
          <a:p>
            <a:pPr lvl="3" eaLnBrk="0" hangingPunct="0">
              <a:buFont typeface="Courier New" pitchFamily="49" charset="0"/>
              <a:buAutoNum type="arabicPeriod"/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Öğrenmeye ilişkin sorumluluklarını almaları için öğrencilere yardım etmek.</a:t>
            </a:r>
          </a:p>
          <a:p>
            <a:pPr lvl="3" eaLnBrk="0" hangingPunct="0">
              <a:buFont typeface="Courier New" pitchFamily="49" charset="0"/>
              <a:buAutoNum type="arabicPeriod"/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Gerektiğinde geri dönüt vererek dışsal kontrol mekanizmasını kullanmak.</a:t>
            </a:r>
          </a:p>
          <a:p>
            <a:pPr lvl="3" eaLnBrk="0" hangingPunct="0">
              <a:buFont typeface="Courier New" pitchFamily="49" charset="0"/>
              <a:buAutoNum type="arabicPeriod"/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Öğrencilerin içsel motivasyon kaynaklarını ve ihtiyaçlarını dikkate almak.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4" name="2 Dikdörtgen"/>
          <p:cNvSpPr>
            <a:spLocks noChangeArrowheads="1"/>
          </p:cNvSpPr>
          <p:nvPr/>
        </p:nvSpPr>
        <p:spPr bwMode="auto">
          <a:xfrm>
            <a:off x="1115616" y="404664"/>
            <a:ext cx="6813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tabLst>
                <a:tab pos="457200" algn="l"/>
              </a:tabLst>
            </a:pPr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Uygun bir sınıf yönetiminin ilkeleri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lvl="1" eaLnBrk="0" hangingPunct="0">
              <a:tabLst>
                <a:tab pos="457200" algn="l"/>
              </a:tabLst>
            </a:pP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tr-TR" sz="2800" dirty="0">
              <a:solidFill>
                <a:srgbClr val="3A3A3A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4 Dikdörtgen"/>
          <p:cNvSpPr>
            <a:spLocks noChangeArrowheads="1"/>
          </p:cNvSpPr>
          <p:nvPr/>
        </p:nvSpPr>
        <p:spPr bwMode="auto">
          <a:xfrm>
            <a:off x="357188" y="714375"/>
            <a:ext cx="5214937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Sürecinde Motivasyonu Destekleme Etkinlikleri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Temel Gereklilikler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-Uygun bir öğrenme ortamı hazırlama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-Destekleyici öğretmen tutumları sergileme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-Çok zor olmayan cesaretlendirici etkinlikler yaptırma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-Yapmaya değer görevler belirleme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0418" name="Picture 5" descr="Teacher_Stude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1143000"/>
            <a:ext cx="329882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4 Dikdörtgen"/>
          <p:cNvSpPr>
            <a:spLocks noChangeArrowheads="1"/>
          </p:cNvSpPr>
          <p:nvPr/>
        </p:nvSpPr>
        <p:spPr bwMode="auto">
          <a:xfrm>
            <a:off x="1259632" y="1412776"/>
            <a:ext cx="707231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dirty="0" smtClean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-Sorumluluk 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almaları için öğrencilere sıklıkla fırsat verme</a:t>
            </a:r>
          </a:p>
          <a:p>
            <a:pPr eaLnBrk="0" hangingPunct="0"/>
            <a:r>
              <a:rPr lang="tr-TR" sz="2800" dirty="0" smtClean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-Öğrencilerin 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ortaya ürün koymalarına fırsat verme</a:t>
            </a:r>
          </a:p>
          <a:p>
            <a:pPr eaLnBrk="0" hangingPunct="0"/>
            <a:r>
              <a:rPr lang="tr-TR" sz="2800" dirty="0" smtClean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-Öğrenme 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sürecinde öğrencilere motivasyon modeli olma</a:t>
            </a:r>
          </a:p>
          <a:p>
            <a:pPr eaLnBrk="0" hangingPunct="0"/>
            <a:r>
              <a:rPr lang="tr-TR" sz="2800" dirty="0" smtClean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-Öğrencilere 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öğrenme yöntemleri öğretme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9 Dikdörtgen"/>
          <p:cNvSpPr>
            <a:spLocks noChangeArrowheads="1"/>
          </p:cNvSpPr>
          <p:nvPr/>
        </p:nvSpPr>
        <p:spPr bwMode="auto">
          <a:xfrm>
            <a:off x="1763688" y="1988840"/>
            <a:ext cx="626469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Motivasyon karmaşık bir yapıdır. Bu nedenle motivasyonu sadece doğuştan getirilen eğilimlerle açıklamak güçtür. Motivasyon, sosyal ve kültürel bir ortam içinde ve öğrenme yaşantılarıyla ilişkili şekilde gelişir. 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7 Dikdörtgen"/>
          <p:cNvSpPr>
            <a:spLocks noChangeArrowheads="1"/>
          </p:cNvSpPr>
          <p:nvPr/>
        </p:nvSpPr>
        <p:spPr bwMode="auto">
          <a:xfrm>
            <a:off x="1115616" y="1052736"/>
            <a:ext cx="4572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İçsel ve Dışsal Motivasyon</a:t>
            </a:r>
          </a:p>
          <a:p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İnsan davranışlarını yönlendiren motivasyon kaynakları</a:t>
            </a:r>
            <a:r>
              <a:rPr lang="tr-T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dışsal</a:t>
            </a:r>
            <a:r>
              <a:rPr lang="tr-TR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ve içsel olmak üzere ikiye ayrılır. </a:t>
            </a:r>
            <a:b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C:\Documents and Settings\OEM\Desktop\resimler\iste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619220"/>
            <a:ext cx="2571750" cy="3143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7 Dikdörtgen"/>
          <p:cNvSpPr>
            <a:spLocks noChangeArrowheads="1"/>
          </p:cNvSpPr>
          <p:nvPr/>
        </p:nvSpPr>
        <p:spPr bwMode="auto">
          <a:xfrm>
            <a:off x="1835696" y="1844824"/>
            <a:ext cx="597733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 Motivasyon ve Kişisel Faktörler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 Bilişsel, insancıl ve sosyal-bilişsel kuramlar motivasyon ile kişisel özellikler arasındaki ilişkiyi açıklamaktadır. Bunun için,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uyarılmışlık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ihtiyaçlar, inançlar, amaçlar ve öz düzenleme sistemi olarak tanımlanan kişisel özelliklerle motivasyon arasındaki ilişkiler anlaşılmalıdır.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7 Dikdörtgen"/>
          <p:cNvSpPr>
            <a:spLocks noChangeArrowheads="1"/>
          </p:cNvSpPr>
          <p:nvPr/>
        </p:nvSpPr>
        <p:spPr bwMode="auto">
          <a:xfrm>
            <a:off x="899592" y="1340768"/>
            <a:ext cx="66960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Motivasyon ve Uyarılma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Yüksek düzeydeki motivasyonla ilişkili olan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uyarılmışlık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çevreye dönük fiziksel ve psikolojik bir tepkidir. </a:t>
            </a:r>
          </a:p>
        </p:txBody>
      </p:sp>
      <p:sp>
        <p:nvSpPr>
          <p:cNvPr id="30723" name="3 Dikdörtgen"/>
          <p:cNvSpPr>
            <a:spLocks noChangeArrowheads="1"/>
          </p:cNvSpPr>
          <p:nvPr/>
        </p:nvSpPr>
        <p:spPr bwMode="auto">
          <a:xfrm>
            <a:off x="899592" y="2996952"/>
            <a:ext cx="69847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Yüksek düzeyde kaygılı öğrenciler başarısızlık beklentisi içindedir. Öğrenme onlar için tehdit edici bir nitelik taşır. Bu öğrencilerin yeterliklerine ilişkin güvenleri düşüktür 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4 Dikdörtgen"/>
          <p:cNvSpPr>
            <a:spLocks noChangeArrowheads="1"/>
          </p:cNvSpPr>
          <p:nvPr/>
        </p:nvSpPr>
        <p:spPr bwMode="auto">
          <a:xfrm>
            <a:off x="755576" y="764704"/>
            <a:ext cx="4419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Süreci ve Öğrenci Motivasyonunu Geliştirme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Öğrenme odaklı süreç, motivasyonun geliştirilmesi için üç unsura vurgu yapar. </a:t>
            </a:r>
          </a:p>
          <a:p>
            <a:pPr eaLnBrk="0" hangingPunct="0"/>
            <a:r>
              <a:rPr lang="tr-TR" sz="2800" b="1" i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Sınıf yapısı-atmosferi, </a:t>
            </a:r>
          </a:p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Öğretmen özellikleri, </a:t>
            </a:r>
          </a:p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Öğretim süreci ile ilgili değişkenler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6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1143000"/>
            <a:ext cx="28575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4 Dikdörtgen"/>
          <p:cNvSpPr>
            <a:spLocks noChangeArrowheads="1"/>
          </p:cNvSpPr>
          <p:nvPr/>
        </p:nvSpPr>
        <p:spPr bwMode="auto">
          <a:xfrm>
            <a:off x="1691680" y="1340768"/>
            <a:ext cx="511256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Sınıf Yapısı-Atmosferi</a:t>
            </a:r>
          </a:p>
          <a:p>
            <a:pPr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Sınıf atmosferi öğrenci başarısı üzerinde etkilidir. Öğrenciler, kabul edici, güven verici, ihtiyaçları karşılayan, işbirliğine dayalı, sosyal desteğin ortaya çıktığı bir ortamda motive  olup,  </a:t>
            </a:r>
            <a:r>
              <a:rPr lang="tr-TR" sz="2800" dirty="0" smtClean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Başarı  </a:t>
            </a:r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elde ederler.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4 Dikdörtgen"/>
          <p:cNvSpPr>
            <a:spLocks noChangeArrowheads="1"/>
          </p:cNvSpPr>
          <p:nvPr/>
        </p:nvSpPr>
        <p:spPr bwMode="auto">
          <a:xfrm>
            <a:off x="827584" y="1196752"/>
            <a:ext cx="76327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tr-TR" sz="2800" b="1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Öğretmen Özellikleri</a:t>
            </a:r>
          </a:p>
          <a:p>
            <a:pPr eaLnBrk="0" hangingPunct="0">
              <a:buFontTx/>
              <a:buChar char="•"/>
            </a:pPr>
            <a:endParaRPr lang="tr-TR" sz="2800" b="1" dirty="0">
              <a:solidFill>
                <a:srgbClr val="3A3A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hangingPunct="0"/>
            <a:r>
              <a:rPr lang="tr-TR" sz="2800" dirty="0">
                <a:solidFill>
                  <a:srgbClr val="3A3A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Öğrenme sürecinin öğrenme ya da performans odaklı olup olmayacağı öğretmen tutumlarına bağlıdır. Öğretmenler öğrenci motivasyonunu geliştirmede model olurlar.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3 Dikdörtgen"/>
          <p:cNvSpPr>
            <a:spLocks noChangeArrowheads="1"/>
          </p:cNvSpPr>
          <p:nvPr/>
        </p:nvSpPr>
        <p:spPr bwMode="auto">
          <a:xfrm>
            <a:off x="1115616" y="1844824"/>
            <a:ext cx="664368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0850" algn="just" eaLnBrk="0" hangingPunct="0"/>
            <a:r>
              <a:rPr lang="tr-TR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Öğrenmenin doğasını bilmek, öğrenmeyi gerçekleştirmek açısından önemlidir. Öğrenmenin oluşumunda öncelikle biyolojik yapıya ve özelliklere bakmak gerekir.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298</Words>
  <Application>Microsoft Office PowerPoint</Application>
  <PresentationFormat>Ekran Gösterisi (4:3)</PresentationFormat>
  <Paragraphs>42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oya</dc:creator>
  <cp:lastModifiedBy>saba</cp:lastModifiedBy>
  <cp:revision>20</cp:revision>
  <dcterms:created xsi:type="dcterms:W3CDTF">2012-06-16T07:27:16Z</dcterms:created>
  <dcterms:modified xsi:type="dcterms:W3CDTF">2018-02-14T07:32:07Z</dcterms:modified>
</cp:coreProperties>
</file>