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0" r:id="rId1"/>
  </p:sldMasterIdLst>
  <p:notesMasterIdLst>
    <p:notesMasterId r:id="rId41"/>
  </p:notesMasterIdLst>
  <p:handoutMasterIdLst>
    <p:handoutMasterId r:id="rId42"/>
  </p:handoutMasterIdLst>
  <p:sldIdLst>
    <p:sldId id="256" r:id="rId2"/>
    <p:sldId id="306" r:id="rId3"/>
    <p:sldId id="308" r:id="rId4"/>
    <p:sldId id="263" r:id="rId5"/>
    <p:sldId id="309" r:id="rId6"/>
    <p:sldId id="268" r:id="rId7"/>
    <p:sldId id="269" r:id="rId8"/>
    <p:sldId id="270" r:id="rId9"/>
    <p:sldId id="271" r:id="rId10"/>
    <p:sldId id="274" r:id="rId11"/>
    <p:sldId id="272" r:id="rId12"/>
    <p:sldId id="275" r:id="rId13"/>
    <p:sldId id="276" r:id="rId14"/>
    <p:sldId id="277" r:id="rId15"/>
    <p:sldId id="273" r:id="rId16"/>
    <p:sldId id="278" r:id="rId17"/>
    <p:sldId id="281" r:id="rId18"/>
    <p:sldId id="282" r:id="rId19"/>
    <p:sldId id="302" r:id="rId20"/>
    <p:sldId id="299" r:id="rId21"/>
    <p:sldId id="301" r:id="rId22"/>
    <p:sldId id="300" r:id="rId23"/>
    <p:sldId id="284" r:id="rId24"/>
    <p:sldId id="285" r:id="rId25"/>
    <p:sldId id="298" r:id="rId26"/>
    <p:sldId id="295" r:id="rId27"/>
    <p:sldId id="286" r:id="rId28"/>
    <p:sldId id="288" r:id="rId29"/>
    <p:sldId id="305" r:id="rId30"/>
    <p:sldId id="287" r:id="rId31"/>
    <p:sldId id="289" r:id="rId32"/>
    <p:sldId id="280" r:id="rId33"/>
    <p:sldId id="290" r:id="rId34"/>
    <p:sldId id="303" r:id="rId35"/>
    <p:sldId id="307" r:id="rId36"/>
    <p:sldId id="291" r:id="rId37"/>
    <p:sldId id="292" r:id="rId38"/>
    <p:sldId id="294" r:id="rId39"/>
    <p:sldId id="266" r:id="rId4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itchFamily="34" charset="0"/>
        <a:ea typeface="Osaka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itchFamily="34" charset="0"/>
        <a:ea typeface="Osaka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itchFamily="34" charset="0"/>
        <a:ea typeface="Osaka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itchFamily="34" charset="0"/>
        <a:ea typeface="Osaka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itchFamily="34" charset="0"/>
        <a:ea typeface="Osaka" charset="-128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pitchFamily="34" charset="0"/>
        <a:ea typeface="Osaka" charset="-128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pitchFamily="34" charset="0"/>
        <a:ea typeface="Osaka" charset="-128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pitchFamily="34" charset="0"/>
        <a:ea typeface="Osaka" charset="-128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pitchFamily="34" charset="0"/>
        <a:ea typeface="Osaka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9529B"/>
    <a:srgbClr val="2C1102"/>
    <a:srgbClr val="33529B"/>
    <a:srgbClr val="CDCDCD"/>
    <a:srgbClr val="CBBA90"/>
    <a:srgbClr val="CBC383"/>
    <a:srgbClr val="BEAA83"/>
    <a:srgbClr val="21216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91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Osaka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16C8258E-2713-4E31-B3E1-78674748D7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8093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Click to add text</a:t>
            </a:r>
            <a:endParaRPr lang="en-US" noProof="0" smtClean="0"/>
          </a:p>
          <a:p>
            <a:pPr lvl="1"/>
            <a:r>
              <a:rPr lang="de-CH" noProof="0" smtClean="0"/>
              <a:t>Second level text</a:t>
            </a:r>
            <a:endParaRPr lang="en-US" noProof="0" smtClean="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Osaka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DEA3D14D-0EE4-4E2F-86E8-E992BC978A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9044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Osaka" pitchFamily="-32" charset="-128"/>
        <a:cs typeface="Osak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Osaka" pitchFamily="-32" charset="-128"/>
        <a:cs typeface="Osaka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Osaka" pitchFamily="-32" charset="-128"/>
        <a:cs typeface="Osaka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Osaka" pitchFamily="-32" charset="-128"/>
        <a:cs typeface="Osaka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Osaka" pitchFamily="-32" charset="-128"/>
        <a:cs typeface="Osaka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>
                <a:ea typeface="Osaka" charset="0"/>
              </a:rPr>
              <a:t>References:</a:t>
            </a:r>
          </a:p>
          <a:p>
            <a:pPr>
              <a:defRPr/>
            </a:pPr>
            <a:r>
              <a:rPr lang="en-US" b="1">
                <a:ea typeface="Osaka" charset="0"/>
              </a:rPr>
              <a:t>Godina M, Bajec J, Baraga A</a:t>
            </a:r>
            <a:r>
              <a:rPr lang="en-US">
                <a:ea typeface="Osaka" charset="0"/>
              </a:rPr>
              <a:t>. Salvage of the mutilated upper extremity with temporary ectopic implantation of the undamaged part. </a:t>
            </a:r>
          </a:p>
          <a:p>
            <a:pPr>
              <a:defRPr/>
            </a:pPr>
            <a:r>
              <a:rPr lang="en-US" i="1">
                <a:ea typeface="Osaka" charset="0"/>
              </a:rPr>
              <a:t>Plast Reconstr Surg</a:t>
            </a:r>
            <a:r>
              <a:rPr lang="en-US">
                <a:ea typeface="Osaka" charset="0"/>
              </a:rPr>
              <a:t>. 1986 Sep;78(3):295-9.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47738"/>
            <a:fld id="{466B782D-4903-4E34-82E4-95D410E3F3E0}" type="slidenum">
              <a:rPr lang="de-CH" sz="1200">
                <a:cs typeface="Arial" pitchFamily="34" charset="0"/>
              </a:rPr>
              <a:pPr defTabSz="947738"/>
              <a:t>35</a:t>
            </a:fld>
            <a:endParaRPr lang="de-CH" sz="120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December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6271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December 14,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426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December 14,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3929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Arial" pitchFamily="34" charset="0"/>
                <a:ea typeface="Osaka" pitchFamily="-32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Arial" pitchFamily="34" charset="0"/>
                <a:ea typeface="Osaka" pitchFamily="-32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1000" y="6602413"/>
            <a:ext cx="2133600" cy="215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3240B34-A114-45C0-BB40-A5F1B1B1B4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December 14,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182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December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0603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December 14,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8008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December 14,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8427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December 14,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241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December 14,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718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December 14,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113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December 14,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5585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December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OT_LOGO_int_M_rgb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24750" y="6477000"/>
            <a:ext cx="1617663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0469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  <p:sldLayoutId id="21474840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676400"/>
            <a:ext cx="7899400" cy="6858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tr-TR" sz="5400" b="1" dirty="0" smtClean="0">
                <a:latin typeface="Marker Felt"/>
                <a:ea typeface="ヒラギノ角ゴ Pro W6" charset="-128"/>
                <a:cs typeface="Marker Felt"/>
              </a:rPr>
              <a:t>Açık Kırıklar</a:t>
            </a:r>
            <a:endParaRPr lang="en-US" sz="5400" b="1" dirty="0" smtClean="0">
              <a:latin typeface="Marker Felt"/>
              <a:ea typeface="ヒラギノ角ゴ Pro W6" charset="-128"/>
              <a:cs typeface="Marker Felt"/>
            </a:endParaRPr>
          </a:p>
        </p:txBody>
      </p:sp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152400" y="3657600"/>
            <a:ext cx="4038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tr-TR" sz="2400" dirty="0" smtClean="0">
                <a:solidFill>
                  <a:srgbClr val="2C1102"/>
                </a:solidFill>
                <a:latin typeface="Marker Felt"/>
                <a:cs typeface="Marker Felt"/>
              </a:rPr>
              <a:t>Dr. Mahmut KALEM</a:t>
            </a:r>
            <a:endParaRPr lang="de-CH" sz="2400" dirty="0">
              <a:solidFill>
                <a:srgbClr val="2C1102"/>
              </a:solidFill>
              <a:latin typeface="Marker Felt"/>
              <a:cs typeface="Marker Felt"/>
            </a:endParaRPr>
          </a:p>
        </p:txBody>
      </p:sp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152400" y="5181600"/>
            <a:ext cx="8991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kumimoji="1" sz="2000">
                <a:solidFill>
                  <a:srgbClr val="29529B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tr-TR" sz="2400" dirty="0" smtClean="0">
                <a:solidFill>
                  <a:srgbClr val="2C1102"/>
                </a:solidFill>
                <a:latin typeface="Marker Felt"/>
                <a:ea typeface="AppleGothic"/>
                <a:cs typeface="Marker Felt"/>
              </a:rPr>
              <a:t>Ankara Üniversitesi Tıp Fakültesi</a:t>
            </a:r>
          </a:p>
          <a:p>
            <a:pPr>
              <a:spcBef>
                <a:spcPct val="50000"/>
              </a:spcBef>
              <a:defRPr/>
            </a:pPr>
            <a:r>
              <a:rPr lang="tr-TR" sz="2400" dirty="0" smtClean="0">
                <a:solidFill>
                  <a:srgbClr val="2C1102"/>
                </a:solidFill>
                <a:latin typeface="Marker Felt"/>
                <a:ea typeface="AppleGothic"/>
                <a:cs typeface="Marker Felt"/>
              </a:rPr>
              <a:t>Ortopedi ve Travmatoloji Anabilim Dalı</a:t>
            </a:r>
          </a:p>
          <a:p>
            <a:pPr>
              <a:spcBef>
                <a:spcPct val="50000"/>
              </a:spcBef>
              <a:defRPr/>
            </a:pPr>
            <a:r>
              <a:rPr lang="tr-TR" sz="2400" dirty="0" smtClean="0">
                <a:solidFill>
                  <a:srgbClr val="2C1102"/>
                </a:solidFill>
                <a:latin typeface="Marker Felt"/>
                <a:ea typeface="AppleGothic"/>
                <a:cs typeface="Marker Felt"/>
              </a:rPr>
              <a:t>2015 </a:t>
            </a:r>
            <a:endParaRPr lang="de-CH" sz="2400" dirty="0" smtClean="0">
              <a:solidFill>
                <a:srgbClr val="2C1102"/>
              </a:solidFill>
              <a:latin typeface="Marker Felt"/>
              <a:ea typeface="AppleGothic"/>
              <a:cs typeface="Marker Fe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Başlık 1"/>
          <p:cNvSpPr>
            <a:spLocks noGrp="1"/>
          </p:cNvSpPr>
          <p:nvPr>
            <p:ph type="title"/>
          </p:nvPr>
        </p:nvSpPr>
        <p:spPr>
          <a:xfrm>
            <a:off x="0" y="-228600"/>
            <a:ext cx="8991600" cy="1524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D1282E"/>
                </a:solidFill>
                <a:ea typeface="ＭＳ Ｐゴシック" charset="-128"/>
              </a:rPr>
              <a:t>İlk değerlendirme ve tedaviye başlangıç</a:t>
            </a:r>
            <a:br>
              <a:rPr lang="tr-TR" dirty="0" smtClean="0">
                <a:solidFill>
                  <a:srgbClr val="D1282E"/>
                </a:solidFill>
                <a:ea typeface="ＭＳ Ｐゴシック" charset="-128"/>
              </a:rPr>
            </a:br>
            <a:r>
              <a:rPr lang="tr-TR" dirty="0" smtClean="0">
                <a:solidFill>
                  <a:srgbClr val="D1282E"/>
                </a:solidFill>
                <a:ea typeface="ＭＳ Ｐゴシック" charset="-128"/>
              </a:rPr>
              <a:t>    - </a:t>
            </a:r>
            <a:r>
              <a:rPr lang="tr-TR" dirty="0" err="1" smtClean="0">
                <a:solidFill>
                  <a:srgbClr val="D1282E"/>
                </a:solidFill>
                <a:ea typeface="ＭＳ Ｐゴシック" charset="-128"/>
              </a:rPr>
              <a:t>Kontaminasyon</a:t>
            </a:r>
            <a:r>
              <a:rPr lang="tr-TR" dirty="0" smtClean="0">
                <a:solidFill>
                  <a:srgbClr val="D1282E"/>
                </a:solidFill>
                <a:ea typeface="ＭＳ Ｐゴシック" charset="-128"/>
              </a:rPr>
              <a:t> Engellenmesi -</a:t>
            </a:r>
          </a:p>
        </p:txBody>
      </p:sp>
      <p:sp>
        <p:nvSpPr>
          <p:cNvPr id="14339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smtClean="0">
                <a:ea typeface="ＭＳ Ｐゴシック" charset="-128"/>
              </a:rPr>
              <a:t>Hızlı, görsel ve </a:t>
            </a:r>
            <a:r>
              <a:rPr lang="tr-TR" sz="2400" smtClean="0">
                <a:solidFill>
                  <a:srgbClr val="FF0000"/>
                </a:solidFill>
                <a:ea typeface="ＭＳ Ｐゴシック" charset="-128"/>
              </a:rPr>
              <a:t>kayıtsal</a:t>
            </a:r>
            <a:r>
              <a:rPr lang="tr-TR" sz="2400" smtClean="0">
                <a:ea typeface="ＭＳ Ｐゴシック" charset="-128"/>
              </a:rPr>
              <a:t> yara değerlendirilmesi</a:t>
            </a:r>
          </a:p>
          <a:p>
            <a:endParaRPr lang="tr-TR" sz="2400" smtClean="0">
              <a:ea typeface="ＭＳ Ｐゴシック" charset="-128"/>
            </a:endParaRPr>
          </a:p>
          <a:p>
            <a:r>
              <a:rPr lang="tr-TR" sz="2400" smtClean="0">
                <a:ea typeface="ＭＳ Ｐゴシック" charset="-128"/>
              </a:rPr>
              <a:t>Kaba kirlenmenin giderilmesi</a:t>
            </a:r>
          </a:p>
          <a:p>
            <a:endParaRPr lang="tr-TR" sz="2400" smtClean="0">
              <a:ea typeface="ＭＳ Ｐゴシック" charset="-128"/>
            </a:endParaRPr>
          </a:p>
          <a:p>
            <a:r>
              <a:rPr lang="tr-TR" sz="2400" smtClean="0">
                <a:ea typeface="ＭＳ Ｐゴシック" charset="-128"/>
              </a:rPr>
              <a:t>Steril, nemli, gevşek pansuman mümkünse </a:t>
            </a:r>
            <a:r>
              <a:rPr lang="tr-TR" sz="2400" smtClean="0">
                <a:solidFill>
                  <a:srgbClr val="FF0000"/>
                </a:solidFill>
                <a:ea typeface="ＭＳ Ｐゴシック" charset="-128"/>
              </a:rPr>
              <a:t>bir kere yapılır</a:t>
            </a:r>
          </a:p>
          <a:p>
            <a:pPr>
              <a:buFontTx/>
              <a:buNone/>
            </a:pPr>
            <a:endParaRPr lang="tr-TR" sz="2400" smtClean="0">
              <a:ea typeface="ＭＳ Ｐゴシック" charset="-128"/>
            </a:endParaRPr>
          </a:p>
        </p:txBody>
      </p:sp>
      <p:pic>
        <p:nvPicPr>
          <p:cNvPr id="15363" name="Picture 2" descr="57387 1 A01 7 10 05 K_ JPG jpg"/>
          <p:cNvPicPr>
            <a:picLocks noChangeAspect="1" noChangeArrowheads="1"/>
          </p:cNvPicPr>
          <p:nvPr/>
        </p:nvPicPr>
        <p:blipFill>
          <a:blip r:embed="rId2" cstate="print"/>
          <a:srcRect l="2655" b="19495"/>
          <a:stretch>
            <a:fillRect/>
          </a:stretch>
        </p:blipFill>
        <p:spPr bwMode="auto">
          <a:xfrm>
            <a:off x="2438400" y="4326096"/>
            <a:ext cx="4156075" cy="230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Başlık 1"/>
          <p:cNvSpPr>
            <a:spLocks noGrp="1"/>
          </p:cNvSpPr>
          <p:nvPr>
            <p:ph type="title"/>
          </p:nvPr>
        </p:nvSpPr>
        <p:spPr>
          <a:xfrm>
            <a:off x="0" y="152718"/>
            <a:ext cx="8991600" cy="1066482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D1282E"/>
                </a:solidFill>
                <a:ea typeface="ＭＳ Ｐゴシック" charset="-128"/>
              </a:rPr>
              <a:t>İlk değerlendirme ve tedaviye başlangıç</a:t>
            </a:r>
            <a:br>
              <a:rPr lang="tr-TR" dirty="0" smtClean="0">
                <a:solidFill>
                  <a:srgbClr val="D1282E"/>
                </a:solidFill>
                <a:ea typeface="ＭＳ Ｐゴシック" charset="-128"/>
              </a:rPr>
            </a:br>
            <a:r>
              <a:rPr lang="tr-TR" dirty="0" smtClean="0">
                <a:solidFill>
                  <a:srgbClr val="D1282E"/>
                </a:solidFill>
                <a:ea typeface="ＭＳ Ｐゴシック" charset="-128"/>
              </a:rPr>
              <a:t>        - Klinik Değerlendirme -</a:t>
            </a:r>
          </a:p>
        </p:txBody>
      </p:sp>
      <p:sp>
        <p:nvSpPr>
          <p:cNvPr id="1536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>
                <a:ea typeface="ＭＳ Ｐゴシック" charset="-128"/>
              </a:rPr>
              <a:t>Hasta öyküsü</a:t>
            </a:r>
          </a:p>
          <a:p>
            <a:r>
              <a:rPr lang="tr-TR" sz="2400" dirty="0" smtClean="0">
                <a:ea typeface="ＭＳ Ｐゴシック" charset="-128"/>
              </a:rPr>
              <a:t>Yandaş hastalıklar</a:t>
            </a:r>
          </a:p>
          <a:p>
            <a:endParaRPr lang="tr-TR" sz="2400" dirty="0" smtClean="0">
              <a:ea typeface="ＭＳ Ｐゴシック" charset="-128"/>
            </a:endParaRPr>
          </a:p>
          <a:p>
            <a:r>
              <a:rPr lang="tr-TR" sz="2400" dirty="0" smtClean="0">
                <a:ea typeface="ＭＳ Ｐゴシック" charset="-128"/>
              </a:rPr>
              <a:t>Ne zaman ?</a:t>
            </a:r>
          </a:p>
          <a:p>
            <a:r>
              <a:rPr lang="tr-TR" sz="2400" dirty="0" smtClean="0">
                <a:ea typeface="ＭＳ Ｐゴシック" charset="-128"/>
              </a:rPr>
              <a:t>Nerede ?</a:t>
            </a:r>
          </a:p>
          <a:p>
            <a:r>
              <a:rPr lang="tr-TR" sz="2400" dirty="0" smtClean="0">
                <a:ea typeface="ＭＳ Ｐゴシック" charset="-128"/>
              </a:rPr>
              <a:t>Nasıl ?</a:t>
            </a:r>
          </a:p>
          <a:p>
            <a:endParaRPr lang="tr-TR" sz="2400" dirty="0" smtClean="0">
              <a:ea typeface="ＭＳ Ｐゴシック" charset="-128"/>
            </a:endParaRPr>
          </a:p>
          <a:p>
            <a:r>
              <a:rPr lang="tr-TR" sz="2400" dirty="0" smtClean="0">
                <a:ea typeface="ＭＳ Ｐゴシック" charset="-128"/>
              </a:rPr>
              <a:t>Damar sinir durumu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Başlık 1"/>
          <p:cNvSpPr>
            <a:spLocks noGrp="1"/>
          </p:cNvSpPr>
          <p:nvPr>
            <p:ph type="title"/>
          </p:nvPr>
        </p:nvSpPr>
        <p:spPr>
          <a:xfrm>
            <a:off x="152400" y="152718"/>
            <a:ext cx="8839200" cy="13716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D1282E"/>
                </a:solidFill>
                <a:ea typeface="ＭＳ Ｐゴシック" charset="-128"/>
              </a:rPr>
              <a:t>İlk değerlendirme ve tedaviye başlangıç</a:t>
            </a:r>
            <a:br>
              <a:rPr lang="tr-TR" dirty="0" smtClean="0">
                <a:solidFill>
                  <a:srgbClr val="D1282E"/>
                </a:solidFill>
                <a:ea typeface="ＭＳ Ｐゴシック" charset="-128"/>
              </a:rPr>
            </a:br>
            <a:r>
              <a:rPr lang="tr-TR" dirty="0" smtClean="0">
                <a:solidFill>
                  <a:srgbClr val="D1282E"/>
                </a:solidFill>
                <a:ea typeface="ＭＳ Ｐゴシック" charset="-128"/>
              </a:rPr>
              <a:t>   - Antibiyotik Tedavisi (</a:t>
            </a:r>
            <a:r>
              <a:rPr lang="tr-TR" dirty="0" err="1" smtClean="0">
                <a:solidFill>
                  <a:srgbClr val="D1282E"/>
                </a:solidFill>
                <a:ea typeface="ＭＳ Ｐゴシック" charset="-128"/>
              </a:rPr>
              <a:t>Profilaktik</a:t>
            </a:r>
            <a:r>
              <a:rPr lang="tr-TR" dirty="0" smtClean="0">
                <a:solidFill>
                  <a:srgbClr val="D1282E"/>
                </a:solidFill>
                <a:ea typeface="ＭＳ Ｐゴシック" charset="-128"/>
              </a:rPr>
              <a:t>) -</a:t>
            </a:r>
          </a:p>
        </p:txBody>
      </p:sp>
      <p:sp>
        <p:nvSpPr>
          <p:cNvPr id="16387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smtClean="0">
                <a:ea typeface="ＭＳ Ｐゴシック" charset="-128"/>
              </a:rPr>
              <a:t>Gr(+) için yaralanma sonrası </a:t>
            </a:r>
            <a:r>
              <a:rPr lang="tr-TR" smtClean="0">
                <a:solidFill>
                  <a:srgbClr val="FF0000"/>
                </a:solidFill>
                <a:ea typeface="ＭＳ Ｐゴシック" charset="-128"/>
              </a:rPr>
              <a:t>en kısa zamanda </a:t>
            </a:r>
            <a:r>
              <a:rPr lang="tr-TR" smtClean="0">
                <a:ea typeface="ＭＳ Ｐゴシック" charset="-128"/>
              </a:rPr>
              <a:t>(Sefalosporinler)</a:t>
            </a:r>
          </a:p>
          <a:p>
            <a:r>
              <a:rPr lang="tr-TR" smtClean="0">
                <a:ea typeface="ＭＳ Ｐゴシック" charset="-128"/>
              </a:rPr>
              <a:t>Gr(-) için eğer tip III yaralanmaysa (Aminoglikosidler)</a:t>
            </a:r>
          </a:p>
          <a:p>
            <a:r>
              <a:rPr lang="tr-TR" smtClean="0">
                <a:ea typeface="ＭＳ Ｐゴシック" charset="-128"/>
              </a:rPr>
              <a:t>Fekal veya toprakla kontamine ise Penisilin eklenmeli</a:t>
            </a:r>
          </a:p>
          <a:p>
            <a:pPr>
              <a:buFontTx/>
              <a:buNone/>
            </a:pPr>
            <a:endParaRPr lang="tr-TR" smtClean="0">
              <a:ea typeface="ＭＳ Ｐゴシック" charset="-128"/>
            </a:endParaRPr>
          </a:p>
          <a:p>
            <a:endParaRPr lang="tr-TR" smtClean="0">
              <a:ea typeface="ＭＳ Ｐゴシック" charset="-128"/>
            </a:endParaRPr>
          </a:p>
          <a:p>
            <a:r>
              <a:rPr lang="tr-TR" smtClean="0">
                <a:ea typeface="ＭＳ Ｐゴシック" charset="-128"/>
              </a:rPr>
              <a:t>Tip III yaralanmalarda, yaralanma sonrası 72. saat yada yumuşak doku kapatılmasının 24. saatinde kesilmelidir.</a:t>
            </a:r>
          </a:p>
        </p:txBody>
      </p:sp>
      <p:sp>
        <p:nvSpPr>
          <p:cNvPr id="17411" name="Dikdörtgen 1"/>
          <p:cNvSpPr>
            <a:spLocks noChangeArrowheads="1"/>
          </p:cNvSpPr>
          <p:nvPr/>
        </p:nvSpPr>
        <p:spPr bwMode="auto">
          <a:xfrm>
            <a:off x="0" y="6149975"/>
            <a:ext cx="88392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000"/>
              <a:t>East Practice Management Guidelines Work Group: update to practice management guidelines for prophylactic antibiotic use in open fractures.</a:t>
            </a:r>
          </a:p>
          <a:p>
            <a:r>
              <a:rPr lang="tr-TR" sz="1000"/>
              <a:t>Hoff WS, Bonadies JA, Cachecho R, Dorlac WC.</a:t>
            </a:r>
          </a:p>
          <a:p>
            <a:r>
              <a:rPr lang="tr-TR" sz="1000"/>
              <a:t>J Trauma. 2011 Mar;70(3):751-4. </a:t>
            </a:r>
          </a:p>
        </p:txBody>
      </p:sp>
      <p:sp>
        <p:nvSpPr>
          <p:cNvPr id="17412" name="Metin kutusu 1"/>
          <p:cNvSpPr txBox="1">
            <a:spLocks noChangeArrowheads="1"/>
          </p:cNvSpPr>
          <p:nvPr/>
        </p:nvSpPr>
        <p:spPr bwMode="auto">
          <a:xfrm>
            <a:off x="0" y="5591175"/>
            <a:ext cx="5551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Patzakis MJ, Harvey JP Jr, Ivler D. The role of antibiotics in the management of open fractures.</a:t>
            </a:r>
          </a:p>
          <a:p>
            <a:r>
              <a:rPr lang="en-US" sz="1000"/>
              <a:t>J Bone Joint Surg Am. 1974 Apr;56(3):532-41.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Başlık 1"/>
          <p:cNvSpPr>
            <a:spLocks noGrp="1"/>
          </p:cNvSpPr>
          <p:nvPr>
            <p:ph type="title"/>
          </p:nvPr>
        </p:nvSpPr>
        <p:spPr>
          <a:xfrm>
            <a:off x="0" y="152718"/>
            <a:ext cx="8915400" cy="1066482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D1282E"/>
                </a:solidFill>
                <a:ea typeface="ＭＳ Ｐゴシック" charset="-128"/>
              </a:rPr>
              <a:t>İlk değerlendirme ve tedaviye başlangıç</a:t>
            </a:r>
            <a:br>
              <a:rPr lang="tr-TR" dirty="0" smtClean="0">
                <a:solidFill>
                  <a:srgbClr val="D1282E"/>
                </a:solidFill>
                <a:ea typeface="ＭＳ Ｐゴシック" charset="-128"/>
              </a:rPr>
            </a:br>
            <a:r>
              <a:rPr lang="tr-TR" dirty="0" smtClean="0">
                <a:solidFill>
                  <a:srgbClr val="D1282E"/>
                </a:solidFill>
                <a:ea typeface="ＭＳ Ｐゴシック" charset="-128"/>
              </a:rPr>
              <a:t>     - </a:t>
            </a:r>
            <a:r>
              <a:rPr lang="tr-TR" dirty="0" err="1" smtClean="0">
                <a:solidFill>
                  <a:srgbClr val="D1282E"/>
                </a:solidFill>
                <a:ea typeface="ＭＳ Ｐゴシック" charset="-128"/>
              </a:rPr>
              <a:t>Tetanoz</a:t>
            </a:r>
            <a:r>
              <a:rPr lang="tr-TR" dirty="0" smtClean="0">
                <a:solidFill>
                  <a:srgbClr val="D1282E"/>
                </a:solidFill>
                <a:ea typeface="ＭＳ Ｐゴシック" charset="-128"/>
              </a:rPr>
              <a:t> </a:t>
            </a:r>
            <a:r>
              <a:rPr lang="tr-TR" dirty="0" err="1" smtClean="0">
                <a:solidFill>
                  <a:srgbClr val="D1282E"/>
                </a:solidFill>
                <a:ea typeface="ＭＳ Ｐゴシック" charset="-128"/>
              </a:rPr>
              <a:t>Profilaksisi</a:t>
            </a:r>
            <a:r>
              <a:rPr lang="tr-TR" dirty="0" smtClean="0">
                <a:solidFill>
                  <a:srgbClr val="D1282E"/>
                </a:solidFill>
                <a:ea typeface="ＭＳ Ｐゴシック" charset="-128"/>
              </a:rPr>
              <a:t> -</a:t>
            </a:r>
          </a:p>
        </p:txBody>
      </p:sp>
      <p:sp>
        <p:nvSpPr>
          <p:cNvPr id="17411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smtClean="0">
                <a:ea typeface="ＭＳ Ｐゴシック" charset="-128"/>
              </a:rPr>
              <a:t>Tetanoz toksoidi</a:t>
            </a:r>
          </a:p>
          <a:p>
            <a:r>
              <a:rPr lang="tr-TR" sz="2400" smtClean="0">
                <a:ea typeface="ＭＳ Ｐゴシック" charset="-128"/>
              </a:rPr>
              <a:t>Tetanoz immunglobulini</a:t>
            </a:r>
          </a:p>
          <a:p>
            <a:endParaRPr lang="tr-TR" sz="2400" smtClean="0">
              <a:ea typeface="ＭＳ Ｐゴシック" charset="-128"/>
            </a:endParaRPr>
          </a:p>
          <a:p>
            <a:r>
              <a:rPr lang="tr-TR" sz="2400" smtClean="0">
                <a:ea typeface="ＭＳ Ｐゴシック" charset="-128"/>
              </a:rPr>
              <a:t>&lt; 5 yıl : aşılamaya gerek yok</a:t>
            </a:r>
          </a:p>
          <a:p>
            <a:r>
              <a:rPr lang="tr-TR" sz="2400" smtClean="0">
                <a:ea typeface="ＭＳ Ｐゴシック" charset="-128"/>
              </a:rPr>
              <a:t>&gt; 5 yıl : aşı tekrarı</a:t>
            </a:r>
          </a:p>
          <a:p>
            <a:r>
              <a:rPr lang="tr-TR" sz="2400" smtClean="0">
                <a:ea typeface="ＭＳ Ｐゴシック" charset="-128"/>
              </a:rPr>
              <a:t>? Veya yok : aşı+ig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Başlık 1"/>
          <p:cNvSpPr>
            <a:spLocks noGrp="1"/>
          </p:cNvSpPr>
          <p:nvPr>
            <p:ph type="title"/>
          </p:nvPr>
        </p:nvSpPr>
        <p:spPr>
          <a:xfrm>
            <a:off x="152400" y="152718"/>
            <a:ext cx="8991600" cy="1142682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D1282E"/>
                </a:solidFill>
                <a:ea typeface="ＭＳ Ｐゴシック" charset="-128"/>
              </a:rPr>
              <a:t>İlk değerlendirme ve tedaviye başlangıç </a:t>
            </a:r>
            <a:br>
              <a:rPr lang="tr-TR" dirty="0" smtClean="0">
                <a:solidFill>
                  <a:srgbClr val="D1282E"/>
                </a:solidFill>
                <a:ea typeface="ＭＳ Ｐゴシック" charset="-128"/>
              </a:rPr>
            </a:br>
            <a:r>
              <a:rPr lang="tr-TR" dirty="0" smtClean="0">
                <a:solidFill>
                  <a:srgbClr val="D1282E"/>
                </a:solidFill>
                <a:ea typeface="ＭＳ Ｐゴシック" charset="-128"/>
              </a:rPr>
              <a:t>  - </a:t>
            </a:r>
            <a:r>
              <a:rPr lang="tr-TR" dirty="0" err="1" smtClean="0">
                <a:solidFill>
                  <a:srgbClr val="D1282E"/>
                </a:solidFill>
                <a:ea typeface="ＭＳ Ｐゴシック" charset="-128"/>
              </a:rPr>
              <a:t>Ekstremite</a:t>
            </a:r>
            <a:r>
              <a:rPr lang="tr-TR" dirty="0" smtClean="0">
                <a:solidFill>
                  <a:srgbClr val="D1282E"/>
                </a:solidFill>
                <a:ea typeface="ＭＳ Ｐゴシック" charset="-128"/>
              </a:rPr>
              <a:t> Dizilimi ve Korunması -</a:t>
            </a:r>
          </a:p>
        </p:txBody>
      </p:sp>
      <p:sp>
        <p:nvSpPr>
          <p:cNvPr id="18435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smtClean="0">
                <a:ea typeface="ＭＳ Ｐゴシック" charset="-128"/>
              </a:rPr>
              <a:t>Uygun dizilimde atelleme</a:t>
            </a:r>
          </a:p>
          <a:p>
            <a:r>
              <a:rPr lang="tr-TR" sz="2400" smtClean="0">
                <a:ea typeface="ＭＳ Ｐゴシック" charset="-128"/>
              </a:rPr>
              <a:t>Mümkünse çıkıkların redüksiyonu</a:t>
            </a:r>
          </a:p>
        </p:txBody>
      </p:sp>
      <p:pic>
        <p:nvPicPr>
          <p:cNvPr id="19459" name="Picture 5" descr="G:\Yeni klasör\045808-YALÇIN MEMİŞ\045808-1.A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19400"/>
            <a:ext cx="26098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G:\Yeni klasör\045808-YALÇIN MEMİŞ\045808-1.A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822575"/>
            <a:ext cx="2590251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Başlık 1"/>
          <p:cNvSpPr>
            <a:spLocks noGrp="1"/>
          </p:cNvSpPr>
          <p:nvPr>
            <p:ph type="title"/>
          </p:nvPr>
        </p:nvSpPr>
        <p:spPr>
          <a:xfrm>
            <a:off x="0" y="152718"/>
            <a:ext cx="8991600" cy="1142682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D1282E"/>
                </a:solidFill>
                <a:ea typeface="ＭＳ Ｐゴシック" charset="-128"/>
              </a:rPr>
              <a:t>İlk değerlendirme ve tedaviye başlangıç</a:t>
            </a:r>
            <a:br>
              <a:rPr lang="tr-TR" dirty="0" smtClean="0">
                <a:solidFill>
                  <a:srgbClr val="D1282E"/>
                </a:solidFill>
                <a:ea typeface="ＭＳ Ｐゴシック" charset="-128"/>
              </a:rPr>
            </a:br>
            <a:r>
              <a:rPr lang="tr-TR" dirty="0" smtClean="0">
                <a:solidFill>
                  <a:srgbClr val="D1282E"/>
                </a:solidFill>
                <a:ea typeface="ＭＳ Ｐゴシック" charset="-128"/>
              </a:rPr>
              <a:t>   - Radyolojik Değerlendirme -</a:t>
            </a:r>
          </a:p>
        </p:txBody>
      </p:sp>
      <p:sp>
        <p:nvSpPr>
          <p:cNvPr id="19459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smtClean="0">
                <a:ea typeface="ＭＳ Ｐゴシック" charset="-128"/>
              </a:rPr>
              <a:t>Yaralı tüm ekstremite</a:t>
            </a:r>
          </a:p>
          <a:p>
            <a:r>
              <a:rPr lang="tr-TR" sz="2400" smtClean="0">
                <a:ea typeface="ＭＳ Ｐゴシック" charset="-128"/>
              </a:rPr>
              <a:t>Mümkün olduğunca iki yönlü grafiler</a:t>
            </a:r>
          </a:p>
          <a:p>
            <a:r>
              <a:rPr lang="tr-TR" sz="2400" smtClean="0">
                <a:ea typeface="ＭＳ Ｐゴシック" charset="-128"/>
              </a:rPr>
              <a:t>Proksimal ve distal eklem görülecek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957" t="22307" r="63284" b="4115"/>
          <a:stretch>
            <a:fillRect/>
          </a:stretch>
        </p:blipFill>
        <p:spPr bwMode="auto">
          <a:xfrm>
            <a:off x="5638800" y="3508904"/>
            <a:ext cx="1709737" cy="333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470" t="26643" r="14604" b="5586"/>
          <a:stretch>
            <a:fillRect/>
          </a:stretch>
        </p:blipFill>
        <p:spPr bwMode="auto">
          <a:xfrm>
            <a:off x="2286000" y="3468158"/>
            <a:ext cx="19812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İçerik Yer Tutucusu 2"/>
          <p:cNvSpPr>
            <a:spLocks noGrp="1"/>
          </p:cNvSpPr>
          <p:nvPr>
            <p:ph idx="1"/>
          </p:nvPr>
        </p:nvSpPr>
        <p:spPr>
          <a:xfrm>
            <a:off x="433388" y="838200"/>
            <a:ext cx="8277225" cy="4495800"/>
          </a:xfrm>
        </p:spPr>
        <p:txBody>
          <a:bodyPr>
            <a:normAutofit/>
          </a:bodyPr>
          <a:lstStyle/>
          <a:p>
            <a:r>
              <a:rPr lang="tr-TR" sz="2800" smtClean="0">
                <a:solidFill>
                  <a:srgbClr val="A6A6A6"/>
                </a:solidFill>
                <a:ea typeface="ＭＳ Ｐゴシック" charset="-128"/>
              </a:rPr>
              <a:t>İlk değerlendirme ve tedaviye başlangıç</a:t>
            </a:r>
          </a:p>
          <a:p>
            <a:r>
              <a:rPr lang="tr-TR" sz="2800" b="1" smtClean="0">
                <a:ea typeface="ＭＳ Ｐゴシック" charset="-128"/>
              </a:rPr>
              <a:t>Birincil ameliyatlar</a:t>
            </a:r>
          </a:p>
          <a:p>
            <a:pPr>
              <a:buFontTx/>
              <a:buNone/>
            </a:pPr>
            <a:r>
              <a:rPr lang="tr-TR" sz="2800" b="1" smtClean="0">
                <a:ea typeface="ＭＳ Ｐゴシック" charset="-128"/>
              </a:rPr>
              <a:t>	debritman</a:t>
            </a:r>
          </a:p>
          <a:p>
            <a:pPr>
              <a:buFontTx/>
              <a:buNone/>
            </a:pPr>
            <a:r>
              <a:rPr lang="tr-TR" sz="2800" b="1" smtClean="0">
                <a:ea typeface="ＭＳ Ｐゴシック" charset="-128"/>
              </a:rPr>
              <a:t>	kırık tespiti</a:t>
            </a:r>
          </a:p>
          <a:p>
            <a:r>
              <a:rPr lang="tr-TR" sz="2800" smtClean="0">
                <a:solidFill>
                  <a:srgbClr val="A6A6A6"/>
                </a:solidFill>
                <a:ea typeface="ＭＳ Ｐゴシック" charset="-128"/>
              </a:rPr>
              <a:t>İkincil ameliyatlar</a:t>
            </a:r>
          </a:p>
          <a:p>
            <a:pPr>
              <a:buFontTx/>
              <a:buNone/>
            </a:pPr>
            <a:r>
              <a:rPr lang="tr-TR" sz="2800" smtClean="0">
                <a:solidFill>
                  <a:srgbClr val="A6A6A6"/>
                </a:solidFill>
                <a:ea typeface="ＭＳ Ｐゴシック" charset="-128"/>
              </a:rPr>
              <a:t>	yumuşak doku ve cilt rekonstrüksiyonu</a:t>
            </a:r>
          </a:p>
          <a:p>
            <a:pPr>
              <a:buFontTx/>
              <a:buNone/>
            </a:pPr>
            <a:r>
              <a:rPr lang="tr-TR" sz="2800" smtClean="0">
                <a:solidFill>
                  <a:srgbClr val="A6A6A6"/>
                </a:solidFill>
                <a:ea typeface="ＭＳ Ｐゴシック" charset="-128"/>
              </a:rPr>
              <a:t>	kemik rekonstrüksiyonu</a:t>
            </a:r>
          </a:p>
          <a:p>
            <a:r>
              <a:rPr lang="tr-TR" sz="2800" smtClean="0">
                <a:solidFill>
                  <a:srgbClr val="A6A6A6"/>
                </a:solidFill>
                <a:ea typeface="ＭＳ Ｐゴシック" charset="-128"/>
              </a:rPr>
              <a:t>Rehabilitasyon </a:t>
            </a:r>
          </a:p>
        </p:txBody>
      </p:sp>
      <p:sp>
        <p:nvSpPr>
          <p:cNvPr id="21506" name="Çift Ayraç 3"/>
          <p:cNvSpPr>
            <a:spLocks noChangeArrowheads="1"/>
          </p:cNvSpPr>
          <p:nvPr/>
        </p:nvSpPr>
        <p:spPr bwMode="auto">
          <a:xfrm>
            <a:off x="152400" y="1524000"/>
            <a:ext cx="4267200" cy="1676400"/>
          </a:xfrm>
          <a:prstGeom prst="bracePair">
            <a:avLst>
              <a:gd name="adj" fmla="val 8333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Başlık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543800" cy="761682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ea typeface="ＭＳ Ｐゴシック" charset="-128"/>
              </a:rPr>
              <a:t>Birincil Ameliyatların Amacı</a:t>
            </a:r>
          </a:p>
        </p:txBody>
      </p:sp>
      <p:sp>
        <p:nvSpPr>
          <p:cNvPr id="21507" name="İçerik Yer Tutucusu 2"/>
          <p:cNvSpPr>
            <a:spLocks noGrp="1"/>
          </p:cNvSpPr>
          <p:nvPr>
            <p:ph idx="1"/>
          </p:nvPr>
        </p:nvSpPr>
        <p:spPr>
          <a:xfrm>
            <a:off x="215900" y="990600"/>
            <a:ext cx="8277225" cy="4495800"/>
          </a:xfrm>
        </p:spPr>
        <p:txBody>
          <a:bodyPr/>
          <a:lstStyle/>
          <a:p>
            <a:r>
              <a:rPr lang="tr-TR" sz="2400" smtClean="0">
                <a:ea typeface="ＭＳ Ｐゴシック" charset="-128"/>
              </a:rPr>
              <a:t>Hayatın korunması</a:t>
            </a:r>
          </a:p>
          <a:p>
            <a:r>
              <a:rPr lang="tr-TR" sz="2400" smtClean="0">
                <a:ea typeface="ＭＳ Ｐゴシック" charset="-128"/>
              </a:rPr>
              <a:t>Ekstremitenin korunması</a:t>
            </a:r>
          </a:p>
          <a:p>
            <a:r>
              <a:rPr lang="tr-TR" sz="2400" smtClean="0">
                <a:ea typeface="ＭＳ Ｐゴシック" charset="-128"/>
              </a:rPr>
              <a:t>Yaralanmanın değerlendirilmesi</a:t>
            </a:r>
          </a:p>
          <a:p>
            <a:pPr>
              <a:buFontTx/>
              <a:buNone/>
            </a:pPr>
            <a:r>
              <a:rPr lang="tr-TR" sz="2400" smtClean="0">
                <a:ea typeface="ＭＳ Ｐゴシック" charset="-128"/>
              </a:rPr>
              <a:t>	Debritman ve İrrigasyon</a:t>
            </a:r>
          </a:p>
          <a:p>
            <a:pPr>
              <a:buFontTx/>
              <a:buNone/>
            </a:pPr>
            <a:r>
              <a:rPr lang="tr-TR" sz="2400" smtClean="0">
                <a:ea typeface="ＭＳ Ｐゴシック" charset="-128"/>
              </a:rPr>
              <a:t>	</a:t>
            </a:r>
            <a:r>
              <a:rPr lang="tr-TR" sz="2400" b="1" smtClean="0">
                <a:solidFill>
                  <a:srgbClr val="FF0000"/>
                </a:solidFill>
                <a:ea typeface="ＭＳ Ｐゴシック" charset="-128"/>
              </a:rPr>
              <a:t>SINIFLAMA</a:t>
            </a:r>
          </a:p>
          <a:p>
            <a:r>
              <a:rPr lang="tr-TR" sz="2400" smtClean="0">
                <a:ea typeface="ＭＳ Ｐゴシック" charset="-128"/>
              </a:rPr>
              <a:t>Kırık tespiti</a:t>
            </a:r>
          </a:p>
        </p:txBody>
      </p:sp>
      <p:pic>
        <p:nvPicPr>
          <p:cNvPr id="22531" name="Picture 4" descr="G:\Yeni klasör\71212-BAYRAM GÜNEŞ-V\71212-1.A01-12.9.06.JPG"/>
          <p:cNvPicPr>
            <a:picLocks noChangeAspect="1" noChangeArrowheads="1"/>
          </p:cNvPicPr>
          <p:nvPr/>
        </p:nvPicPr>
        <p:blipFill>
          <a:blip r:embed="rId2" cstate="print"/>
          <a:srcRect l="2998" t="6667" r="18492" b="10648"/>
          <a:stretch>
            <a:fillRect/>
          </a:stretch>
        </p:blipFill>
        <p:spPr bwMode="auto">
          <a:xfrm>
            <a:off x="4354513" y="3048000"/>
            <a:ext cx="4789487" cy="378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Başlık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77225" cy="9144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D1282E"/>
                </a:solidFill>
                <a:ea typeface="ＭＳ Ｐゴシック" charset="-128"/>
              </a:rPr>
              <a:t>Birincil ameliyatlar</a:t>
            </a:r>
            <a:br>
              <a:rPr lang="tr-TR" dirty="0" smtClean="0">
                <a:solidFill>
                  <a:srgbClr val="D1282E"/>
                </a:solidFill>
                <a:ea typeface="ＭＳ Ｐゴシック" charset="-128"/>
              </a:rPr>
            </a:br>
            <a:r>
              <a:rPr lang="tr-TR" dirty="0" err="1" smtClean="0">
                <a:solidFill>
                  <a:srgbClr val="D1282E"/>
                </a:solidFill>
                <a:ea typeface="ＭＳ Ｐゴシック" charset="-128"/>
              </a:rPr>
              <a:t>Debritman</a:t>
            </a:r>
            <a:r>
              <a:rPr lang="tr-TR" dirty="0" smtClean="0">
                <a:solidFill>
                  <a:srgbClr val="D1282E"/>
                </a:solidFill>
                <a:ea typeface="ＭＳ Ｐゴシック" charset="-128"/>
              </a:rPr>
              <a:t> ve </a:t>
            </a:r>
            <a:r>
              <a:rPr lang="tr-TR" dirty="0" err="1" smtClean="0">
                <a:solidFill>
                  <a:srgbClr val="D1282E"/>
                </a:solidFill>
                <a:ea typeface="ＭＳ Ｐゴシック" charset="-128"/>
              </a:rPr>
              <a:t>irrigasyon</a:t>
            </a:r>
            <a:endParaRPr lang="tr-TR" dirty="0" smtClean="0">
              <a:solidFill>
                <a:srgbClr val="D1282E"/>
              </a:solidFill>
              <a:ea typeface="ＭＳ Ｐゴシック" charset="-128"/>
            </a:endParaRPr>
          </a:p>
        </p:txBody>
      </p:sp>
      <p:sp>
        <p:nvSpPr>
          <p:cNvPr id="22531" name="İçerik Yer Tutucusu 2"/>
          <p:cNvSpPr>
            <a:spLocks noGrp="1"/>
          </p:cNvSpPr>
          <p:nvPr>
            <p:ph idx="1"/>
          </p:nvPr>
        </p:nvSpPr>
        <p:spPr>
          <a:xfrm>
            <a:off x="433388" y="1295400"/>
            <a:ext cx="8277225" cy="4495800"/>
          </a:xfrm>
        </p:spPr>
        <p:txBody>
          <a:bodyPr/>
          <a:lstStyle/>
          <a:p>
            <a:r>
              <a:rPr lang="tr-TR" sz="2400" smtClean="0">
                <a:ea typeface="ＭＳ Ｐゴシック" charset="-128"/>
              </a:rPr>
              <a:t>Turnike kontrolünde turnikesiz olarak</a:t>
            </a:r>
          </a:p>
          <a:p>
            <a:r>
              <a:rPr lang="tr-TR" sz="2400" smtClean="0">
                <a:ea typeface="ＭＳ Ｐゴシック" charset="-128"/>
              </a:rPr>
              <a:t>Yüzey dokulardan derin dokulara doğru</a:t>
            </a:r>
          </a:p>
          <a:p>
            <a:r>
              <a:rPr lang="tr-TR" sz="2400" smtClean="0">
                <a:ea typeface="ＭＳ Ｐゴシック" charset="-128"/>
              </a:rPr>
              <a:t>Debritman sahası ve yaralanma bölgesi görülecek</a:t>
            </a:r>
          </a:p>
          <a:p>
            <a:pPr>
              <a:buFontTx/>
              <a:buNone/>
            </a:pPr>
            <a:r>
              <a:rPr lang="tr-TR" sz="2400" smtClean="0">
                <a:ea typeface="ＭＳ Ｐゴシック" charset="-128"/>
              </a:rPr>
              <a:t>	(cilt beslenmesi ve tespit düşünülecek)</a:t>
            </a:r>
          </a:p>
          <a:p>
            <a:pPr>
              <a:buFontTx/>
              <a:buNone/>
            </a:pPr>
            <a:endParaRPr lang="tr-TR" sz="2400" smtClean="0">
              <a:ea typeface="ＭＳ Ｐゴシック" charset="-128"/>
            </a:endParaRPr>
          </a:p>
          <a:p>
            <a:pPr>
              <a:buFontTx/>
              <a:buNone/>
            </a:pPr>
            <a:endParaRPr lang="tr-TR" sz="2400" smtClean="0">
              <a:ea typeface="ＭＳ Ｐゴシック" charset="-128"/>
            </a:endParaRPr>
          </a:p>
          <a:p>
            <a:endParaRPr lang="tr-TR" sz="2400" smtClean="0">
              <a:ea typeface="ＭＳ Ｐゴシック" charset="-128"/>
            </a:endParaRPr>
          </a:p>
          <a:p>
            <a:endParaRPr lang="tr-TR" sz="2400" smtClean="0">
              <a:ea typeface="ＭＳ Ｐゴシック" charset="-128"/>
            </a:endParaRPr>
          </a:p>
        </p:txBody>
      </p:sp>
      <p:pic>
        <p:nvPicPr>
          <p:cNvPr id="23555" name="Picture 4" descr="G:\devam edenler\tibia tip 3 c\hastalar\114050-ALİ ÇETİN-V\114050-1.A01-22.11.08.jpg"/>
          <p:cNvPicPr>
            <a:picLocks noChangeAspect="1" noChangeArrowheads="1"/>
          </p:cNvPicPr>
          <p:nvPr/>
        </p:nvPicPr>
        <p:blipFill>
          <a:blip r:embed="rId2" cstate="print"/>
          <a:srcRect t="8498" r="7214" b="21371"/>
          <a:stretch>
            <a:fillRect/>
          </a:stretch>
        </p:blipFill>
        <p:spPr bwMode="auto">
          <a:xfrm>
            <a:off x="152400" y="4283075"/>
            <a:ext cx="4276725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G:\devam edenler\tibia tip 3 c\hastalar\114050-ALİ ÇETİN-V\114050-1.B01.jpg"/>
          <p:cNvPicPr>
            <a:picLocks noChangeAspect="1" noChangeArrowheads="1"/>
          </p:cNvPicPr>
          <p:nvPr/>
        </p:nvPicPr>
        <p:blipFill>
          <a:blip r:embed="rId3" cstate="print"/>
          <a:srcRect t="14519" b="12335"/>
          <a:stretch>
            <a:fillRect/>
          </a:stretch>
        </p:blipFill>
        <p:spPr bwMode="auto">
          <a:xfrm>
            <a:off x="4572000" y="4283075"/>
            <a:ext cx="44196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Başlık 1"/>
          <p:cNvSpPr>
            <a:spLocks noGrp="1"/>
          </p:cNvSpPr>
          <p:nvPr>
            <p:ph type="title"/>
          </p:nvPr>
        </p:nvSpPr>
        <p:spPr>
          <a:xfrm>
            <a:off x="433388" y="304800"/>
            <a:ext cx="8277225" cy="762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D1282E"/>
                </a:solidFill>
                <a:ea typeface="ＭＳ Ｐゴシック" charset="-128"/>
              </a:rPr>
              <a:t>Birincil ameliyatlar</a:t>
            </a:r>
            <a:br>
              <a:rPr lang="tr-TR" dirty="0" smtClean="0">
                <a:solidFill>
                  <a:srgbClr val="D1282E"/>
                </a:solidFill>
                <a:ea typeface="ＭＳ Ｐゴシック" charset="-128"/>
              </a:rPr>
            </a:br>
            <a:r>
              <a:rPr lang="tr-TR" dirty="0" err="1" smtClean="0">
                <a:solidFill>
                  <a:srgbClr val="D1282E"/>
                </a:solidFill>
                <a:ea typeface="ＭＳ Ｐゴシック" charset="-128"/>
              </a:rPr>
              <a:t>Debritman</a:t>
            </a:r>
            <a:r>
              <a:rPr lang="tr-TR" dirty="0" smtClean="0">
                <a:solidFill>
                  <a:srgbClr val="D1282E"/>
                </a:solidFill>
                <a:ea typeface="ＭＳ Ｐゴシック" charset="-128"/>
              </a:rPr>
              <a:t> ve </a:t>
            </a:r>
            <a:r>
              <a:rPr lang="tr-TR" dirty="0" err="1" smtClean="0">
                <a:solidFill>
                  <a:srgbClr val="D1282E"/>
                </a:solidFill>
                <a:ea typeface="ＭＳ Ｐゴシック" charset="-128"/>
              </a:rPr>
              <a:t>irrigasyon</a:t>
            </a:r>
            <a:endParaRPr lang="tr-TR" dirty="0" smtClean="0">
              <a:solidFill>
                <a:srgbClr val="D1282E"/>
              </a:solidFill>
              <a:ea typeface="ＭＳ Ｐゴシック" charset="-128"/>
            </a:endParaRPr>
          </a:p>
        </p:txBody>
      </p:sp>
      <p:sp>
        <p:nvSpPr>
          <p:cNvPr id="23555" name="İçerik Yer Tutucusu 2"/>
          <p:cNvSpPr>
            <a:spLocks noGrp="1"/>
          </p:cNvSpPr>
          <p:nvPr>
            <p:ph idx="1"/>
          </p:nvPr>
        </p:nvSpPr>
        <p:spPr>
          <a:xfrm>
            <a:off x="433388" y="1357313"/>
            <a:ext cx="8277225" cy="4495800"/>
          </a:xfrm>
        </p:spPr>
        <p:txBody>
          <a:bodyPr/>
          <a:lstStyle/>
          <a:p>
            <a:r>
              <a:rPr lang="tr-TR" sz="2400" smtClean="0">
                <a:ea typeface="ＭＳ Ｐゴシック" charset="-128"/>
              </a:rPr>
              <a:t>İrrigasyon debritmandan ayrılamaz</a:t>
            </a:r>
          </a:p>
          <a:p>
            <a:r>
              <a:rPr lang="tr-TR" sz="2400" smtClean="0">
                <a:ea typeface="ＭＳ Ｐゴシック" charset="-128"/>
              </a:rPr>
              <a:t>Antiseptik solüsyonlar ?</a:t>
            </a:r>
          </a:p>
          <a:p>
            <a:r>
              <a:rPr lang="tr-TR" sz="2400" smtClean="0">
                <a:ea typeface="ＭＳ Ｐゴシック" charset="-128"/>
              </a:rPr>
              <a:t>Antibiyotikli solüsyonlar ?</a:t>
            </a:r>
          </a:p>
          <a:p>
            <a:endParaRPr lang="tr-TR" sz="2400" smtClean="0">
              <a:ea typeface="ＭＳ Ｐゴシック" charset="-128"/>
            </a:endParaRPr>
          </a:p>
          <a:p>
            <a:r>
              <a:rPr lang="tr-TR" sz="2400" smtClean="0">
                <a:ea typeface="ＭＳ Ｐゴシック" charset="-128"/>
              </a:rPr>
              <a:t>İzotonik solüsyon halen en geçerli</a:t>
            </a:r>
          </a:p>
          <a:p>
            <a:r>
              <a:rPr lang="tr-TR" sz="2400" smtClean="0">
                <a:ea typeface="ＭＳ Ｐゴシック" charset="-128"/>
              </a:rPr>
              <a:t>Bol  6-9-12 litre ?</a:t>
            </a:r>
          </a:p>
          <a:p>
            <a:r>
              <a:rPr lang="tr-TR" sz="2400" smtClean="0">
                <a:ea typeface="ＭＳ Ｐゴシック" charset="-128"/>
              </a:rPr>
              <a:t>Basınçlı ?</a:t>
            </a:r>
          </a:p>
          <a:p>
            <a:endParaRPr lang="tr-TR" sz="2400" smtClean="0">
              <a:ea typeface="ＭＳ Ｐゴシック" charset="-128"/>
            </a:endParaRPr>
          </a:p>
        </p:txBody>
      </p:sp>
      <p:pic>
        <p:nvPicPr>
          <p:cNvPr id="24579" name="Picture 7" descr="http://zimmerohio.com/web/images/products/pulsavac_handpiece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3075" y="18288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ea typeface="ＭＳ Ｐゴシック" charset="-128"/>
              </a:rPr>
              <a:t>Öğrenme Hedefleri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6147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smtClean="0">
                <a:ea typeface="ＭＳ Ｐゴシック" charset="-128"/>
              </a:rPr>
              <a:t>Tanımlamalar</a:t>
            </a:r>
          </a:p>
          <a:p>
            <a:r>
              <a:rPr lang="tr-TR" sz="2800" smtClean="0">
                <a:ea typeface="ＭＳ Ｐゴシック" charset="-128"/>
              </a:rPr>
              <a:t>Sınıflamalar</a:t>
            </a:r>
          </a:p>
          <a:p>
            <a:r>
              <a:rPr lang="tr-TR" sz="2800" smtClean="0">
                <a:ea typeface="ＭＳ Ｐゴシック" charset="-128"/>
              </a:rPr>
              <a:t>Tedavide amaç ve prensipler</a:t>
            </a:r>
          </a:p>
          <a:p>
            <a:r>
              <a:rPr lang="tr-TR" sz="2800" smtClean="0">
                <a:ea typeface="ＭＳ Ｐゴシック" charset="-128"/>
              </a:rPr>
              <a:t>Başlangıç tedavisi</a:t>
            </a:r>
          </a:p>
          <a:p>
            <a:pPr>
              <a:buFontTx/>
              <a:buNone/>
            </a:pPr>
            <a:r>
              <a:rPr lang="tr-TR" sz="2800" smtClean="0">
                <a:ea typeface="ＭＳ Ｐゴシック" charset="-128"/>
              </a:rPr>
              <a:t>	kemik ve yumuşak doku</a:t>
            </a:r>
          </a:p>
          <a:p>
            <a:r>
              <a:rPr lang="tr-TR" sz="2800" smtClean="0">
                <a:ea typeface="ＭＳ Ｐゴシック" charset="-128"/>
              </a:rPr>
              <a:t>Sonraki tedaviler</a:t>
            </a:r>
            <a:endParaRPr lang="en-US" sz="280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Başlık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142682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D1282E"/>
                </a:solidFill>
                <a:ea typeface="ＭＳ Ｐゴシック" charset="-128"/>
              </a:rPr>
              <a:t>Birincil ameliyatlar</a:t>
            </a:r>
            <a:br>
              <a:rPr lang="tr-TR" dirty="0" smtClean="0">
                <a:solidFill>
                  <a:srgbClr val="D1282E"/>
                </a:solidFill>
                <a:ea typeface="ＭＳ Ｐゴシック" charset="-128"/>
              </a:rPr>
            </a:br>
            <a:r>
              <a:rPr lang="tr-TR" dirty="0" err="1" smtClean="0">
                <a:solidFill>
                  <a:srgbClr val="D1282E"/>
                </a:solidFill>
                <a:ea typeface="ＭＳ Ｐゴシック" charset="-128"/>
              </a:rPr>
              <a:t>Debritman</a:t>
            </a:r>
            <a:r>
              <a:rPr lang="tr-TR" dirty="0" smtClean="0">
                <a:solidFill>
                  <a:srgbClr val="D1282E"/>
                </a:solidFill>
                <a:ea typeface="ＭＳ Ｐゴシック" charset="-128"/>
              </a:rPr>
              <a:t> ve </a:t>
            </a:r>
            <a:r>
              <a:rPr lang="tr-TR" dirty="0" err="1" smtClean="0">
                <a:solidFill>
                  <a:srgbClr val="D1282E"/>
                </a:solidFill>
                <a:ea typeface="ＭＳ Ｐゴシック" charset="-128"/>
              </a:rPr>
              <a:t>irrigasyon</a:t>
            </a:r>
            <a:endParaRPr lang="tr-TR" dirty="0" smtClean="0">
              <a:solidFill>
                <a:srgbClr val="D1282E"/>
              </a:solidFill>
              <a:ea typeface="ＭＳ Ｐゴシック" charset="-128"/>
            </a:endParaRPr>
          </a:p>
        </p:txBody>
      </p:sp>
      <p:sp>
        <p:nvSpPr>
          <p:cNvPr id="24579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>
                <a:ea typeface="ＭＳ Ｐゴシック" charset="-128"/>
              </a:rPr>
              <a:t>Tüm YC ve YD bağlantısı olmayan dokular</a:t>
            </a:r>
          </a:p>
          <a:p>
            <a:pPr>
              <a:buFontTx/>
              <a:buNone/>
            </a:pPr>
            <a:r>
              <a:rPr lang="tr-TR" sz="2400" dirty="0" smtClean="0">
                <a:ea typeface="ＭＳ Ｐゴシック" charset="-128"/>
              </a:rPr>
              <a:t>	kemik dahil </a:t>
            </a:r>
          </a:p>
          <a:p>
            <a:pPr>
              <a:buFontTx/>
              <a:buNone/>
            </a:pPr>
            <a:r>
              <a:rPr lang="tr-TR" sz="2400" dirty="0" smtClean="0">
                <a:ea typeface="ＭＳ Ｐゴシック" charset="-128"/>
              </a:rPr>
              <a:t>Kemik uçları ve </a:t>
            </a:r>
            <a:r>
              <a:rPr lang="tr-TR" sz="2400" dirty="0" err="1" smtClean="0">
                <a:ea typeface="ＭＳ Ｐゴシック" charset="-128"/>
              </a:rPr>
              <a:t>medullası</a:t>
            </a:r>
            <a:endParaRPr lang="tr-TR" sz="2400" dirty="0" smtClean="0">
              <a:ea typeface="ＭＳ Ｐゴシック" charset="-128"/>
            </a:endParaRPr>
          </a:p>
          <a:p>
            <a:r>
              <a:rPr lang="tr-TR" sz="2400" dirty="0" smtClean="0">
                <a:ea typeface="ＭＳ Ｐゴシック" charset="-128"/>
              </a:rPr>
              <a:t>48-72 saat sonra tekrarlanabilir</a:t>
            </a:r>
          </a:p>
          <a:p>
            <a:endParaRPr lang="tr-TR" sz="2400" dirty="0" smtClean="0">
              <a:ea typeface="ＭＳ Ｐゴシック" charset="-128"/>
            </a:endParaRPr>
          </a:p>
          <a:p>
            <a:endParaRPr lang="tr-TR" sz="2400" dirty="0" smtClean="0">
              <a:ea typeface="ＭＳ Ｐゴシック" charset="-128"/>
            </a:endParaRPr>
          </a:p>
        </p:txBody>
      </p:sp>
      <p:pic>
        <p:nvPicPr>
          <p:cNvPr id="25603" name="Picture 3" descr="01 3052 1 A02"/>
          <p:cNvPicPr>
            <a:picLocks noChangeAspect="1" noChangeArrowheads="1"/>
          </p:cNvPicPr>
          <p:nvPr/>
        </p:nvPicPr>
        <p:blipFill>
          <a:blip r:embed="rId2" cstate="print"/>
          <a:srcRect l="4051" t="21901" b="21901"/>
          <a:stretch>
            <a:fillRect/>
          </a:stretch>
        </p:blipFill>
        <p:spPr bwMode="auto">
          <a:xfrm>
            <a:off x="76200" y="4152900"/>
            <a:ext cx="70866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01 3052 1 A03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13504" t="9232" r="19777" b="6636"/>
          <a:stretch>
            <a:fillRect/>
          </a:stretch>
        </p:blipFill>
        <p:spPr bwMode="auto">
          <a:xfrm>
            <a:off x="7267575" y="130175"/>
            <a:ext cx="1639888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01 3052 1 C02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l="7851" r="15880"/>
          <a:stretch>
            <a:fillRect/>
          </a:stretch>
        </p:blipFill>
        <p:spPr bwMode="auto">
          <a:xfrm>
            <a:off x="7223125" y="3276600"/>
            <a:ext cx="1727200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Başlık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066482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D1282E"/>
                </a:solidFill>
                <a:ea typeface="ＭＳ Ｐゴシック" charset="-128"/>
              </a:rPr>
              <a:t>Birincil ameliyatlar</a:t>
            </a:r>
            <a:br>
              <a:rPr lang="tr-TR" dirty="0" smtClean="0">
                <a:solidFill>
                  <a:srgbClr val="D1282E"/>
                </a:solidFill>
                <a:ea typeface="ＭＳ Ｐゴシック" charset="-128"/>
              </a:rPr>
            </a:br>
            <a:r>
              <a:rPr lang="tr-TR" dirty="0" err="1" smtClean="0">
                <a:solidFill>
                  <a:srgbClr val="D1282E"/>
                </a:solidFill>
                <a:ea typeface="ＭＳ Ｐゴシック" charset="-128"/>
              </a:rPr>
              <a:t>Debritman</a:t>
            </a:r>
            <a:r>
              <a:rPr lang="tr-TR" dirty="0" smtClean="0">
                <a:solidFill>
                  <a:srgbClr val="D1282E"/>
                </a:solidFill>
                <a:ea typeface="ＭＳ Ｐゴシック" charset="-128"/>
              </a:rPr>
              <a:t> ve </a:t>
            </a:r>
            <a:r>
              <a:rPr lang="tr-TR" dirty="0" err="1" smtClean="0">
                <a:solidFill>
                  <a:srgbClr val="D1282E"/>
                </a:solidFill>
                <a:ea typeface="ＭＳ Ｐゴシック" charset="-128"/>
              </a:rPr>
              <a:t>irrigasyon</a:t>
            </a:r>
            <a:endParaRPr lang="tr-TR" dirty="0" smtClean="0">
              <a:solidFill>
                <a:srgbClr val="D1282E"/>
              </a:solidFill>
              <a:ea typeface="ＭＳ Ｐゴシック" charset="-128"/>
            </a:endParaRPr>
          </a:p>
        </p:txBody>
      </p:sp>
      <p:sp>
        <p:nvSpPr>
          <p:cNvPr id="2560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smtClean="0">
                <a:ea typeface="ＭＳ Ｐゴシック" charset="-128"/>
              </a:rPr>
              <a:t>Cilt: kanama bulgusu olmalı</a:t>
            </a:r>
          </a:p>
          <a:p>
            <a:pPr>
              <a:buFontTx/>
              <a:buNone/>
            </a:pPr>
            <a:r>
              <a:rPr lang="tr-TR" sz="2400" smtClean="0">
                <a:ea typeface="ＭＳ Ｐゴシック" charset="-128"/>
              </a:rPr>
              <a:t>	şüpheliyse sekondere bırak</a:t>
            </a:r>
          </a:p>
          <a:p>
            <a:r>
              <a:rPr lang="tr-TR" sz="2400" smtClean="0">
                <a:ea typeface="ＭＳ Ｐゴシック" charset="-128"/>
              </a:rPr>
              <a:t>Tüm yaralanmış cilt altı yağ dokusu alınmalı</a:t>
            </a:r>
          </a:p>
          <a:p>
            <a:r>
              <a:rPr lang="tr-TR" sz="2400" smtClean="0">
                <a:ea typeface="ＭＳ Ｐゴシック" charset="-128"/>
              </a:rPr>
              <a:t>Kas bağlantılı tendonlar korunur</a:t>
            </a:r>
          </a:p>
          <a:p>
            <a:endParaRPr lang="tr-TR" sz="2400" smtClean="0">
              <a:ea typeface="ＭＳ Ｐゴシック" charset="-128"/>
            </a:endParaRPr>
          </a:p>
        </p:txBody>
      </p:sp>
      <p:pic>
        <p:nvPicPr>
          <p:cNvPr id="26627" name="Picture 9" descr="G:\devam edenler\tibia tip 3 c\hastalar\55583-TEOMAN EKŞİ-V\55583-1.B03.JPG"/>
          <p:cNvPicPr>
            <a:picLocks noChangeAspect="1" noChangeArrowheads="1"/>
          </p:cNvPicPr>
          <p:nvPr/>
        </p:nvPicPr>
        <p:blipFill>
          <a:blip r:embed="rId2" cstate="print"/>
          <a:srcRect t="7394" b="22443"/>
          <a:stretch>
            <a:fillRect/>
          </a:stretch>
        </p:blipFill>
        <p:spPr bwMode="auto">
          <a:xfrm>
            <a:off x="747713" y="3697288"/>
            <a:ext cx="6705600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Başlık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77225" cy="9906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D1282E"/>
                </a:solidFill>
                <a:ea typeface="ＭＳ Ｐゴシック" charset="-128"/>
              </a:rPr>
              <a:t>Birincil ameliyatlar</a:t>
            </a:r>
            <a:br>
              <a:rPr lang="tr-TR" dirty="0" smtClean="0">
                <a:solidFill>
                  <a:srgbClr val="D1282E"/>
                </a:solidFill>
                <a:ea typeface="ＭＳ Ｐゴシック" charset="-128"/>
              </a:rPr>
            </a:br>
            <a:r>
              <a:rPr lang="tr-TR" dirty="0" err="1" smtClean="0">
                <a:solidFill>
                  <a:srgbClr val="D1282E"/>
                </a:solidFill>
                <a:ea typeface="ＭＳ Ｐゴシック" charset="-128"/>
              </a:rPr>
              <a:t>Debritman</a:t>
            </a:r>
            <a:r>
              <a:rPr lang="tr-TR" dirty="0" smtClean="0">
                <a:solidFill>
                  <a:srgbClr val="D1282E"/>
                </a:solidFill>
                <a:ea typeface="ＭＳ Ｐゴシック" charset="-128"/>
              </a:rPr>
              <a:t> ve </a:t>
            </a:r>
            <a:r>
              <a:rPr lang="tr-TR" dirty="0" err="1" smtClean="0">
                <a:solidFill>
                  <a:srgbClr val="D1282E"/>
                </a:solidFill>
                <a:ea typeface="ＭＳ Ｐゴシック" charset="-128"/>
              </a:rPr>
              <a:t>irrigasyon</a:t>
            </a:r>
            <a:endParaRPr lang="tr-TR" dirty="0" smtClean="0">
              <a:solidFill>
                <a:srgbClr val="D1282E"/>
              </a:solidFill>
              <a:ea typeface="ＭＳ Ｐゴシック" charset="-128"/>
            </a:endParaRPr>
          </a:p>
        </p:txBody>
      </p:sp>
      <p:sp>
        <p:nvSpPr>
          <p:cNvPr id="26627" name="İçerik Yer Tutucusu 2"/>
          <p:cNvSpPr>
            <a:spLocks noGrp="1"/>
          </p:cNvSpPr>
          <p:nvPr>
            <p:ph idx="1"/>
          </p:nvPr>
        </p:nvSpPr>
        <p:spPr>
          <a:xfrm>
            <a:off x="228600" y="1355725"/>
            <a:ext cx="8277225" cy="4495800"/>
          </a:xfrm>
        </p:spPr>
        <p:txBody>
          <a:bodyPr/>
          <a:lstStyle/>
          <a:p>
            <a:r>
              <a:rPr lang="tr-TR" sz="2400" dirty="0" smtClean="0">
                <a:ea typeface="ＭＳ Ｐゴシック" charset="-128"/>
              </a:rPr>
              <a:t>Kas: </a:t>
            </a:r>
          </a:p>
          <a:p>
            <a:pPr>
              <a:buFontTx/>
              <a:buNone/>
            </a:pPr>
            <a:r>
              <a:rPr lang="tr-TR" sz="2400" dirty="0" smtClean="0">
                <a:ea typeface="ＭＳ Ｐゴシック" charset="-128"/>
              </a:rPr>
              <a:t>	kasılan </a:t>
            </a:r>
          </a:p>
          <a:p>
            <a:pPr>
              <a:buFontTx/>
              <a:buNone/>
            </a:pPr>
            <a:r>
              <a:rPr lang="tr-TR" sz="2400" dirty="0" smtClean="0">
                <a:ea typeface="ＭＳ Ｐゴシック" charset="-128"/>
              </a:rPr>
              <a:t>	kanayan </a:t>
            </a:r>
          </a:p>
          <a:p>
            <a:pPr>
              <a:buFontTx/>
              <a:buNone/>
            </a:pPr>
            <a:r>
              <a:rPr lang="tr-TR" sz="2400" dirty="0" smtClean="0">
                <a:ea typeface="ＭＳ Ｐゴシック" charset="-128"/>
              </a:rPr>
              <a:t>	kıvamlı </a:t>
            </a:r>
          </a:p>
          <a:p>
            <a:pPr>
              <a:buFontTx/>
              <a:buNone/>
            </a:pPr>
            <a:r>
              <a:rPr lang="tr-TR" sz="2400" dirty="0" smtClean="0">
                <a:ea typeface="ＭＳ Ｐゴシック" charset="-128"/>
              </a:rPr>
              <a:t>	renkli</a:t>
            </a:r>
          </a:p>
          <a:p>
            <a:r>
              <a:rPr lang="tr-TR" sz="2400" dirty="0" smtClean="0">
                <a:ea typeface="ＭＳ Ｐゴシック" charset="-128"/>
              </a:rPr>
              <a:t>Önemli damar ve sinir yapıları korunur</a:t>
            </a:r>
          </a:p>
          <a:p>
            <a:r>
              <a:rPr lang="tr-TR" sz="2400" dirty="0" smtClean="0">
                <a:ea typeface="ＭＳ Ｐゴシック" charset="-128"/>
              </a:rPr>
              <a:t>Gerekli ise </a:t>
            </a:r>
            <a:r>
              <a:rPr lang="tr-TR" sz="2400" dirty="0" err="1" smtClean="0">
                <a:solidFill>
                  <a:srgbClr val="FF0000"/>
                </a:solidFill>
                <a:ea typeface="ＭＳ Ｐゴシック" charset="-128"/>
              </a:rPr>
              <a:t>Fasyotomi</a:t>
            </a:r>
            <a:endParaRPr lang="tr-TR" sz="2400" dirty="0" smtClean="0">
              <a:ea typeface="ＭＳ Ｐゴシック" charset="-128"/>
            </a:endParaRPr>
          </a:p>
        </p:txBody>
      </p:sp>
      <p:pic>
        <p:nvPicPr>
          <p:cNvPr id="27651" name="Picture 4" descr="G:\devam edenler\tibia tip 3 c\hastalar\004157-30348-ADEM ACET-V\004157-30348-1.B01-D-3.11.00-FÖ.jpg"/>
          <p:cNvPicPr>
            <a:picLocks noChangeAspect="1" noChangeArrowheads="1"/>
          </p:cNvPicPr>
          <p:nvPr/>
        </p:nvPicPr>
        <p:blipFill>
          <a:blip r:embed="rId2" cstate="print"/>
          <a:srcRect t="43187" b="7062"/>
          <a:stretch>
            <a:fillRect/>
          </a:stretch>
        </p:blipFill>
        <p:spPr bwMode="auto">
          <a:xfrm>
            <a:off x="1066800" y="4975225"/>
            <a:ext cx="54514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G:\devam edenler\tibia tip 3 c\hastalar\55583-TEOMAN EKŞİ-V\55583-1.B02.JPG"/>
          <p:cNvPicPr>
            <a:picLocks noChangeAspect="1" noChangeArrowheads="1"/>
          </p:cNvPicPr>
          <p:nvPr/>
        </p:nvPicPr>
        <p:blipFill>
          <a:blip r:embed="rId3" cstate="print"/>
          <a:srcRect b="8313"/>
          <a:stretch>
            <a:fillRect/>
          </a:stretch>
        </p:blipFill>
        <p:spPr bwMode="auto">
          <a:xfrm>
            <a:off x="5938838" y="228600"/>
            <a:ext cx="306546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Başlık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142682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ea typeface="ＭＳ Ｐゴシック" charset="-128"/>
              </a:rPr>
              <a:t>Birincil ameliyatlar</a:t>
            </a:r>
            <a:br>
              <a:rPr lang="tr-TR" dirty="0" smtClean="0">
                <a:ea typeface="ＭＳ Ｐゴシック" charset="-128"/>
              </a:rPr>
            </a:br>
            <a:r>
              <a:rPr lang="tr-TR" dirty="0" smtClean="0">
                <a:ea typeface="ＭＳ Ｐゴシック" charset="-128"/>
              </a:rPr>
              <a:t>Sınıflama</a:t>
            </a:r>
          </a:p>
        </p:txBody>
      </p:sp>
      <p:sp>
        <p:nvSpPr>
          <p:cNvPr id="27651" name="İçerik Yer Tutucusu 2"/>
          <p:cNvSpPr>
            <a:spLocks noGrp="1"/>
          </p:cNvSpPr>
          <p:nvPr>
            <p:ph idx="1"/>
          </p:nvPr>
        </p:nvSpPr>
        <p:spPr>
          <a:xfrm>
            <a:off x="304800" y="1412875"/>
            <a:ext cx="8277225" cy="4495800"/>
          </a:xfrm>
        </p:spPr>
        <p:txBody>
          <a:bodyPr/>
          <a:lstStyle/>
          <a:p>
            <a:r>
              <a:rPr lang="tr-TR" smtClean="0">
                <a:solidFill>
                  <a:srgbClr val="FF0000"/>
                </a:solidFill>
                <a:ea typeface="ＭＳ Ｐゴシック" charset="-128"/>
              </a:rPr>
              <a:t>Gustilo &amp; Anderson (1976,1984)</a:t>
            </a:r>
          </a:p>
          <a:p>
            <a:pPr>
              <a:buFontTx/>
              <a:buNone/>
            </a:pPr>
            <a:r>
              <a:rPr lang="tr-TR" smtClean="0">
                <a:solidFill>
                  <a:srgbClr val="FF0000"/>
                </a:solidFill>
                <a:ea typeface="ＭＳ Ｐゴシック" charset="-128"/>
              </a:rPr>
              <a:t>	Açık kırık sınıflaması</a:t>
            </a:r>
          </a:p>
          <a:p>
            <a:r>
              <a:rPr lang="tr-TR" smtClean="0">
                <a:ea typeface="ＭＳ Ｐゴシック" charset="-128"/>
              </a:rPr>
              <a:t>Tscherne &amp; Oesterne (1982)</a:t>
            </a:r>
          </a:p>
          <a:p>
            <a:pPr>
              <a:buFontTx/>
              <a:buNone/>
            </a:pPr>
            <a:r>
              <a:rPr lang="tr-TR" smtClean="0">
                <a:ea typeface="ＭＳ Ｐゴシック" charset="-128"/>
              </a:rPr>
              <a:t>	Açık ve kapalı kırık sınıflaması</a:t>
            </a:r>
          </a:p>
          <a:p>
            <a:r>
              <a:rPr lang="tr-TR" smtClean="0">
                <a:ea typeface="ＭＳ Ｐゴシック" charset="-128"/>
              </a:rPr>
              <a:t>AO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855" t="25566" r="64236" b="16296"/>
          <a:stretch>
            <a:fillRect/>
          </a:stretch>
        </p:blipFill>
        <p:spPr bwMode="auto">
          <a:xfrm>
            <a:off x="304800" y="3810000"/>
            <a:ext cx="1600200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651" t="29218" r="39659" b="18860"/>
          <a:stretch>
            <a:fillRect/>
          </a:stretch>
        </p:blipFill>
        <p:spPr bwMode="auto">
          <a:xfrm>
            <a:off x="1905000" y="3840163"/>
            <a:ext cx="17526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039" t="30022" r="42041" b="50362"/>
          <a:stretch>
            <a:fillRect/>
          </a:stretch>
        </p:blipFill>
        <p:spPr bwMode="auto">
          <a:xfrm>
            <a:off x="3743325" y="3810000"/>
            <a:ext cx="5095875" cy="133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76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039" t="62012" r="42041" b="14246"/>
          <a:stretch>
            <a:fillRect/>
          </a:stretch>
        </p:blipFill>
        <p:spPr bwMode="auto">
          <a:xfrm>
            <a:off x="3743325" y="5127625"/>
            <a:ext cx="5095875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Başlık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77225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ea typeface="ＭＳ Ｐゴシック" charset="-128"/>
              </a:rPr>
              <a:t>Gustilo</a:t>
            </a:r>
            <a:r>
              <a:rPr lang="tr-TR" dirty="0" smtClean="0">
                <a:ea typeface="ＭＳ Ｐゴシック" charset="-128"/>
              </a:rPr>
              <a:t> &amp; </a:t>
            </a:r>
            <a:r>
              <a:rPr lang="tr-TR" dirty="0" err="1" smtClean="0">
                <a:ea typeface="ＭＳ Ｐゴシック" charset="-128"/>
              </a:rPr>
              <a:t>Anderson</a:t>
            </a:r>
            <a:r>
              <a:rPr lang="tr-TR" dirty="0" smtClean="0">
                <a:ea typeface="ＭＳ Ｐゴシック" charset="-128"/>
              </a:rPr>
              <a:t> Sınıflaması</a:t>
            </a:r>
          </a:p>
        </p:txBody>
      </p:sp>
      <p:sp>
        <p:nvSpPr>
          <p:cNvPr id="28675" name="İçerik Yer Tutucusu 2"/>
          <p:cNvSpPr>
            <a:spLocks noGrp="1"/>
          </p:cNvSpPr>
          <p:nvPr>
            <p:ph idx="1"/>
          </p:nvPr>
        </p:nvSpPr>
        <p:spPr>
          <a:xfrm>
            <a:off x="433388" y="1181100"/>
            <a:ext cx="8277225" cy="4495800"/>
          </a:xfrm>
        </p:spPr>
        <p:txBody>
          <a:bodyPr>
            <a:normAutofit fontScale="85000" lnSpcReduction="20000"/>
          </a:bodyPr>
          <a:lstStyle/>
          <a:p>
            <a:endParaRPr lang="tr-TR" smtClean="0">
              <a:ea typeface="ＭＳ Ｐゴシック" charset="-128"/>
            </a:endParaRPr>
          </a:p>
          <a:p>
            <a:r>
              <a:rPr lang="tr-TR" b="1" smtClean="0">
                <a:ea typeface="ＭＳ Ｐゴシック" charset="-128"/>
              </a:rPr>
              <a:t>Tip I</a:t>
            </a:r>
            <a:r>
              <a:rPr lang="tr-TR" smtClean="0">
                <a:ea typeface="ＭＳ Ｐゴシック" charset="-128"/>
              </a:rPr>
              <a:t>: düşük enerji, yara&lt; 1cm, minimal yd hasarı</a:t>
            </a:r>
          </a:p>
          <a:p>
            <a:pPr>
              <a:buFontTx/>
              <a:buNone/>
            </a:pPr>
            <a:endParaRPr lang="tr-TR" smtClean="0">
              <a:ea typeface="ＭＳ Ｐゴシック" charset="-128"/>
            </a:endParaRPr>
          </a:p>
          <a:p>
            <a:r>
              <a:rPr lang="tr-TR" b="1" smtClean="0">
                <a:ea typeface="ＭＳ Ｐゴシック" charset="-128"/>
              </a:rPr>
              <a:t>Tip II</a:t>
            </a:r>
            <a:r>
              <a:rPr lang="tr-TR" smtClean="0">
                <a:ea typeface="ＭＳ Ｐゴシック" charset="-128"/>
              </a:rPr>
              <a:t>: orta enerji, yara&gt; 1 cm, minimal kontaminasyon</a:t>
            </a:r>
          </a:p>
          <a:p>
            <a:pPr>
              <a:buFontTx/>
              <a:buNone/>
            </a:pPr>
            <a:endParaRPr lang="tr-TR" smtClean="0">
              <a:ea typeface="ＭＳ Ｐゴシック" charset="-128"/>
            </a:endParaRPr>
          </a:p>
          <a:p>
            <a:r>
              <a:rPr lang="tr-TR" b="1" smtClean="0">
                <a:ea typeface="ＭＳ Ｐゴシック" charset="-128"/>
              </a:rPr>
              <a:t>Tip III A</a:t>
            </a:r>
            <a:r>
              <a:rPr lang="tr-TR" smtClean="0">
                <a:ea typeface="ＭＳ Ｐゴシック" charset="-128"/>
              </a:rPr>
              <a:t>: yüksek enerji, kirli, segment, yeterli yd kapaması(!)</a:t>
            </a:r>
          </a:p>
          <a:p>
            <a:r>
              <a:rPr lang="tr-TR" b="1" smtClean="0">
                <a:ea typeface="ＭＳ Ｐゴシック" charset="-128"/>
              </a:rPr>
              <a:t>Tip III B</a:t>
            </a:r>
            <a:r>
              <a:rPr lang="tr-TR" smtClean="0">
                <a:ea typeface="ＭＳ Ｐゴシック" charset="-128"/>
              </a:rPr>
              <a:t>: yüksek enerji, çok kirli, periost, yd kapaması yetersiz </a:t>
            </a:r>
          </a:p>
          <a:p>
            <a:pPr>
              <a:buFontTx/>
              <a:buNone/>
            </a:pPr>
            <a:endParaRPr lang="tr-TR" smtClean="0">
              <a:ea typeface="ＭＳ Ｐゴシック" charset="-128"/>
            </a:endParaRPr>
          </a:p>
          <a:p>
            <a:r>
              <a:rPr lang="tr-TR" b="1" smtClean="0">
                <a:ea typeface="ＭＳ Ｐゴシック" charset="-128"/>
              </a:rPr>
              <a:t>Tip III C</a:t>
            </a:r>
            <a:r>
              <a:rPr lang="tr-TR" smtClean="0">
                <a:ea typeface="ＭＳ Ｐゴシック" charset="-128"/>
              </a:rPr>
              <a:t>: onarım gerektiren vasküler yaralanma(!)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Başlık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76168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dirty="0">
                <a:ea typeface="ＭＳ Ｐゴシック" charset="0"/>
              </a:rPr>
              <a:t>Tip III</a:t>
            </a:r>
          </a:p>
        </p:txBody>
      </p:sp>
      <p:sp>
        <p:nvSpPr>
          <p:cNvPr id="29699" name="İçerik Yer Tutucusu 2"/>
          <p:cNvSpPr>
            <a:spLocks noGrp="1"/>
          </p:cNvSpPr>
          <p:nvPr>
            <p:ph idx="1"/>
          </p:nvPr>
        </p:nvSpPr>
        <p:spPr>
          <a:xfrm>
            <a:off x="280988" y="914400"/>
            <a:ext cx="8277225" cy="4495800"/>
          </a:xfrm>
        </p:spPr>
        <p:txBody>
          <a:bodyPr>
            <a:normAutofit/>
          </a:bodyPr>
          <a:lstStyle/>
          <a:p>
            <a:r>
              <a:rPr lang="tr-TR" sz="2800" dirty="0" err="1" smtClean="0">
                <a:ea typeface="ＭＳ Ｐゴシック" charset="-128"/>
              </a:rPr>
              <a:t>Segmental</a:t>
            </a:r>
            <a:r>
              <a:rPr lang="tr-TR" sz="2800" dirty="0" smtClean="0">
                <a:ea typeface="ＭＳ Ｐゴシック" charset="-128"/>
              </a:rPr>
              <a:t> kırıklar</a:t>
            </a:r>
          </a:p>
          <a:p>
            <a:r>
              <a:rPr lang="tr-TR" sz="2800" dirty="0" smtClean="0">
                <a:ea typeface="ＭＳ Ｐゴシック" charset="-128"/>
              </a:rPr>
              <a:t>Çiftlik veya tarım yaralanmaları</a:t>
            </a:r>
          </a:p>
          <a:p>
            <a:r>
              <a:rPr lang="tr-TR" sz="2800" dirty="0" err="1" smtClean="0">
                <a:ea typeface="ＭＳ Ｐゴシック" charset="-128"/>
              </a:rPr>
              <a:t>Kontamine</a:t>
            </a:r>
            <a:r>
              <a:rPr lang="tr-TR" sz="2800" dirty="0" smtClean="0">
                <a:ea typeface="ＭＳ Ｐゴシック" charset="-128"/>
              </a:rPr>
              <a:t>, çok kirli yaralanmalar</a:t>
            </a:r>
          </a:p>
          <a:p>
            <a:r>
              <a:rPr lang="tr-TR" sz="2800" dirty="0" smtClean="0">
                <a:ea typeface="ＭＳ Ｐゴシック" charset="-128"/>
              </a:rPr>
              <a:t>Yüksek kalibre ateşli silah</a:t>
            </a:r>
          </a:p>
          <a:p>
            <a:r>
              <a:rPr lang="tr-TR" sz="2800" dirty="0" err="1" smtClean="0">
                <a:ea typeface="ＭＳ Ｐゴシック" charset="-128"/>
              </a:rPr>
              <a:t>Kompartman</a:t>
            </a:r>
            <a:r>
              <a:rPr lang="tr-TR" sz="2800" dirty="0" smtClean="0">
                <a:ea typeface="ＭＳ Ｐゴシック" charset="-128"/>
              </a:rPr>
              <a:t> sendromlu kırık</a:t>
            </a:r>
          </a:p>
          <a:p>
            <a:r>
              <a:rPr lang="tr-TR" sz="2800" dirty="0" smtClean="0">
                <a:ea typeface="ＭＳ Ｐゴシック" charset="-128"/>
              </a:rPr>
              <a:t>Arter yaralanması</a:t>
            </a:r>
          </a:p>
          <a:p>
            <a:r>
              <a:rPr lang="tr-TR" sz="2800" dirty="0" smtClean="0">
                <a:ea typeface="ＭＳ Ｐゴシック" charset="-128"/>
              </a:rPr>
              <a:t>Geç başvuru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126" t="19580" r="65746" b="10069"/>
          <a:stretch>
            <a:fillRect/>
          </a:stretch>
        </p:blipFill>
        <p:spPr bwMode="auto">
          <a:xfrm>
            <a:off x="7315200" y="152400"/>
            <a:ext cx="1600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724" name="Picture 4" descr="G:\devam edenler\tibia tip 3 c\hastalar\85882-ÖZGÜN YAĞCIOĞLU-V\85882-1.A02-EB.jpg"/>
          <p:cNvPicPr>
            <a:picLocks noChangeAspect="1" noChangeArrowheads="1"/>
          </p:cNvPicPr>
          <p:nvPr/>
        </p:nvPicPr>
        <p:blipFill>
          <a:blip r:embed="rId3" cstate="print"/>
          <a:srcRect t="10249" b="24078"/>
          <a:stretch>
            <a:fillRect/>
          </a:stretch>
        </p:blipFill>
        <p:spPr bwMode="auto">
          <a:xfrm>
            <a:off x="4419600" y="4465638"/>
            <a:ext cx="46990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 descr="104189 2 A02 K_ 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658813"/>
            <a:ext cx="1973263" cy="27447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0726" name="Picture 6" descr="104189 1 B02 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4551363"/>
            <a:ext cx="3074988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Başlık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837882"/>
          </a:xfrm>
        </p:spPr>
        <p:txBody>
          <a:bodyPr/>
          <a:lstStyle/>
          <a:p>
            <a:pPr>
              <a:defRPr/>
            </a:pPr>
            <a:r>
              <a:rPr lang="tr-TR" dirty="0">
                <a:ea typeface="ＭＳ Ｐゴシック" charset="0"/>
              </a:rPr>
              <a:t>Tip IIIC</a:t>
            </a:r>
          </a:p>
        </p:txBody>
      </p:sp>
      <p:sp>
        <p:nvSpPr>
          <p:cNvPr id="3072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smtClean="0">
                <a:ea typeface="ＭＳ Ｐゴシック" charset="-128"/>
              </a:rPr>
              <a:t>Ekstremite için arter onarımı gerektirir.</a:t>
            </a:r>
          </a:p>
          <a:p>
            <a:endParaRPr lang="tr-TR" sz="2400" smtClean="0">
              <a:ea typeface="ＭＳ Ｐゴシック" charset="-128"/>
            </a:endParaRPr>
          </a:p>
          <a:p>
            <a:r>
              <a:rPr lang="tr-TR" sz="2400" smtClean="0">
                <a:ea typeface="ＭＳ Ｐゴシック" charset="-128"/>
              </a:rPr>
              <a:t>Kurtarıcı girişim / ampütasyon</a:t>
            </a:r>
          </a:p>
          <a:p>
            <a:pPr>
              <a:buFontTx/>
              <a:buNone/>
            </a:pPr>
            <a:r>
              <a:rPr lang="tr-TR" sz="2400" smtClean="0">
                <a:ea typeface="ＭＳ Ｐゴシック" charset="-128"/>
              </a:rPr>
              <a:t>	</a:t>
            </a:r>
          </a:p>
          <a:p>
            <a:pPr>
              <a:buFontTx/>
              <a:buNone/>
            </a:pPr>
            <a:endParaRPr lang="tr-TR" sz="2400" smtClean="0">
              <a:ea typeface="ＭＳ Ｐゴシック" charset="-128"/>
            </a:endParaRPr>
          </a:p>
        </p:txBody>
      </p:sp>
      <p:pic>
        <p:nvPicPr>
          <p:cNvPr id="31747" name="Picture 4" descr="G:\devam edenler\tibia tip 3 c\hastalar\74901-NURULLAH ERÇİN\74901-1.B01-28.11.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352800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D1282E"/>
                </a:solidFill>
                <a:ea typeface="ＭＳ Ｐゴシック" charset="-128"/>
              </a:rPr>
              <a:t>Birincil ameliyatlar</a:t>
            </a:r>
            <a:br>
              <a:rPr lang="tr-TR" dirty="0" smtClean="0">
                <a:solidFill>
                  <a:srgbClr val="D1282E"/>
                </a:solidFill>
                <a:ea typeface="ＭＳ Ｐゴシック" charset="-128"/>
              </a:rPr>
            </a:br>
            <a:r>
              <a:rPr lang="tr-TR" dirty="0" smtClean="0">
                <a:solidFill>
                  <a:srgbClr val="D1282E"/>
                </a:solidFill>
                <a:ea typeface="ＭＳ Ｐゴシック" charset="-128"/>
              </a:rPr>
              <a:t>Kırık Tespiti</a:t>
            </a:r>
          </a:p>
        </p:txBody>
      </p:sp>
      <p:sp>
        <p:nvSpPr>
          <p:cNvPr id="31747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smtClean="0">
                <a:ea typeface="ＭＳ Ｐゴシック" charset="-128"/>
              </a:rPr>
              <a:t>Kırık tipi ve hasta özelliklerine bağlı (çoklu travma)</a:t>
            </a:r>
          </a:p>
          <a:p>
            <a:r>
              <a:rPr lang="tr-TR" sz="2400" smtClean="0">
                <a:ea typeface="ＭＳ Ｐゴシック" charset="-128"/>
              </a:rPr>
              <a:t>Damar yaralanmasına bağlı</a:t>
            </a:r>
          </a:p>
          <a:p>
            <a:r>
              <a:rPr lang="tr-TR" sz="2400" smtClean="0">
                <a:ea typeface="ＭＳ Ｐゴシック" charset="-128"/>
              </a:rPr>
              <a:t>Eklem yaralanmasına bağlı</a:t>
            </a:r>
          </a:p>
          <a:p>
            <a:r>
              <a:rPr lang="tr-TR" sz="2400" smtClean="0">
                <a:ea typeface="ＭＳ Ｐゴシック" charset="-128"/>
              </a:rPr>
              <a:t>Kemik defektine bağlı </a:t>
            </a:r>
          </a:p>
        </p:txBody>
      </p:sp>
      <p:pic>
        <p:nvPicPr>
          <p:cNvPr id="32771" name="Picture 7" descr="G:\Yeni klasör\184721-SEMİH BAĞIRSAKÇI-V\184721-1.B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260600"/>
            <a:ext cx="3048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D1282E"/>
                </a:solidFill>
                <a:ea typeface="ＭＳ Ｐゴシック" charset="-128"/>
              </a:rPr>
              <a:t>Birincil ameliyatlar</a:t>
            </a:r>
            <a:br>
              <a:rPr lang="tr-TR" dirty="0" smtClean="0">
                <a:solidFill>
                  <a:srgbClr val="D1282E"/>
                </a:solidFill>
                <a:ea typeface="ＭＳ Ｐゴシック" charset="-128"/>
              </a:rPr>
            </a:br>
            <a:r>
              <a:rPr lang="tr-TR" dirty="0" smtClean="0">
                <a:solidFill>
                  <a:srgbClr val="D1282E"/>
                </a:solidFill>
                <a:ea typeface="ＭＳ Ｐゴシック" charset="-128"/>
              </a:rPr>
              <a:t>Kırık Tespiti</a:t>
            </a:r>
          </a:p>
        </p:txBody>
      </p:sp>
      <p:sp>
        <p:nvSpPr>
          <p:cNvPr id="32771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>
                <a:ea typeface="ＭＳ Ｐゴシック" charset="-128"/>
              </a:rPr>
              <a:t>İyileşme pozisyonunun sağlanması</a:t>
            </a:r>
          </a:p>
          <a:p>
            <a:r>
              <a:rPr lang="tr-TR" sz="2400" dirty="0" err="1" smtClean="0">
                <a:ea typeface="ＭＳ Ｐゴシック" charset="-128"/>
              </a:rPr>
              <a:t>Yd</a:t>
            </a:r>
            <a:r>
              <a:rPr lang="tr-TR" sz="2400" dirty="0" smtClean="0">
                <a:ea typeface="ＭＳ Ｐゴシック" charset="-128"/>
              </a:rPr>
              <a:t> için en uygun gerilim</a:t>
            </a:r>
          </a:p>
          <a:p>
            <a:r>
              <a:rPr lang="tr-TR" sz="2400" dirty="0" smtClean="0">
                <a:ea typeface="ＭＳ Ｐゴシック" charset="-128"/>
              </a:rPr>
              <a:t>Ölü boşluk azalır</a:t>
            </a:r>
          </a:p>
          <a:p>
            <a:r>
              <a:rPr lang="tr-TR" sz="2400" dirty="0" smtClean="0">
                <a:ea typeface="ＭＳ Ｐゴシック" charset="-128"/>
              </a:rPr>
              <a:t>Ek kemik ve </a:t>
            </a:r>
            <a:r>
              <a:rPr lang="tr-TR" sz="2400" dirty="0" err="1" smtClean="0">
                <a:ea typeface="ＭＳ Ｐゴシック" charset="-128"/>
              </a:rPr>
              <a:t>yd</a:t>
            </a:r>
            <a:r>
              <a:rPr lang="tr-TR" sz="2400" dirty="0" smtClean="0">
                <a:ea typeface="ＭＳ Ｐゴシック" charset="-128"/>
              </a:rPr>
              <a:t> hasarı engellenir</a:t>
            </a:r>
          </a:p>
          <a:p>
            <a:r>
              <a:rPr lang="tr-TR" sz="2400" dirty="0" smtClean="0">
                <a:ea typeface="ＭＳ Ｐゴシック" charset="-128"/>
              </a:rPr>
              <a:t>Ödem azalır</a:t>
            </a:r>
          </a:p>
          <a:p>
            <a:r>
              <a:rPr lang="tr-TR" sz="2400" dirty="0" smtClean="0">
                <a:ea typeface="ＭＳ Ｐゴシック" charset="-128"/>
              </a:rPr>
              <a:t>Aşırı </a:t>
            </a:r>
            <a:r>
              <a:rPr lang="tr-TR" sz="2400" dirty="0" err="1" smtClean="0">
                <a:ea typeface="ＭＳ Ｐゴシック" charset="-128"/>
              </a:rPr>
              <a:t>enflamasyon</a:t>
            </a:r>
            <a:r>
              <a:rPr lang="tr-TR" sz="2400" dirty="0" smtClean="0">
                <a:ea typeface="ＭＳ Ｐゴシック" charset="-128"/>
              </a:rPr>
              <a:t> engellenir</a:t>
            </a:r>
          </a:p>
          <a:p>
            <a:r>
              <a:rPr lang="tr-TR" sz="2400" dirty="0" smtClean="0">
                <a:ea typeface="ＭＳ Ｐゴシック" charset="-128"/>
              </a:rPr>
              <a:t>Fizyolojik hareketlilik sağlar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 cstate="print"/>
          <a:srcRect l="64505" t="20190" r="4185" b="7083"/>
          <a:stretch>
            <a:fillRect/>
          </a:stretch>
        </p:blipFill>
        <p:spPr bwMode="auto">
          <a:xfrm>
            <a:off x="6742113" y="4763"/>
            <a:ext cx="2400300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print"/>
          <a:srcRect l="15190" t="19363" r="63802" b="4224"/>
          <a:stretch>
            <a:fillRect/>
          </a:stretch>
        </p:blipFill>
        <p:spPr bwMode="auto">
          <a:xfrm>
            <a:off x="7239000" y="3200400"/>
            <a:ext cx="1611313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D1282E"/>
                </a:solidFill>
                <a:ea typeface="ＭＳ Ｐゴシック" charset="-128"/>
              </a:rPr>
              <a:t>Birincil ameliyatlar</a:t>
            </a:r>
            <a:br>
              <a:rPr lang="tr-TR" dirty="0" smtClean="0">
                <a:solidFill>
                  <a:srgbClr val="D1282E"/>
                </a:solidFill>
                <a:ea typeface="ＭＳ Ｐゴシック" charset="-128"/>
              </a:rPr>
            </a:br>
            <a:r>
              <a:rPr lang="tr-TR" dirty="0" smtClean="0">
                <a:solidFill>
                  <a:srgbClr val="D1282E"/>
                </a:solidFill>
                <a:ea typeface="ＭＳ Ｐゴシック" charset="-128"/>
              </a:rPr>
              <a:t>Kırık Tespiti</a:t>
            </a:r>
          </a:p>
        </p:txBody>
      </p:sp>
      <p:sp>
        <p:nvSpPr>
          <p:cNvPr id="33795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err="1" smtClean="0">
                <a:ea typeface="ＭＳ Ｐゴシック" charset="-128"/>
              </a:rPr>
              <a:t>Sekonder</a:t>
            </a:r>
            <a:r>
              <a:rPr lang="tr-TR" sz="2400" dirty="0" smtClean="0">
                <a:ea typeface="ＭＳ Ｐゴシック" charset="-128"/>
              </a:rPr>
              <a:t> girişimleri düşünerek</a:t>
            </a:r>
          </a:p>
          <a:p>
            <a:r>
              <a:rPr lang="tr-TR" sz="2400" dirty="0" smtClean="0">
                <a:ea typeface="ＭＳ Ｐゴシック" charset="-128"/>
              </a:rPr>
              <a:t>Tip I: kapalı kırık gibi</a:t>
            </a:r>
          </a:p>
          <a:p>
            <a:endParaRPr lang="tr-TR" sz="2400" dirty="0" smtClean="0">
              <a:ea typeface="ＭＳ Ｐゴシック" charset="-128"/>
            </a:endParaRPr>
          </a:p>
          <a:p>
            <a:r>
              <a:rPr lang="tr-TR" sz="2400" dirty="0" smtClean="0">
                <a:ea typeface="ＭＳ Ｐゴシック" charset="-128"/>
              </a:rPr>
              <a:t>İlk ameliyatta kalıcı tespit uygulama zorunlu değildir</a:t>
            </a:r>
          </a:p>
          <a:p>
            <a:endParaRPr lang="tr-TR" sz="2400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5123" name="İçerik Yer Tutucusu 2"/>
          <p:cNvSpPr>
            <a:spLocks noGrp="1"/>
          </p:cNvSpPr>
          <p:nvPr>
            <p:ph idx="1"/>
          </p:nvPr>
        </p:nvSpPr>
        <p:spPr>
          <a:xfrm>
            <a:off x="609600" y="1524000"/>
            <a:ext cx="8277225" cy="4495800"/>
          </a:xfrm>
        </p:spPr>
        <p:txBody>
          <a:bodyPr>
            <a:normAutofit fontScale="77500" lnSpcReduction="20000"/>
          </a:bodyPr>
          <a:lstStyle/>
          <a:p>
            <a:endParaRPr lang="tr-TR" dirty="0" smtClean="0">
              <a:ea typeface="ＭＳ Ｐゴシック" charset="-128"/>
            </a:endParaRPr>
          </a:p>
          <a:p>
            <a:endParaRPr lang="tr-TR" dirty="0" smtClean="0">
              <a:ea typeface="ＭＳ Ｐゴシック" charset="-128"/>
            </a:endParaRPr>
          </a:p>
          <a:p>
            <a:endParaRPr lang="tr-TR" dirty="0" smtClean="0">
              <a:ea typeface="ＭＳ Ｐゴシック" charset="-128"/>
            </a:endParaRPr>
          </a:p>
          <a:p>
            <a:endParaRPr lang="tr-TR" dirty="0" smtClean="0">
              <a:ea typeface="ＭＳ Ｐゴシック" charset="-128"/>
            </a:endParaRPr>
          </a:p>
          <a:p>
            <a:endParaRPr lang="tr-TR" dirty="0" smtClean="0">
              <a:ea typeface="ＭＳ Ｐゴシック" charset="-128"/>
            </a:endParaRPr>
          </a:p>
          <a:p>
            <a:endParaRPr lang="tr-TR" dirty="0" smtClean="0">
              <a:ea typeface="ＭＳ Ｐゴシック" charset="-128"/>
            </a:endParaRPr>
          </a:p>
          <a:p>
            <a:endParaRPr lang="tr-TR" dirty="0" smtClean="0">
              <a:ea typeface="ＭＳ Ｐゴシック" charset="-128"/>
            </a:endParaRPr>
          </a:p>
          <a:p>
            <a:endParaRPr lang="tr-TR" dirty="0" smtClean="0">
              <a:ea typeface="ＭＳ Ｐゴシック" charset="-128"/>
            </a:endParaRPr>
          </a:p>
          <a:p>
            <a:pPr>
              <a:buFontTx/>
              <a:buAutoNum type="arabicPeriod"/>
            </a:pPr>
            <a:r>
              <a:rPr lang="tr-TR" dirty="0" smtClean="0">
                <a:ea typeface="ＭＳ Ｐゴシック" charset="-128"/>
              </a:rPr>
              <a:t>DEBRİTMAN</a:t>
            </a:r>
          </a:p>
          <a:p>
            <a:pPr>
              <a:buFontTx/>
              <a:buAutoNum type="arabicPeriod"/>
            </a:pPr>
            <a:r>
              <a:rPr lang="tr-TR" dirty="0" smtClean="0">
                <a:ea typeface="ＭＳ Ｐゴシック" charset="-128"/>
              </a:rPr>
              <a:t>ANTİBİYOTERAPİ</a:t>
            </a:r>
          </a:p>
          <a:p>
            <a:pPr>
              <a:buFontTx/>
              <a:buAutoNum type="arabicPeriod"/>
            </a:pPr>
            <a:r>
              <a:rPr lang="tr-TR" dirty="0" smtClean="0">
                <a:ea typeface="ＭＳ Ｐゴシック" charset="-128"/>
              </a:rPr>
              <a:t>SINIFLAMA</a:t>
            </a:r>
            <a:endParaRPr lang="en-US" dirty="0" smtClean="0">
              <a:ea typeface="ＭＳ Ｐゴシック" charset="-128"/>
            </a:endParaRPr>
          </a:p>
        </p:txBody>
      </p:sp>
      <p:pic>
        <p:nvPicPr>
          <p:cNvPr id="7171" name="Picture 2" descr="57387 1 A01 7 10 05 K_ JPG jpg"/>
          <p:cNvPicPr>
            <a:picLocks noChangeAspect="1" noChangeArrowheads="1"/>
          </p:cNvPicPr>
          <p:nvPr/>
        </p:nvPicPr>
        <p:blipFill>
          <a:blip r:embed="rId2" cstate="print"/>
          <a:srcRect l="2655" b="19495"/>
          <a:stretch>
            <a:fillRect/>
          </a:stretch>
        </p:blipFill>
        <p:spPr bwMode="auto">
          <a:xfrm>
            <a:off x="838200" y="228600"/>
            <a:ext cx="7150063" cy="396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D1282E"/>
                </a:solidFill>
                <a:ea typeface="ＭＳ Ｐゴシック" charset="-128"/>
              </a:rPr>
              <a:t>Birincil ameliyatlar</a:t>
            </a:r>
            <a:br>
              <a:rPr lang="tr-TR" dirty="0" smtClean="0">
                <a:solidFill>
                  <a:srgbClr val="D1282E"/>
                </a:solidFill>
                <a:ea typeface="ＭＳ Ｐゴシック" charset="-128"/>
              </a:rPr>
            </a:br>
            <a:r>
              <a:rPr lang="tr-TR" dirty="0" smtClean="0">
                <a:solidFill>
                  <a:srgbClr val="D1282E"/>
                </a:solidFill>
                <a:ea typeface="ＭＳ Ｐゴシック" charset="-128"/>
              </a:rPr>
              <a:t>Kırık Tespiti</a:t>
            </a:r>
          </a:p>
        </p:txBody>
      </p:sp>
      <p:sp>
        <p:nvSpPr>
          <p:cNvPr id="34819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ea typeface="ＭＳ Ｐゴシック" charset="-128"/>
              </a:rPr>
              <a:t>Plaklar: genel olarak üst </a:t>
            </a:r>
            <a:r>
              <a:rPr lang="tr-TR" sz="2400" dirty="0" err="1" smtClean="0">
                <a:ea typeface="ＭＳ Ｐゴシック" charset="-128"/>
              </a:rPr>
              <a:t>ekstremite</a:t>
            </a:r>
            <a:endParaRPr lang="tr-TR" sz="2400" dirty="0" smtClean="0">
              <a:ea typeface="ＭＳ Ｐゴシック" charset="-128"/>
            </a:endParaRPr>
          </a:p>
          <a:p>
            <a:pPr>
              <a:buFontTx/>
              <a:buNone/>
            </a:pPr>
            <a:r>
              <a:rPr lang="tr-TR" sz="2400" dirty="0" smtClean="0">
                <a:ea typeface="ＭＳ Ｐゴシック" charset="-128"/>
              </a:rPr>
              <a:t>	      </a:t>
            </a:r>
            <a:r>
              <a:rPr lang="tr-TR" sz="2400" dirty="0" err="1" smtClean="0">
                <a:ea typeface="ＭＳ Ｐゴシック" charset="-128"/>
              </a:rPr>
              <a:t>metafizer</a:t>
            </a:r>
            <a:r>
              <a:rPr lang="tr-TR" sz="2400" dirty="0" smtClean="0">
                <a:ea typeface="ＭＳ Ｐゴシック" charset="-128"/>
              </a:rPr>
              <a:t> bölge kırıkları</a:t>
            </a:r>
          </a:p>
          <a:p>
            <a:pPr>
              <a:buFontTx/>
              <a:buNone/>
            </a:pPr>
            <a:endParaRPr lang="tr-TR" sz="2400" dirty="0" smtClean="0">
              <a:ea typeface="ＭＳ Ｐゴシック" charset="-128"/>
            </a:endParaRPr>
          </a:p>
          <a:p>
            <a:r>
              <a:rPr lang="tr-TR" sz="2400" dirty="0" smtClean="0">
                <a:ea typeface="ＭＳ Ｐゴシック" charset="-128"/>
              </a:rPr>
              <a:t>IM Çiviler: oymalı/</a:t>
            </a:r>
            <a:r>
              <a:rPr lang="tr-TR" sz="2400" dirty="0" err="1" smtClean="0">
                <a:ea typeface="ＭＳ Ｐゴシック" charset="-128"/>
              </a:rPr>
              <a:t>oymasız</a:t>
            </a:r>
            <a:endParaRPr lang="tr-TR" sz="2400" dirty="0" smtClean="0">
              <a:ea typeface="ＭＳ Ｐゴシック" charset="-128"/>
            </a:endParaRPr>
          </a:p>
          <a:p>
            <a:pPr>
              <a:buFontTx/>
              <a:buNone/>
            </a:pPr>
            <a:r>
              <a:rPr lang="tr-TR" sz="2400" dirty="0">
                <a:ea typeface="ＭＳ Ｐゴシック" charset="-128"/>
              </a:rPr>
              <a:t>	</a:t>
            </a:r>
            <a:r>
              <a:rPr lang="tr-TR" sz="2400" dirty="0" smtClean="0">
                <a:ea typeface="ＭＳ Ｐゴシック" charset="-128"/>
              </a:rPr>
              <a:t>Tip III B kullanımı (</a:t>
            </a:r>
            <a:r>
              <a:rPr lang="tr-TR" sz="2400" dirty="0" err="1" smtClean="0">
                <a:ea typeface="ＭＳ Ｐゴシック" charset="-128"/>
              </a:rPr>
              <a:t>yd</a:t>
            </a:r>
            <a:r>
              <a:rPr lang="tr-TR" sz="2400" dirty="0" smtClean="0">
                <a:ea typeface="ＭＳ Ｐゴシック" charset="-128"/>
              </a:rPr>
              <a:t> şartıyla)</a:t>
            </a:r>
          </a:p>
          <a:p>
            <a:pPr>
              <a:buFontTx/>
              <a:buNone/>
            </a:pPr>
            <a:endParaRPr lang="tr-TR" sz="2400" dirty="0" smtClean="0">
              <a:ea typeface="ＭＳ Ｐゴシック" charset="-128"/>
            </a:endParaRPr>
          </a:p>
          <a:p>
            <a:r>
              <a:rPr lang="tr-TR" sz="2400" dirty="0" smtClean="0">
                <a:ea typeface="ＭＳ Ｐゴシック" charset="-128"/>
              </a:rPr>
              <a:t>EF: en yaygın yöntem</a:t>
            </a:r>
          </a:p>
          <a:p>
            <a:pPr>
              <a:buFontTx/>
              <a:buNone/>
            </a:pPr>
            <a:r>
              <a:rPr lang="tr-TR" sz="2400" dirty="0" smtClean="0">
                <a:ea typeface="ＭＳ Ｐゴシック" charset="-128"/>
              </a:rPr>
              <a:t>           geçici/kalıcı</a:t>
            </a:r>
          </a:p>
          <a:p>
            <a:pPr>
              <a:buFontTx/>
              <a:buNone/>
            </a:pPr>
            <a:r>
              <a:rPr lang="tr-TR" sz="2400" dirty="0" smtClean="0">
                <a:ea typeface="ＭＳ Ｐゴシック" charset="-128"/>
              </a:rPr>
              <a:t>           hasta uyumu ve çivi dibi enfeksiyonu	</a:t>
            </a:r>
          </a:p>
        </p:txBody>
      </p:sp>
      <p:pic>
        <p:nvPicPr>
          <p:cNvPr id="35843" name="Picture 7" descr="G:\Yeni klasör\124846-ALİ KARGA-V\124846-1.B04.jpg"/>
          <p:cNvPicPr>
            <a:picLocks noChangeAspect="1" noChangeArrowheads="1"/>
          </p:cNvPicPr>
          <p:nvPr/>
        </p:nvPicPr>
        <p:blipFill>
          <a:blip r:embed="rId2" cstate="print"/>
          <a:srcRect t="6667" b="19333"/>
          <a:stretch>
            <a:fillRect/>
          </a:stretch>
        </p:blipFill>
        <p:spPr bwMode="auto">
          <a:xfrm>
            <a:off x="5943600" y="1295400"/>
            <a:ext cx="3048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8" descr="G:\Yeni klasör\180176-MUHAMMET KANDEMİR\180176-1.C03.JPG"/>
          <p:cNvPicPr>
            <a:picLocks noChangeAspect="1" noChangeArrowheads="1"/>
          </p:cNvPicPr>
          <p:nvPr/>
        </p:nvPicPr>
        <p:blipFill>
          <a:blip r:embed="rId3" cstate="print"/>
          <a:srcRect l="7031" t="10468" b="23438"/>
          <a:stretch>
            <a:fillRect/>
          </a:stretch>
        </p:blipFill>
        <p:spPr bwMode="auto">
          <a:xfrm>
            <a:off x="5943600" y="3962400"/>
            <a:ext cx="3087688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ea typeface="ＭＳ Ｐゴシック" charset="-128"/>
              </a:rPr>
              <a:t>Birincil Ameliyatların Sonlandırılması</a:t>
            </a:r>
          </a:p>
        </p:txBody>
      </p:sp>
      <p:sp>
        <p:nvSpPr>
          <p:cNvPr id="35843" name="İçerik Yer Tutucusu 2"/>
          <p:cNvSpPr>
            <a:spLocks noGrp="1"/>
          </p:cNvSpPr>
          <p:nvPr>
            <p:ph idx="1"/>
          </p:nvPr>
        </p:nvSpPr>
        <p:spPr>
          <a:xfrm>
            <a:off x="228600" y="1447800"/>
            <a:ext cx="8277225" cy="4495800"/>
          </a:xfrm>
        </p:spPr>
        <p:txBody>
          <a:bodyPr/>
          <a:lstStyle/>
          <a:p>
            <a:r>
              <a:rPr lang="tr-TR" dirty="0" smtClean="0">
                <a:ea typeface="ＭＳ Ｐゴシック" charset="-128"/>
              </a:rPr>
              <a:t>Kültür?</a:t>
            </a:r>
          </a:p>
          <a:p>
            <a:r>
              <a:rPr lang="tr-TR" dirty="0" smtClean="0">
                <a:ea typeface="ＭＳ Ｐゴシック" charset="-128"/>
              </a:rPr>
              <a:t>YD gergin olmayacak şekilde kapatılabildiği kadar</a:t>
            </a:r>
          </a:p>
          <a:p>
            <a:pPr>
              <a:buFontTx/>
              <a:buNone/>
            </a:pPr>
            <a:r>
              <a:rPr lang="tr-TR" dirty="0" smtClean="0">
                <a:ea typeface="ＭＳ Ｐゴシック" charset="-128"/>
              </a:rPr>
              <a:t>	Ab kaplı çimento ve boncuklar</a:t>
            </a:r>
          </a:p>
          <a:p>
            <a:pPr>
              <a:buFontTx/>
              <a:buNone/>
            </a:pPr>
            <a:r>
              <a:rPr lang="tr-TR" dirty="0" smtClean="0">
                <a:ea typeface="ＭＳ Ｐゴシック" charset="-128"/>
              </a:rPr>
              <a:t>	VAC</a:t>
            </a:r>
          </a:p>
          <a:p>
            <a:pPr>
              <a:buFontTx/>
              <a:buNone/>
            </a:pPr>
            <a:r>
              <a:rPr lang="tr-TR" dirty="0" smtClean="0">
                <a:ea typeface="ＭＳ Ｐゴシック" charset="-128"/>
              </a:rPr>
              <a:t>	çeşitli biyolojik örtüler </a:t>
            </a:r>
          </a:p>
          <a:p>
            <a:r>
              <a:rPr lang="tr-TR" dirty="0" smtClean="0">
                <a:ea typeface="ＭＳ Ｐゴシック" charset="-128"/>
              </a:rPr>
              <a:t>Steril nemli pansuman</a:t>
            </a:r>
          </a:p>
        </p:txBody>
      </p:sp>
      <p:pic>
        <p:nvPicPr>
          <p:cNvPr id="36867" name="Picture 6" descr="G:\devam edenler\tibia tip 3 c\hastalar\114050-ALİ ÇETİN-V\114050-2.C01-TT.jpg"/>
          <p:cNvPicPr>
            <a:picLocks noChangeAspect="1" noChangeArrowheads="1"/>
          </p:cNvPicPr>
          <p:nvPr/>
        </p:nvPicPr>
        <p:blipFill>
          <a:blip r:embed="rId2" cstate="print"/>
          <a:srcRect b="23898"/>
          <a:stretch>
            <a:fillRect/>
          </a:stretch>
        </p:blipFill>
        <p:spPr bwMode="auto">
          <a:xfrm>
            <a:off x="5421313" y="2286000"/>
            <a:ext cx="3535362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8" descr="http://www.biomet.fi/userfiles/image/Septop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38" y="4129088"/>
            <a:ext cx="31242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9" descr="C:\Users\tahir ss\AppData\Local\Microsoft\Windows\Temporary Internet Files\Content.IE5\N06GJNL4\4.2-9a-c.jpg"/>
          <p:cNvPicPr>
            <a:picLocks noChangeAspect="1" noChangeArrowheads="1"/>
          </p:cNvPicPr>
          <p:nvPr/>
        </p:nvPicPr>
        <p:blipFill>
          <a:blip r:embed="rId4" cstate="print"/>
          <a:srcRect l="3491" r="67468"/>
          <a:stretch>
            <a:fillRect/>
          </a:stretch>
        </p:blipFill>
        <p:spPr bwMode="auto">
          <a:xfrm>
            <a:off x="4102100" y="4419600"/>
            <a:ext cx="2408238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9" descr="C:\Users\tahir ss\AppData\Local\Microsoft\Windows\Temporary Internet Files\Content.IE5\N06GJNL4\4.2-9a-c.jpg"/>
          <p:cNvPicPr>
            <a:picLocks noChangeAspect="1" noChangeArrowheads="1"/>
          </p:cNvPicPr>
          <p:nvPr/>
        </p:nvPicPr>
        <p:blipFill>
          <a:blip r:embed="rId4" cstate="print"/>
          <a:srcRect l="36810" r="35133"/>
          <a:stretch>
            <a:fillRect/>
          </a:stretch>
        </p:blipFill>
        <p:spPr bwMode="auto">
          <a:xfrm>
            <a:off x="6629400" y="4419600"/>
            <a:ext cx="2327275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İçerik Yer Tutucusu 2"/>
          <p:cNvSpPr>
            <a:spLocks noGrp="1"/>
          </p:cNvSpPr>
          <p:nvPr>
            <p:ph idx="1"/>
          </p:nvPr>
        </p:nvSpPr>
        <p:spPr>
          <a:xfrm>
            <a:off x="433388" y="914400"/>
            <a:ext cx="8277225" cy="4495800"/>
          </a:xfrm>
        </p:spPr>
        <p:txBody>
          <a:bodyPr>
            <a:normAutofit/>
          </a:bodyPr>
          <a:lstStyle/>
          <a:p>
            <a:r>
              <a:rPr lang="tr-TR" sz="2800" smtClean="0">
                <a:solidFill>
                  <a:srgbClr val="A6A6A6"/>
                </a:solidFill>
                <a:ea typeface="ＭＳ Ｐゴシック" charset="-128"/>
              </a:rPr>
              <a:t>İlk değerlendirme ve tedaviye başlangıç</a:t>
            </a:r>
          </a:p>
          <a:p>
            <a:r>
              <a:rPr lang="tr-TR" sz="2800" smtClean="0">
                <a:solidFill>
                  <a:srgbClr val="A6A6A6"/>
                </a:solidFill>
                <a:ea typeface="ＭＳ Ｐゴシック" charset="-128"/>
              </a:rPr>
              <a:t>Primer ameliyatlar</a:t>
            </a:r>
          </a:p>
          <a:p>
            <a:pPr>
              <a:buFontTx/>
              <a:buNone/>
            </a:pPr>
            <a:r>
              <a:rPr lang="tr-TR" sz="2800" smtClean="0">
                <a:solidFill>
                  <a:srgbClr val="A6A6A6"/>
                </a:solidFill>
                <a:ea typeface="ＭＳ Ｐゴシック" charset="-128"/>
              </a:rPr>
              <a:t>	debritman</a:t>
            </a:r>
          </a:p>
          <a:p>
            <a:pPr>
              <a:buFontTx/>
              <a:buNone/>
            </a:pPr>
            <a:r>
              <a:rPr lang="tr-TR" sz="2800" smtClean="0">
                <a:solidFill>
                  <a:srgbClr val="A6A6A6"/>
                </a:solidFill>
                <a:ea typeface="ＭＳ Ｐゴシック" charset="-128"/>
              </a:rPr>
              <a:t>	kırık tespiti</a:t>
            </a:r>
          </a:p>
          <a:p>
            <a:r>
              <a:rPr lang="tr-TR" sz="2800" b="1" smtClean="0">
                <a:ea typeface="ＭＳ Ｐゴシック" charset="-128"/>
              </a:rPr>
              <a:t>İkincil ameliyatlar</a:t>
            </a:r>
          </a:p>
          <a:p>
            <a:pPr>
              <a:buFontTx/>
              <a:buNone/>
            </a:pPr>
            <a:r>
              <a:rPr lang="tr-TR" sz="2800" b="1" smtClean="0">
                <a:ea typeface="ＭＳ Ｐゴシック" charset="-128"/>
              </a:rPr>
              <a:t>	yumuşak doku ve cilt rekonstrüksiyonu</a:t>
            </a:r>
          </a:p>
          <a:p>
            <a:pPr>
              <a:buFontTx/>
              <a:buNone/>
            </a:pPr>
            <a:r>
              <a:rPr lang="tr-TR" sz="2800" b="1" smtClean="0">
                <a:ea typeface="ＭＳ Ｐゴシック" charset="-128"/>
              </a:rPr>
              <a:t>	kemik rekonstrüksiyonu</a:t>
            </a:r>
          </a:p>
          <a:p>
            <a:r>
              <a:rPr lang="tr-TR" sz="2800" smtClean="0">
                <a:solidFill>
                  <a:srgbClr val="A6A6A6"/>
                </a:solidFill>
                <a:ea typeface="ＭＳ Ｐゴシック" charset="-128"/>
              </a:rPr>
              <a:t>Rehabilitasyon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D1282E"/>
                </a:solidFill>
                <a:ea typeface="ＭＳ Ｐゴシック" charset="-128"/>
              </a:rPr>
              <a:t>İkincil ameliyatlar</a:t>
            </a:r>
            <a:br>
              <a:rPr lang="tr-TR" dirty="0" smtClean="0">
                <a:solidFill>
                  <a:srgbClr val="D1282E"/>
                </a:solidFill>
                <a:ea typeface="ＭＳ Ｐゴシック" charset="-128"/>
              </a:rPr>
            </a:br>
            <a:r>
              <a:rPr lang="tr-TR" dirty="0" smtClean="0">
                <a:solidFill>
                  <a:srgbClr val="D1282E"/>
                </a:solidFill>
                <a:ea typeface="ＭＳ Ｐゴシック" charset="-128"/>
              </a:rPr>
              <a:t>Cilt ve Yumuşak Doku</a:t>
            </a:r>
          </a:p>
        </p:txBody>
      </p:sp>
      <p:sp>
        <p:nvSpPr>
          <p:cNvPr id="38915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smtClean="0">
                <a:ea typeface="ＭＳ Ｐゴシック" charset="-128"/>
              </a:rPr>
              <a:t>En kısa zaman (</a:t>
            </a:r>
            <a:r>
              <a:rPr lang="tr-TR" smtClean="0">
                <a:solidFill>
                  <a:srgbClr val="FF0000"/>
                </a:solidFill>
                <a:ea typeface="ＭＳ Ｐゴシック" charset="-128"/>
              </a:rPr>
              <a:t>7 gün</a:t>
            </a:r>
            <a:r>
              <a:rPr lang="tr-TR" smtClean="0">
                <a:ea typeface="ＭＳ Ｐゴシック" charset="-128"/>
              </a:rPr>
              <a:t>)</a:t>
            </a:r>
          </a:p>
          <a:p>
            <a:endParaRPr lang="tr-TR" smtClean="0">
              <a:ea typeface="ＭＳ Ｐゴシック" charset="-128"/>
            </a:endParaRPr>
          </a:p>
          <a:p>
            <a:r>
              <a:rPr lang="tr-TR" smtClean="0">
                <a:ea typeface="ＭＳ Ｐゴシック" charset="-128"/>
              </a:rPr>
              <a:t>Açıkta kalanlar zamanı belirler</a:t>
            </a:r>
          </a:p>
          <a:p>
            <a:pPr>
              <a:buFontTx/>
              <a:buNone/>
            </a:pPr>
            <a:r>
              <a:rPr lang="tr-TR" smtClean="0">
                <a:ea typeface="ＭＳ Ｐゴシック" charset="-128"/>
              </a:rPr>
              <a:t>	arter</a:t>
            </a:r>
          </a:p>
          <a:p>
            <a:pPr>
              <a:buFontTx/>
              <a:buNone/>
            </a:pPr>
            <a:r>
              <a:rPr lang="tr-TR" smtClean="0">
                <a:ea typeface="ＭＳ Ｐゴシック" charset="-128"/>
              </a:rPr>
              <a:t>	sinir</a:t>
            </a:r>
          </a:p>
          <a:p>
            <a:pPr>
              <a:buFontTx/>
              <a:buNone/>
            </a:pPr>
            <a:r>
              <a:rPr lang="tr-TR" smtClean="0">
                <a:ea typeface="ＭＳ Ｐゴシック" charset="-128"/>
              </a:rPr>
              <a:t>	tendon</a:t>
            </a:r>
          </a:p>
          <a:p>
            <a:pPr>
              <a:buFontTx/>
              <a:buNone/>
            </a:pPr>
            <a:r>
              <a:rPr lang="tr-TR" smtClean="0">
                <a:ea typeface="ＭＳ Ｐゴシック" charset="-128"/>
              </a:rPr>
              <a:t>	kemik</a:t>
            </a:r>
          </a:p>
          <a:p>
            <a:r>
              <a:rPr lang="tr-TR" smtClean="0">
                <a:ea typeface="ＭＳ Ｐゴシック" charset="-128"/>
              </a:rPr>
              <a:t>Tip I, II, IIIA: primer kapatma</a:t>
            </a:r>
          </a:p>
          <a:p>
            <a:pPr>
              <a:buFontTx/>
              <a:buNone/>
            </a:pPr>
            <a:r>
              <a:rPr lang="tr-TR" smtClean="0">
                <a:ea typeface="ＭＳ Ｐゴシック" charset="-128"/>
              </a:rPr>
              <a:t>		 sekonder iyileşme</a:t>
            </a:r>
          </a:p>
          <a:p>
            <a:pPr>
              <a:buFontTx/>
              <a:buNone/>
            </a:pPr>
            <a:r>
              <a:rPr lang="tr-TR" smtClean="0">
                <a:ea typeface="ＭＳ Ｐゴシック" charset="-128"/>
              </a:rPr>
              <a:t>		 gecikmiş primer kapatma</a:t>
            </a:r>
          </a:p>
        </p:txBody>
      </p:sp>
      <p:grpSp>
        <p:nvGrpSpPr>
          <p:cNvPr id="39939" name="Grup 1"/>
          <p:cNvGrpSpPr>
            <a:grpSpLocks/>
          </p:cNvGrpSpPr>
          <p:nvPr/>
        </p:nvGrpSpPr>
        <p:grpSpPr bwMode="auto">
          <a:xfrm>
            <a:off x="5761038" y="646113"/>
            <a:ext cx="2822575" cy="5449887"/>
            <a:chOff x="5518031" y="152400"/>
            <a:chExt cx="2324905" cy="6553200"/>
          </a:xfrm>
        </p:grpSpPr>
        <p:pic>
          <p:nvPicPr>
            <p:cNvPr id="3891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3230" t="29630" r="42969" b="18518"/>
            <a:stretch>
              <a:fillRect/>
            </a:stretch>
          </p:blipFill>
          <p:spPr bwMode="auto">
            <a:xfrm>
              <a:off x="5518031" y="152400"/>
              <a:ext cx="2324905" cy="655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8918" name="Text Box 6"/>
            <p:cNvSpPr txBox="1">
              <a:spLocks noChangeArrowheads="1"/>
            </p:cNvSpPr>
            <p:nvPr/>
          </p:nvSpPr>
          <p:spPr bwMode="auto">
            <a:xfrm>
              <a:off x="5959998" y="5201399"/>
              <a:ext cx="1371667" cy="2844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kumimoji="1" sz="2000">
                  <a:solidFill>
                    <a:srgbClr val="29529B"/>
                  </a:solidFill>
                  <a:latin typeface="Arial" charset="0"/>
                  <a:ea typeface="ＭＳ Ｐゴシック" charset="0"/>
                </a:defRPr>
              </a:lvl2pPr>
              <a:lvl3pPr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tr-TR" sz="1200" b="1" smtClean="0">
                  <a:ea typeface="Osaka" charset="0"/>
                  <a:cs typeface="Osaka" charset="0"/>
                </a:rPr>
                <a:t>Primer Kapatma</a:t>
              </a:r>
            </a:p>
          </p:txBody>
        </p:sp>
        <p:sp>
          <p:nvSpPr>
            <p:cNvPr id="38919" name="Text Box 7"/>
            <p:cNvSpPr txBox="1">
              <a:spLocks noChangeArrowheads="1"/>
            </p:cNvSpPr>
            <p:nvPr/>
          </p:nvSpPr>
          <p:spPr bwMode="auto">
            <a:xfrm>
              <a:off x="5807009" y="4267955"/>
              <a:ext cx="1600497" cy="2729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sz="1200" b="1"/>
                <a:t>Gecikmiş Kapatma</a:t>
              </a:r>
            </a:p>
          </p:txBody>
        </p:sp>
        <p:sp>
          <p:nvSpPr>
            <p:cNvPr id="38920" name="Text Box 8"/>
            <p:cNvSpPr txBox="1">
              <a:spLocks noChangeArrowheads="1"/>
            </p:cNvSpPr>
            <p:nvPr/>
          </p:nvSpPr>
          <p:spPr bwMode="auto">
            <a:xfrm>
              <a:off x="6035839" y="3305877"/>
              <a:ext cx="1142839" cy="2748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kumimoji="1" sz="2000">
                  <a:solidFill>
                    <a:srgbClr val="29529B"/>
                  </a:solidFill>
                  <a:latin typeface="Arial" charset="0"/>
                  <a:ea typeface="ＭＳ Ｐゴシック" charset="0"/>
                </a:defRPr>
              </a:lvl2pPr>
              <a:lvl3pPr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tr-TR" sz="1200" b="1" smtClean="0">
                  <a:ea typeface="Osaka" charset="0"/>
                  <a:cs typeface="Osaka" charset="0"/>
                </a:rPr>
                <a:t>Cilt Grefti</a:t>
              </a:r>
            </a:p>
          </p:txBody>
        </p:sp>
        <p:sp>
          <p:nvSpPr>
            <p:cNvPr id="38921" name="Text Box 9"/>
            <p:cNvSpPr txBox="1">
              <a:spLocks noChangeArrowheads="1"/>
            </p:cNvSpPr>
            <p:nvPr/>
          </p:nvSpPr>
          <p:spPr bwMode="auto">
            <a:xfrm>
              <a:off x="6035839" y="2362888"/>
              <a:ext cx="1066998" cy="2748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kumimoji="1" sz="2000">
                  <a:solidFill>
                    <a:srgbClr val="29529B"/>
                  </a:solidFill>
                  <a:latin typeface="Arial" charset="0"/>
                  <a:ea typeface="ＭＳ Ｐゴシック" charset="0"/>
                </a:defRPr>
              </a:lvl2pPr>
              <a:lvl3pPr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tr-TR" sz="1200" b="1" smtClean="0">
                  <a:ea typeface="Osaka" charset="0"/>
                  <a:cs typeface="Osaka" charset="0"/>
                </a:rPr>
                <a:t>Lokal Flep</a:t>
              </a:r>
            </a:p>
          </p:txBody>
        </p:sp>
        <p:sp>
          <p:nvSpPr>
            <p:cNvPr id="38922" name="Text Box 10"/>
            <p:cNvSpPr txBox="1">
              <a:spLocks noChangeArrowheads="1"/>
            </p:cNvSpPr>
            <p:nvPr/>
          </p:nvSpPr>
          <p:spPr bwMode="auto">
            <a:xfrm>
              <a:off x="5959998" y="1524887"/>
              <a:ext cx="1218679" cy="2729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sz="1200" b="1"/>
                <a:t>Pediküllü Flep</a:t>
              </a:r>
            </a:p>
          </p:txBody>
        </p:sp>
        <p:sp>
          <p:nvSpPr>
            <p:cNvPr id="38923" name="Text Box 11"/>
            <p:cNvSpPr txBox="1">
              <a:spLocks noChangeArrowheads="1"/>
            </p:cNvSpPr>
            <p:nvPr/>
          </p:nvSpPr>
          <p:spPr bwMode="auto">
            <a:xfrm>
              <a:off x="6035839" y="684978"/>
              <a:ext cx="1142839" cy="2748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kumimoji="1" sz="2000">
                  <a:solidFill>
                    <a:srgbClr val="29529B"/>
                  </a:solidFill>
                  <a:latin typeface="Arial" charset="0"/>
                  <a:ea typeface="ＭＳ Ｐゴシック" charset="0"/>
                </a:defRPr>
              </a:lvl2pPr>
              <a:lvl3pPr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tr-TR" sz="1200" b="1" smtClean="0">
                  <a:ea typeface="Osaka" charset="0"/>
                  <a:cs typeface="Osaka" charset="0"/>
                </a:rPr>
                <a:t>Serbest Flep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D1282E"/>
                </a:solidFill>
                <a:ea typeface="ＭＳ Ｐゴシック" charset="-128"/>
              </a:rPr>
              <a:t>İkincil ameliyatlar</a:t>
            </a:r>
            <a:br>
              <a:rPr lang="tr-TR" dirty="0" smtClean="0">
                <a:solidFill>
                  <a:srgbClr val="D1282E"/>
                </a:solidFill>
                <a:ea typeface="ＭＳ Ｐゴシック" charset="-128"/>
              </a:rPr>
            </a:br>
            <a:r>
              <a:rPr lang="tr-TR" dirty="0" smtClean="0">
                <a:solidFill>
                  <a:srgbClr val="D1282E"/>
                </a:solidFill>
                <a:ea typeface="ＭＳ Ｐゴシック" charset="-128"/>
              </a:rPr>
              <a:t>Cilt ve Yumuşak Doku</a:t>
            </a:r>
          </a:p>
        </p:txBody>
      </p:sp>
      <p:sp>
        <p:nvSpPr>
          <p:cNvPr id="39939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>
                <a:ea typeface="ＭＳ Ｐゴシック" charset="-128"/>
              </a:rPr>
              <a:t>Tip IIIB: kemiğin kapatılması için yd transferi</a:t>
            </a:r>
          </a:p>
          <a:p>
            <a:pPr>
              <a:buFontTx/>
              <a:buNone/>
            </a:pPr>
            <a:endParaRPr lang="tr-TR" smtClean="0">
              <a:ea typeface="ＭＳ Ｐゴシック" charset="-128"/>
            </a:endParaRPr>
          </a:p>
        </p:txBody>
      </p:sp>
      <p:pic>
        <p:nvPicPr>
          <p:cNvPr id="40963" name="Picture 3" descr="120653-2"/>
          <p:cNvPicPr>
            <a:picLocks noChangeAspect="1" noChangeArrowheads="1"/>
          </p:cNvPicPr>
          <p:nvPr/>
        </p:nvPicPr>
        <p:blipFill>
          <a:blip r:embed="rId2" cstate="print"/>
          <a:srcRect t="5476" b="21837"/>
          <a:stretch>
            <a:fillRect/>
          </a:stretch>
        </p:blipFill>
        <p:spPr bwMode="auto">
          <a:xfrm>
            <a:off x="457200" y="2514600"/>
            <a:ext cx="3810000" cy="2076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4" name="Picture 2" descr="120653-3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 b="25389"/>
          <a:stretch>
            <a:fillRect/>
          </a:stretch>
        </p:blipFill>
        <p:spPr bwMode="auto">
          <a:xfrm>
            <a:off x="457200" y="4632325"/>
            <a:ext cx="3810000" cy="2132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5" name="Picture 8" descr="69369 2 C02 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227263"/>
            <a:ext cx="2908300" cy="453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642225" cy="633412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tr-TR" dirty="0" smtClean="0">
                <a:ea typeface="ＭＳ Ｐゴシック" charset="-128"/>
              </a:rPr>
              <a:t>Açık kırıkta serbest </a:t>
            </a:r>
            <a:r>
              <a:rPr lang="tr-TR" dirty="0" err="1" smtClean="0">
                <a:ea typeface="ＭＳ Ｐゴシック" charset="-128"/>
              </a:rPr>
              <a:t>flep</a:t>
            </a:r>
            <a:endParaRPr lang="en-US" dirty="0" smtClean="0">
              <a:ea typeface="ＭＳ Ｐゴシック" charset="-128"/>
            </a:endParaRPr>
          </a:p>
        </p:txBody>
      </p:sp>
      <p:graphicFrame>
        <p:nvGraphicFramePr>
          <p:cNvPr id="32844" name="Group 76"/>
          <p:cNvGraphicFramePr>
            <a:graphicFrameLocks noGrp="1"/>
          </p:cNvGraphicFramePr>
          <p:nvPr/>
        </p:nvGraphicFramePr>
        <p:xfrm>
          <a:off x="250825" y="1484313"/>
          <a:ext cx="8750300" cy="5180029"/>
        </p:xfrm>
        <a:graphic>
          <a:graphicData uri="http://schemas.openxmlformats.org/drawingml/2006/table">
            <a:tbl>
              <a:tblPr/>
              <a:tblGrid>
                <a:gridCol w="2195513"/>
                <a:gridCol w="2252662"/>
                <a:gridCol w="2220913"/>
                <a:gridCol w="2081212"/>
              </a:tblGrid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Kapama zamanı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72 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saat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72 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saat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– 3/12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≥ 3/12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Hasta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Sayısı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(532)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134 (25%)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167 (31%)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231 (44%)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Flep sorunu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 (0.75%)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20 (12%)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22 (9.5%)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Enfeksiyon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2 (1.5%)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29529B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29 (17.5%)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14 (6%)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Kaynama Zamanı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6.8 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ay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12.3 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ay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29 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ay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Hastanede geçen süre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27 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gün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29529B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130 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gün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256 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gün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844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Anestezi miktarı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1.3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29529B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4.1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7.8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934200" y="3581400"/>
            <a:ext cx="2000250" cy="2676525"/>
          </a:xfrm>
          <a:prstGeom prst="rect">
            <a:avLst/>
          </a:prstGeom>
          <a:solidFill>
            <a:srgbClr val="29529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ZA" sz="2400">
                <a:solidFill>
                  <a:srgbClr val="FFFF00"/>
                </a:solidFill>
                <a:ea typeface="ＭＳ Ｐゴシック" charset="-128"/>
              </a:rPr>
              <a:t>10 x</a:t>
            </a:r>
          </a:p>
          <a:p>
            <a:pPr algn="ctr"/>
            <a:endParaRPr lang="en-ZA" sz="2400">
              <a:solidFill>
                <a:srgbClr val="FFFF00"/>
              </a:solidFill>
              <a:ea typeface="ＭＳ Ｐゴシック" charset="-128"/>
            </a:endParaRPr>
          </a:p>
          <a:p>
            <a:pPr algn="ctr"/>
            <a:r>
              <a:rPr lang="en-ZA" sz="2400">
                <a:solidFill>
                  <a:srgbClr val="FFFF00"/>
                </a:solidFill>
                <a:ea typeface="ＭＳ Ｐゴシック" charset="-128"/>
              </a:rPr>
              <a:t>2 x</a:t>
            </a:r>
          </a:p>
          <a:p>
            <a:pPr algn="ctr"/>
            <a:endParaRPr lang="en-ZA" sz="2400">
              <a:solidFill>
                <a:srgbClr val="FFFF00"/>
              </a:solidFill>
              <a:ea typeface="ＭＳ Ｐゴシック" charset="-128"/>
            </a:endParaRPr>
          </a:p>
          <a:p>
            <a:pPr algn="ctr"/>
            <a:r>
              <a:rPr lang="en-ZA" sz="2400">
                <a:solidFill>
                  <a:srgbClr val="FFFF00"/>
                </a:solidFill>
                <a:ea typeface="ＭＳ Ｐゴシック" charset="-128"/>
              </a:rPr>
              <a:t>4 x</a:t>
            </a:r>
          </a:p>
          <a:p>
            <a:pPr algn="ctr"/>
            <a:endParaRPr lang="en-ZA" sz="2400">
              <a:solidFill>
                <a:srgbClr val="FFFF00"/>
              </a:solidFill>
              <a:ea typeface="ＭＳ Ｐゴシック" charset="-128"/>
            </a:endParaRPr>
          </a:p>
          <a:p>
            <a:pPr algn="ctr"/>
            <a:r>
              <a:rPr lang="en-ZA" sz="2400">
                <a:solidFill>
                  <a:srgbClr val="FFFF00"/>
                </a:solidFill>
                <a:ea typeface="ＭＳ Ｐゴシック" charset="-128"/>
              </a:rPr>
              <a:t>4 x</a:t>
            </a:r>
          </a:p>
        </p:txBody>
      </p:sp>
      <p:sp>
        <p:nvSpPr>
          <p:cNvPr id="42029" name="Metin kutusu 1"/>
          <p:cNvSpPr txBox="1">
            <a:spLocks noChangeArrowheads="1"/>
          </p:cNvSpPr>
          <p:nvPr/>
        </p:nvSpPr>
        <p:spPr bwMode="auto">
          <a:xfrm>
            <a:off x="0" y="838200"/>
            <a:ext cx="92217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 sz="1200" b="1">
                <a:solidFill>
                  <a:srgbClr val="000000"/>
                </a:solidFill>
              </a:rPr>
              <a:t>Godina M, Bajec J, Baraga A</a:t>
            </a:r>
            <a:r>
              <a:rPr lang="en-US" sz="1200">
                <a:solidFill>
                  <a:srgbClr val="000000"/>
                </a:solidFill>
              </a:rPr>
              <a:t>. Salvage of the mutilated upper extremity with temporary ectopic implantation of the undamaged part. </a:t>
            </a:r>
          </a:p>
          <a:p>
            <a:pPr eaLnBrk="0" hangingPunct="0">
              <a:spcBef>
                <a:spcPct val="30000"/>
              </a:spcBef>
            </a:pPr>
            <a:r>
              <a:rPr lang="en-US" sz="1200" i="1">
                <a:solidFill>
                  <a:srgbClr val="000000"/>
                </a:solidFill>
              </a:rPr>
              <a:t>Plast Reconstr Surg</a:t>
            </a:r>
            <a:r>
              <a:rPr lang="en-US" sz="1200">
                <a:solidFill>
                  <a:srgbClr val="000000"/>
                </a:solidFill>
              </a:rPr>
              <a:t>. 1986 Sep;78(3):295-9.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D1282E"/>
                </a:solidFill>
                <a:ea typeface="ＭＳ Ｐゴシック" charset="-128"/>
              </a:rPr>
              <a:t>İkincil ameliyatlar</a:t>
            </a:r>
            <a:br>
              <a:rPr lang="tr-TR" dirty="0" smtClean="0">
                <a:solidFill>
                  <a:srgbClr val="D1282E"/>
                </a:solidFill>
                <a:ea typeface="ＭＳ Ｐゴシック" charset="-128"/>
              </a:rPr>
            </a:br>
            <a:r>
              <a:rPr lang="tr-TR" dirty="0" smtClean="0">
                <a:solidFill>
                  <a:srgbClr val="D1282E"/>
                </a:solidFill>
                <a:ea typeface="ＭＳ Ｐゴシック" charset="-128"/>
              </a:rPr>
              <a:t>Kemik</a:t>
            </a:r>
          </a:p>
        </p:txBody>
      </p:sp>
      <p:sp>
        <p:nvSpPr>
          <p:cNvPr id="41987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mtClean="0">
                <a:ea typeface="ＭＳ Ｐゴシック" charset="-128"/>
              </a:rPr>
              <a:t>Defektlerin kapatılması</a:t>
            </a:r>
          </a:p>
          <a:p>
            <a:pPr>
              <a:buFontTx/>
              <a:buNone/>
            </a:pPr>
            <a:r>
              <a:rPr lang="tr-TR" smtClean="0">
                <a:ea typeface="ＭＳ Ｐゴシック" charset="-128"/>
              </a:rPr>
              <a:t>	6 cm: greftleme</a:t>
            </a:r>
          </a:p>
          <a:p>
            <a:pPr>
              <a:buFontTx/>
              <a:buNone/>
            </a:pPr>
            <a:r>
              <a:rPr lang="tr-TR" smtClean="0">
                <a:ea typeface="ＭＳ Ｐゴシック" charset="-128"/>
              </a:rPr>
              <a:t>	&gt;6cm: kemik taşınması/damarlı kemik nakli</a:t>
            </a:r>
          </a:p>
          <a:p>
            <a:pPr>
              <a:buFontTx/>
              <a:buNone/>
            </a:pPr>
            <a:endParaRPr lang="tr-TR" smtClean="0">
              <a:ea typeface="ＭＳ Ｐゴシック" charset="-128"/>
            </a:endParaRPr>
          </a:p>
          <a:p>
            <a:pPr>
              <a:buFontTx/>
              <a:buNone/>
            </a:pPr>
            <a:endParaRPr lang="tr-TR" smtClean="0">
              <a:ea typeface="ＭＳ Ｐゴシック" charset="-128"/>
            </a:endParaRPr>
          </a:p>
          <a:p>
            <a:r>
              <a:rPr lang="tr-TR" smtClean="0">
                <a:ea typeface="ＭＳ Ｐゴシック" charset="-128"/>
              </a:rPr>
              <a:t>Gecikmiş kaynama</a:t>
            </a:r>
          </a:p>
          <a:p>
            <a:r>
              <a:rPr lang="tr-TR" smtClean="0">
                <a:ea typeface="ＭＳ Ｐゴシック" charset="-128"/>
              </a:rPr>
              <a:t>Kaynamama</a:t>
            </a:r>
          </a:p>
          <a:p>
            <a:r>
              <a:rPr lang="tr-TR" smtClean="0">
                <a:ea typeface="ＭＳ Ｐゴシック" charset="-128"/>
              </a:rPr>
              <a:t>Osteomyelit</a:t>
            </a:r>
          </a:p>
          <a:p>
            <a:pPr>
              <a:buFontTx/>
              <a:buNone/>
            </a:pPr>
            <a:endParaRPr lang="tr-TR" smtClean="0">
              <a:ea typeface="ＭＳ Ｐゴシック" charset="-128"/>
            </a:endParaRPr>
          </a:p>
          <a:p>
            <a:pPr>
              <a:buFontTx/>
              <a:buNone/>
            </a:pPr>
            <a:r>
              <a:rPr lang="tr-TR" smtClean="0">
                <a:ea typeface="ＭＳ Ｐゴシック" charset="-128"/>
              </a:rPr>
              <a:t>	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 l="56126" t="15680" r="10667" b="1868"/>
          <a:stretch>
            <a:fillRect/>
          </a:stretch>
        </p:blipFill>
        <p:spPr bwMode="auto">
          <a:xfrm>
            <a:off x="6553200" y="3084513"/>
            <a:ext cx="2516188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9" descr="Image1"/>
          <p:cNvPicPr>
            <a:picLocks noChangeAspect="1" noChangeArrowheads="1"/>
          </p:cNvPicPr>
          <p:nvPr/>
        </p:nvPicPr>
        <p:blipFill>
          <a:blip r:embed="rId3" cstate="print">
            <a:lum bright="-2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3084513"/>
            <a:ext cx="1879600" cy="3773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İçerik Yer Tutucusu 2"/>
          <p:cNvSpPr>
            <a:spLocks noGrp="1"/>
          </p:cNvSpPr>
          <p:nvPr>
            <p:ph idx="1"/>
          </p:nvPr>
        </p:nvSpPr>
        <p:spPr>
          <a:xfrm>
            <a:off x="433388" y="914400"/>
            <a:ext cx="8277225" cy="4495800"/>
          </a:xfrm>
        </p:spPr>
        <p:txBody>
          <a:bodyPr>
            <a:normAutofit lnSpcReduction="10000"/>
          </a:bodyPr>
          <a:lstStyle/>
          <a:p>
            <a:r>
              <a:rPr lang="tr-TR" sz="2800" smtClean="0">
                <a:solidFill>
                  <a:srgbClr val="A6A6A6"/>
                </a:solidFill>
                <a:ea typeface="ＭＳ Ｐゴシック" charset="-128"/>
              </a:rPr>
              <a:t>İlk değerlendirme ve tedaviye başlangıç</a:t>
            </a:r>
          </a:p>
          <a:p>
            <a:r>
              <a:rPr lang="tr-TR" sz="2800" smtClean="0">
                <a:solidFill>
                  <a:srgbClr val="A6A6A6"/>
                </a:solidFill>
                <a:ea typeface="ＭＳ Ｐゴシック" charset="-128"/>
              </a:rPr>
              <a:t>Primer ameliyatlar</a:t>
            </a:r>
          </a:p>
          <a:p>
            <a:pPr>
              <a:buFontTx/>
              <a:buNone/>
            </a:pPr>
            <a:r>
              <a:rPr lang="tr-TR" sz="2800" smtClean="0">
                <a:solidFill>
                  <a:srgbClr val="A6A6A6"/>
                </a:solidFill>
                <a:ea typeface="ＭＳ Ｐゴシック" charset="-128"/>
              </a:rPr>
              <a:t>	debritman</a:t>
            </a:r>
          </a:p>
          <a:p>
            <a:pPr>
              <a:buFontTx/>
              <a:buNone/>
            </a:pPr>
            <a:r>
              <a:rPr lang="tr-TR" sz="2800" smtClean="0">
                <a:solidFill>
                  <a:srgbClr val="A6A6A6"/>
                </a:solidFill>
                <a:ea typeface="ＭＳ Ｐゴシック" charset="-128"/>
              </a:rPr>
              <a:t>	kırık tespiti</a:t>
            </a:r>
          </a:p>
          <a:p>
            <a:r>
              <a:rPr lang="tr-TR" sz="2800" smtClean="0">
                <a:solidFill>
                  <a:srgbClr val="A6A6A6"/>
                </a:solidFill>
                <a:ea typeface="ＭＳ Ｐゴシック" charset="-128"/>
              </a:rPr>
              <a:t>İkincil ameliyatlar</a:t>
            </a:r>
          </a:p>
          <a:p>
            <a:pPr>
              <a:buFontTx/>
              <a:buNone/>
            </a:pPr>
            <a:r>
              <a:rPr lang="tr-TR" sz="2800" smtClean="0">
                <a:solidFill>
                  <a:srgbClr val="A6A6A6"/>
                </a:solidFill>
                <a:ea typeface="ＭＳ Ｐゴシック" charset="-128"/>
              </a:rPr>
              <a:t>	yumuşak doku ve cilt rekonstrüksiyonu</a:t>
            </a:r>
          </a:p>
          <a:p>
            <a:pPr>
              <a:buFontTx/>
              <a:buNone/>
            </a:pPr>
            <a:r>
              <a:rPr lang="tr-TR" sz="2800" smtClean="0">
                <a:solidFill>
                  <a:srgbClr val="A6A6A6"/>
                </a:solidFill>
                <a:ea typeface="ＭＳ Ｐゴシック" charset="-128"/>
              </a:rPr>
              <a:t>	kemik rekonstrüksiyonu</a:t>
            </a:r>
          </a:p>
          <a:p>
            <a:r>
              <a:rPr lang="tr-TR" sz="2800" b="1" smtClean="0">
                <a:ea typeface="ＭＳ Ｐゴシック" charset="-128"/>
              </a:rPr>
              <a:t>Rehabilitasyon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Başlık 1"/>
          <p:cNvSpPr>
            <a:spLocks noGrp="1"/>
          </p:cNvSpPr>
          <p:nvPr>
            <p:ph type="title"/>
          </p:nvPr>
        </p:nvSpPr>
        <p:spPr>
          <a:xfrm>
            <a:off x="433388" y="533400"/>
            <a:ext cx="8277225" cy="685800"/>
          </a:xfrm>
        </p:spPr>
        <p:txBody>
          <a:bodyPr/>
          <a:lstStyle/>
          <a:p>
            <a:pPr>
              <a:defRPr/>
            </a:pPr>
            <a:r>
              <a:rPr lang="tr-TR">
                <a:ea typeface="ＭＳ Ｐゴシック" charset="0"/>
              </a:rPr>
              <a:t>Tedavide Sorunlar</a:t>
            </a:r>
          </a:p>
        </p:txBody>
      </p:sp>
      <p:sp>
        <p:nvSpPr>
          <p:cNvPr id="44035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smtClean="0">
                <a:ea typeface="ＭＳ Ｐゴシック" charset="-128"/>
              </a:rPr>
              <a:t>Zamana bağlı ve komplekstir</a:t>
            </a:r>
          </a:p>
          <a:p>
            <a:r>
              <a:rPr lang="tr-TR" sz="2400" smtClean="0">
                <a:ea typeface="ＭＳ Ｐゴシック" charset="-128"/>
              </a:rPr>
              <a:t>Deneyim gerektirir</a:t>
            </a:r>
          </a:p>
          <a:p>
            <a:r>
              <a:rPr lang="tr-TR" sz="2400" smtClean="0">
                <a:ea typeface="ＭＳ Ｐゴシック" charset="-128"/>
              </a:rPr>
              <a:t>Çoklu yaklaşım yada yaklaşma gerektirebilir.</a:t>
            </a:r>
          </a:p>
          <a:p>
            <a:endParaRPr lang="tr-TR" sz="2400" smtClean="0">
              <a:ea typeface="ＭＳ Ｐゴシック" charset="-128"/>
            </a:endParaRPr>
          </a:p>
          <a:p>
            <a:r>
              <a:rPr lang="tr-TR" sz="2400" smtClean="0">
                <a:ea typeface="ＭＳ Ｐゴシック" charset="-128"/>
              </a:rPr>
              <a:t>Yd sorunları sıktır.</a:t>
            </a:r>
          </a:p>
          <a:p>
            <a:r>
              <a:rPr lang="tr-TR" sz="2400" smtClean="0">
                <a:ea typeface="ＭＳ Ｐゴシック" charset="-128"/>
              </a:rPr>
              <a:t>Kemik sorunları sıktır.</a:t>
            </a:r>
          </a:p>
          <a:p>
            <a:r>
              <a:rPr lang="tr-TR" sz="2400" smtClean="0">
                <a:ea typeface="ＭＳ Ｐゴシック" charset="-128"/>
              </a:rPr>
              <a:t>Enfeksiyon sıktır.</a:t>
            </a:r>
          </a:p>
          <a:p>
            <a:r>
              <a:rPr lang="tr-TR" sz="2400" smtClean="0">
                <a:ea typeface="ＭＳ Ｐゴシック" charset="-128"/>
              </a:rPr>
              <a:t>Fonksiyon kısıtlanabilir.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Başlık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761682"/>
          </a:xfrm>
        </p:spPr>
        <p:txBody>
          <a:bodyPr/>
          <a:lstStyle/>
          <a:p>
            <a:r>
              <a:rPr lang="tr-TR" dirty="0" smtClean="0">
                <a:ea typeface="ＭＳ Ｐゴシック" charset="-128"/>
              </a:rPr>
              <a:t>Son söz!!!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219200"/>
            <a:ext cx="8277225" cy="4495800"/>
          </a:xfrm>
        </p:spPr>
        <p:txBody>
          <a:bodyPr>
            <a:normAutofit lnSpcReduction="10000"/>
          </a:bodyPr>
          <a:lstStyle/>
          <a:p>
            <a:r>
              <a:rPr lang="tr-TR" sz="2600" b="1" dirty="0" smtClean="0">
                <a:ea typeface="ＭＳ Ｐゴシック" charset="-128"/>
              </a:rPr>
              <a:t>Hasta ve yaralanması </a:t>
            </a:r>
            <a:r>
              <a:rPr lang="tr-TR" sz="2600" b="1" u="sng" dirty="0" smtClean="0">
                <a:ea typeface="ＭＳ Ｐゴシック" charset="-128"/>
              </a:rPr>
              <a:t>acil </a:t>
            </a:r>
            <a:r>
              <a:rPr lang="tr-TR" sz="2600" dirty="0" smtClean="0">
                <a:ea typeface="ＭＳ Ｐゴシック" charset="-128"/>
              </a:rPr>
              <a:t>olarak değerlendirilir</a:t>
            </a:r>
          </a:p>
          <a:p>
            <a:r>
              <a:rPr lang="tr-TR" sz="2600" b="1" dirty="0" smtClean="0">
                <a:ea typeface="ＭＳ Ｐゴシック" charset="-128"/>
              </a:rPr>
              <a:t>Tedaviye </a:t>
            </a:r>
            <a:r>
              <a:rPr lang="tr-TR" sz="2600" b="1" u="sng" dirty="0" smtClean="0">
                <a:ea typeface="ＭＳ Ｐゴシック" charset="-128"/>
              </a:rPr>
              <a:t>acil </a:t>
            </a:r>
            <a:r>
              <a:rPr lang="tr-TR" sz="2600" dirty="0" smtClean="0">
                <a:ea typeface="ＭＳ Ｐゴシック" charset="-128"/>
              </a:rPr>
              <a:t>olarak başlanır</a:t>
            </a:r>
          </a:p>
          <a:p>
            <a:r>
              <a:rPr lang="tr-TR" sz="2600" b="1" dirty="0" smtClean="0">
                <a:ea typeface="ＭＳ Ｐゴシック" charset="-128"/>
              </a:rPr>
              <a:t>Radikal </a:t>
            </a:r>
            <a:r>
              <a:rPr lang="tr-TR" sz="2600" b="1" dirty="0" err="1" smtClean="0">
                <a:ea typeface="ＭＳ Ｐゴシック" charset="-128"/>
              </a:rPr>
              <a:t>debritman</a:t>
            </a:r>
            <a:r>
              <a:rPr lang="tr-TR" sz="2600" b="1" dirty="0" smtClean="0">
                <a:ea typeface="ＭＳ Ｐゴシック" charset="-128"/>
              </a:rPr>
              <a:t> </a:t>
            </a:r>
            <a:r>
              <a:rPr lang="tr-TR" sz="2600" dirty="0" smtClean="0">
                <a:ea typeface="ＭＳ Ｐゴシック" charset="-128"/>
              </a:rPr>
              <a:t>ve </a:t>
            </a:r>
            <a:r>
              <a:rPr lang="tr-TR" sz="2600" dirty="0" err="1" smtClean="0">
                <a:ea typeface="ＭＳ Ｐゴシック" charset="-128"/>
              </a:rPr>
              <a:t>irrigasyon</a:t>
            </a:r>
            <a:r>
              <a:rPr lang="tr-TR" sz="2600" dirty="0" smtClean="0">
                <a:ea typeface="ＭＳ Ｐゴシック" charset="-128"/>
              </a:rPr>
              <a:t> </a:t>
            </a:r>
            <a:r>
              <a:rPr lang="tr-TR" sz="2600" u="sng" dirty="0" smtClean="0">
                <a:ea typeface="ＭＳ Ｐゴシック" charset="-128"/>
              </a:rPr>
              <a:t>acil </a:t>
            </a:r>
            <a:r>
              <a:rPr lang="tr-TR" sz="2600" dirty="0" smtClean="0">
                <a:ea typeface="ＭＳ Ｐゴシック" charset="-128"/>
              </a:rPr>
              <a:t>olarak uygulanır</a:t>
            </a:r>
          </a:p>
          <a:p>
            <a:endParaRPr lang="tr-TR" sz="2600" dirty="0" smtClean="0">
              <a:ea typeface="ＭＳ Ｐゴシック" charset="-128"/>
            </a:endParaRPr>
          </a:p>
          <a:p>
            <a:r>
              <a:rPr lang="tr-TR" sz="2600" b="1" dirty="0" smtClean="0">
                <a:ea typeface="ＭＳ Ｐゴシック" charset="-128"/>
              </a:rPr>
              <a:t>Kırık tespiti</a:t>
            </a:r>
            <a:r>
              <a:rPr lang="tr-TR" sz="2600" dirty="0" smtClean="0">
                <a:ea typeface="ＭＳ Ｐゴシック" charset="-128"/>
              </a:rPr>
              <a:t>ni;</a:t>
            </a:r>
          </a:p>
          <a:p>
            <a:r>
              <a:rPr lang="tr-TR" sz="2600" b="1" dirty="0" smtClean="0">
                <a:ea typeface="ＭＳ Ｐゴシック" charset="-128"/>
              </a:rPr>
              <a:t>	Erken </a:t>
            </a:r>
            <a:r>
              <a:rPr lang="tr-TR" sz="2600" b="1" dirty="0" err="1" smtClean="0">
                <a:ea typeface="ＭＳ Ｐゴシック" charset="-128"/>
              </a:rPr>
              <a:t>yd</a:t>
            </a:r>
            <a:r>
              <a:rPr lang="tr-TR" sz="2600" b="1" dirty="0" smtClean="0">
                <a:ea typeface="ＭＳ Ｐゴシック" charset="-128"/>
              </a:rPr>
              <a:t> yapılandırması</a:t>
            </a:r>
          </a:p>
          <a:p>
            <a:r>
              <a:rPr lang="tr-TR" sz="2600" b="1" dirty="0" smtClean="0">
                <a:ea typeface="ＭＳ Ｐゴシック" charset="-128"/>
              </a:rPr>
              <a:t>	Rehabilitasyon</a:t>
            </a:r>
            <a:r>
              <a:rPr lang="tr-TR" sz="2600" dirty="0" smtClean="0">
                <a:ea typeface="ＭＳ Ｐゴシック" charset="-128"/>
              </a:rPr>
              <a:t> izler.</a:t>
            </a:r>
          </a:p>
          <a:p>
            <a:pPr>
              <a:buFontTx/>
              <a:buNone/>
            </a:pPr>
            <a:r>
              <a:rPr lang="tr-TR" sz="2600" dirty="0" smtClean="0">
                <a:ea typeface="ＭＳ Ｐゴシック" charset="-128"/>
              </a:rPr>
              <a:t> </a:t>
            </a:r>
            <a:endParaRPr lang="tr-TR" sz="2600" b="1" i="1" dirty="0" smtClean="0">
              <a:ea typeface="ＭＳ Ｐゴシック" charset="-128"/>
            </a:endParaRPr>
          </a:p>
          <a:p>
            <a:pPr>
              <a:buFontTx/>
              <a:buNone/>
            </a:pPr>
            <a:endParaRPr lang="tr-TR" sz="2600" b="1" i="1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Başlık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837882"/>
          </a:xfrm>
        </p:spPr>
        <p:txBody>
          <a:bodyPr/>
          <a:lstStyle/>
          <a:p>
            <a:r>
              <a:rPr lang="tr-TR" dirty="0" smtClean="0">
                <a:ea typeface="ＭＳ Ｐゴシック" charset="-128"/>
              </a:rPr>
              <a:t>Açık kırık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7171" name="İçerik Yer Tutucusu 2"/>
          <p:cNvSpPr>
            <a:spLocks noGrp="1"/>
          </p:cNvSpPr>
          <p:nvPr>
            <p:ph idx="1"/>
          </p:nvPr>
        </p:nvSpPr>
        <p:spPr>
          <a:xfrm>
            <a:off x="304800" y="1181100"/>
            <a:ext cx="8277225" cy="4495800"/>
          </a:xfrm>
        </p:spPr>
        <p:txBody>
          <a:bodyPr/>
          <a:lstStyle/>
          <a:p>
            <a:r>
              <a:rPr lang="tr-TR" sz="2800" dirty="0" smtClean="0">
                <a:ea typeface="ＭＳ Ｐゴシック" charset="-128"/>
              </a:rPr>
              <a:t>Kırığın veya kırık </a:t>
            </a:r>
            <a:r>
              <a:rPr lang="tr-TR" sz="2800" dirty="0" err="1" smtClean="0">
                <a:ea typeface="ＭＳ Ｐゴシック" charset="-128"/>
              </a:rPr>
              <a:t>hematomunun</a:t>
            </a:r>
            <a:r>
              <a:rPr lang="tr-TR" sz="2800" dirty="0" smtClean="0">
                <a:ea typeface="ＭＳ Ｐゴシック" charset="-128"/>
              </a:rPr>
              <a:t>; cilt engeli olmadan çevreyle ilişkili kurduğu yumuşak doku yaralanmasıdır.</a:t>
            </a:r>
          </a:p>
          <a:p>
            <a:pPr>
              <a:buFontTx/>
              <a:buNone/>
            </a:pPr>
            <a:endParaRPr lang="tr-TR" sz="2800" dirty="0" smtClean="0">
              <a:ea typeface="ＭＳ Ｐゴシック" charset="-128"/>
            </a:endParaRPr>
          </a:p>
          <a:p>
            <a:r>
              <a:rPr lang="tr-TR" sz="2800" dirty="0" smtClean="0">
                <a:ea typeface="ＭＳ Ｐゴシック" charset="-128"/>
              </a:rPr>
              <a:t>Acil cerrahi tedavi</a:t>
            </a:r>
          </a:p>
          <a:p>
            <a:endParaRPr lang="tr-TR" sz="2800" dirty="0" smtClean="0">
              <a:ea typeface="ＭＳ Ｐゴシック" charset="-128"/>
            </a:endParaRPr>
          </a:p>
          <a:p>
            <a:endParaRPr lang="tr-TR" sz="2800" dirty="0" smtClean="0">
              <a:ea typeface="ＭＳ Ｐゴシック" charset="-128"/>
            </a:endParaRPr>
          </a:p>
        </p:txBody>
      </p:sp>
      <p:pic>
        <p:nvPicPr>
          <p:cNvPr id="9219" name="Picture 2" descr="04 3992 49854 1 A01 13 8 04 JPG"/>
          <p:cNvPicPr>
            <a:picLocks noChangeAspect="1" noChangeArrowheads="1"/>
          </p:cNvPicPr>
          <p:nvPr/>
        </p:nvPicPr>
        <p:blipFill>
          <a:blip r:embed="rId2" cstate="print"/>
          <a:srcRect l="11052" t="19389" r="8685" b="19817"/>
          <a:stretch>
            <a:fillRect/>
          </a:stretch>
        </p:blipFill>
        <p:spPr bwMode="auto">
          <a:xfrm>
            <a:off x="2019300" y="4114800"/>
            <a:ext cx="5105400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Etyoloji</a:t>
            </a:r>
            <a:r>
              <a:rPr lang="en-US" dirty="0" smtClean="0"/>
              <a:t> ? </a:t>
            </a:r>
            <a:r>
              <a:rPr lang="en-US" dirty="0" err="1" smtClean="0"/>
              <a:t>Önem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En </a:t>
            </a:r>
            <a:r>
              <a:rPr lang="en-US" sz="2400" dirty="0" err="1" smtClean="0"/>
              <a:t>sık</a:t>
            </a:r>
            <a:r>
              <a:rPr lang="en-US" sz="2400" dirty="0" smtClean="0"/>
              <a:t> </a:t>
            </a:r>
            <a:r>
              <a:rPr lang="en-US" sz="2400" dirty="0" err="1" smtClean="0"/>
              <a:t>neden</a:t>
            </a:r>
            <a:r>
              <a:rPr lang="en-US" sz="2400" dirty="0" smtClean="0"/>
              <a:t> </a:t>
            </a:r>
            <a:r>
              <a:rPr lang="en-US" sz="2400" dirty="0" err="1" smtClean="0"/>
              <a:t>trafik</a:t>
            </a:r>
            <a:r>
              <a:rPr lang="en-US" sz="2400" dirty="0" smtClean="0"/>
              <a:t> </a:t>
            </a:r>
            <a:r>
              <a:rPr lang="en-US" sz="2400" dirty="0" err="1" smtClean="0"/>
              <a:t>kazası</a:t>
            </a:r>
            <a:r>
              <a:rPr lang="en-US" sz="2400" dirty="0" smtClean="0"/>
              <a:t>, </a:t>
            </a:r>
            <a:r>
              <a:rPr lang="en-US" sz="2400" dirty="0" err="1" smtClean="0"/>
              <a:t>genç</a:t>
            </a:r>
            <a:r>
              <a:rPr lang="en-US" sz="2400" dirty="0" smtClean="0"/>
              <a:t> </a:t>
            </a:r>
            <a:r>
              <a:rPr lang="en-US" sz="2400" dirty="0" err="1" smtClean="0"/>
              <a:t>erkekler</a:t>
            </a:r>
            <a:endParaRPr lang="en-US" sz="2400" dirty="0" smtClean="0"/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	</a:t>
            </a:r>
            <a:r>
              <a:rPr lang="en-US" sz="2400" dirty="0" err="1" smtClean="0"/>
              <a:t>Ateşli</a:t>
            </a:r>
            <a:r>
              <a:rPr lang="en-US" sz="2400" dirty="0" smtClean="0"/>
              <a:t> </a:t>
            </a:r>
            <a:r>
              <a:rPr lang="en-US" sz="2400" dirty="0" err="1" smtClean="0"/>
              <a:t>silah</a:t>
            </a:r>
            <a:endParaRPr lang="en-US" sz="2400" dirty="0" smtClean="0"/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	</a:t>
            </a:r>
            <a:r>
              <a:rPr lang="en-US" sz="2400" dirty="0" err="1" smtClean="0"/>
              <a:t>Yüksekten</a:t>
            </a:r>
            <a:r>
              <a:rPr lang="en-US" sz="2400" dirty="0" smtClean="0"/>
              <a:t> </a:t>
            </a:r>
            <a:r>
              <a:rPr lang="en-US" sz="2400" dirty="0" err="1" smtClean="0"/>
              <a:t>düşme</a:t>
            </a:r>
            <a:endParaRPr lang="en-US" sz="2400" dirty="0" smtClean="0"/>
          </a:p>
          <a:p>
            <a:r>
              <a:rPr lang="en-US" sz="2400" dirty="0" smtClean="0"/>
              <a:t>En </a:t>
            </a:r>
            <a:r>
              <a:rPr lang="en-US" sz="2400" dirty="0" err="1" smtClean="0"/>
              <a:t>sık</a:t>
            </a:r>
            <a:r>
              <a:rPr lang="en-US" sz="2400" dirty="0" smtClean="0"/>
              <a:t> el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parmaklarda</a:t>
            </a:r>
            <a:r>
              <a:rPr lang="en-US" sz="2400" dirty="0" smtClean="0"/>
              <a:t>, en </a:t>
            </a:r>
            <a:r>
              <a:rPr lang="en-US" sz="2400" dirty="0" err="1" smtClean="0"/>
              <a:t>sık</a:t>
            </a:r>
            <a:r>
              <a:rPr lang="en-US" sz="2400" dirty="0" smtClean="0"/>
              <a:t> </a:t>
            </a:r>
            <a:r>
              <a:rPr lang="en-US" sz="2400" dirty="0" err="1" smtClean="0"/>
              <a:t>tibiada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Önemi</a:t>
            </a:r>
            <a:r>
              <a:rPr lang="en-US" sz="2400" dirty="0" smtClean="0"/>
              <a:t>: </a:t>
            </a:r>
            <a:r>
              <a:rPr lang="en-US" sz="2400" dirty="0" err="1" smtClean="0"/>
              <a:t>cilt</a:t>
            </a:r>
            <a:r>
              <a:rPr lang="en-US" sz="2400" dirty="0" smtClean="0"/>
              <a:t> – </a:t>
            </a:r>
            <a:r>
              <a:rPr lang="en-US" sz="2400" dirty="0" err="1" smtClean="0"/>
              <a:t>hematom</a:t>
            </a:r>
            <a:r>
              <a:rPr lang="en-US" sz="2400" dirty="0" smtClean="0"/>
              <a:t> </a:t>
            </a:r>
            <a:r>
              <a:rPr lang="en-US" sz="2400" dirty="0" err="1" smtClean="0"/>
              <a:t>kaybı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   </a:t>
            </a:r>
            <a:r>
              <a:rPr lang="en-US" sz="2400" dirty="0" err="1" smtClean="0"/>
              <a:t>morbidite</a:t>
            </a:r>
            <a:r>
              <a:rPr lang="en-US" sz="2400" dirty="0" smtClean="0"/>
              <a:t> – </a:t>
            </a:r>
            <a:r>
              <a:rPr lang="en-US" sz="2400" dirty="0" err="1" smtClean="0"/>
              <a:t>mortalite</a:t>
            </a:r>
            <a:endParaRPr lang="en-US" sz="2400" dirty="0" smtClean="0"/>
          </a:p>
          <a:p>
            <a:r>
              <a:rPr lang="en-US" sz="2400" dirty="0" smtClean="0"/>
              <a:t>	</a:t>
            </a:r>
            <a:r>
              <a:rPr lang="en-US" sz="2400" dirty="0" err="1" smtClean="0"/>
              <a:t>Kırıkların</a:t>
            </a:r>
            <a:r>
              <a:rPr lang="en-US" sz="2400" dirty="0" smtClean="0"/>
              <a:t> %3</a:t>
            </a:r>
          </a:p>
          <a:p>
            <a:r>
              <a:rPr lang="en-US" sz="2400" dirty="0" smtClean="0"/>
              <a:t>	%50 </a:t>
            </a:r>
            <a:r>
              <a:rPr lang="en-US" sz="2400" dirty="0" err="1" smtClean="0"/>
              <a:t>enf</a:t>
            </a:r>
            <a:r>
              <a:rPr lang="en-US" sz="2400" dirty="0" smtClean="0"/>
              <a:t> - </a:t>
            </a:r>
            <a:r>
              <a:rPr lang="en-US" sz="2400" dirty="0" err="1" smtClean="0"/>
              <a:t>amputasyon</a:t>
            </a:r>
            <a:r>
              <a:rPr lang="en-US" sz="2400" dirty="0" smtClean="0"/>
              <a:t>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876800" y="4267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Picture 7" descr="Honda Pop Up Bon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657600"/>
            <a:ext cx="3333750" cy="238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610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Başlık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761682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ea typeface="ＭＳ Ｐゴシック" charset="-128"/>
              </a:rPr>
              <a:t>Tedavide Amaç</a:t>
            </a:r>
          </a:p>
        </p:txBody>
      </p:sp>
      <p:sp>
        <p:nvSpPr>
          <p:cNvPr id="7171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smtClean="0">
                <a:ea typeface="ＭＳ Ｐゴシック" charset="-128"/>
              </a:rPr>
              <a:t>Enfeksiyonun engellenmesi</a:t>
            </a:r>
          </a:p>
          <a:p>
            <a:endParaRPr lang="tr-TR" sz="2800" smtClean="0">
              <a:ea typeface="ＭＳ Ｐゴシック" charset="-128"/>
            </a:endParaRPr>
          </a:p>
          <a:p>
            <a:r>
              <a:rPr lang="tr-TR" sz="2800" smtClean="0">
                <a:ea typeface="ＭＳ Ｐゴシック" charset="-128"/>
              </a:rPr>
              <a:t>Yumuşak doku örtüsünün sağlanması</a:t>
            </a:r>
          </a:p>
          <a:p>
            <a:endParaRPr lang="tr-TR" sz="2800" smtClean="0">
              <a:ea typeface="ＭＳ Ｐゴシック" charset="-128"/>
            </a:endParaRPr>
          </a:p>
          <a:p>
            <a:r>
              <a:rPr lang="tr-TR" sz="2800" smtClean="0">
                <a:ea typeface="ＭＳ Ｐゴシック" charset="-128"/>
              </a:rPr>
              <a:t>Kabul edilebilir sınırlarda kemik kaynaması</a:t>
            </a:r>
          </a:p>
          <a:p>
            <a:endParaRPr lang="tr-TR" sz="2800" smtClean="0">
              <a:ea typeface="ＭＳ Ｐゴシック" charset="-128"/>
            </a:endParaRPr>
          </a:p>
          <a:p>
            <a:r>
              <a:rPr lang="tr-TR" sz="2800" smtClean="0">
                <a:ea typeface="ＭＳ Ｐゴシック" charset="-128"/>
              </a:rPr>
              <a:t>Ekstremite ve eklem fonksiyonlarının korunması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ea typeface="ＭＳ Ｐゴシック" charset="-128"/>
              </a:rPr>
              <a:t>Amaca ulaşmak için</a:t>
            </a:r>
          </a:p>
        </p:txBody>
      </p:sp>
      <p:sp>
        <p:nvSpPr>
          <p:cNvPr id="1024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b="1" smtClean="0">
                <a:solidFill>
                  <a:srgbClr val="FF0000"/>
                </a:solidFill>
                <a:ea typeface="ＭＳ Ｐゴシック" charset="-128"/>
              </a:rPr>
              <a:t>İlk değerlendirme ve tedaviye başlangıç</a:t>
            </a:r>
          </a:p>
          <a:p>
            <a:r>
              <a:rPr lang="tr-TR" sz="2800" b="1" smtClean="0">
                <a:ea typeface="ＭＳ Ｐゴシック" charset="-128"/>
              </a:rPr>
              <a:t>Birincil ameliyatlar</a:t>
            </a:r>
          </a:p>
          <a:p>
            <a:pPr>
              <a:buFontTx/>
              <a:buNone/>
            </a:pPr>
            <a:r>
              <a:rPr lang="tr-TR" sz="2800" b="1" smtClean="0">
                <a:ea typeface="ＭＳ Ｐゴシック" charset="-128"/>
              </a:rPr>
              <a:t>	</a:t>
            </a:r>
            <a:r>
              <a:rPr lang="tr-TR" sz="2800" b="1" smtClean="0">
                <a:solidFill>
                  <a:srgbClr val="FF0000"/>
                </a:solidFill>
                <a:ea typeface="ＭＳ Ｐゴシック" charset="-128"/>
              </a:rPr>
              <a:t>debritman</a:t>
            </a:r>
          </a:p>
          <a:p>
            <a:pPr>
              <a:buFontTx/>
              <a:buNone/>
            </a:pPr>
            <a:r>
              <a:rPr lang="tr-TR" sz="2800" b="1" smtClean="0">
                <a:ea typeface="ＭＳ Ｐゴシック" charset="-128"/>
              </a:rPr>
              <a:t>	kırık tespiti</a:t>
            </a:r>
          </a:p>
          <a:p>
            <a:r>
              <a:rPr lang="tr-TR" sz="2800" smtClean="0">
                <a:ea typeface="ＭＳ Ｐゴシック" charset="-128"/>
              </a:rPr>
              <a:t>İkincil ameliyatlar</a:t>
            </a:r>
          </a:p>
          <a:p>
            <a:pPr>
              <a:buFontTx/>
              <a:buNone/>
            </a:pPr>
            <a:r>
              <a:rPr lang="tr-TR" sz="2800" smtClean="0">
                <a:ea typeface="ＭＳ Ｐゴシック" charset="-128"/>
              </a:rPr>
              <a:t>	yumuşak doku ve cilt rekonstrüksiyonu</a:t>
            </a:r>
          </a:p>
          <a:p>
            <a:pPr>
              <a:buFontTx/>
              <a:buNone/>
            </a:pPr>
            <a:r>
              <a:rPr lang="tr-TR" sz="2800" smtClean="0">
                <a:ea typeface="ＭＳ Ｐゴシック" charset="-128"/>
              </a:rPr>
              <a:t>	kemik rekonstrüksiyonu</a:t>
            </a:r>
          </a:p>
          <a:p>
            <a:r>
              <a:rPr lang="tr-TR" sz="2800" smtClean="0">
                <a:ea typeface="ＭＳ Ｐゴシック" charset="-128"/>
              </a:rPr>
              <a:t>Rehabilitasyon </a:t>
            </a:r>
          </a:p>
        </p:txBody>
      </p:sp>
      <p:sp>
        <p:nvSpPr>
          <p:cNvPr id="12291" name="Çift Ayraç 1"/>
          <p:cNvSpPr>
            <a:spLocks noChangeArrowheads="1"/>
          </p:cNvSpPr>
          <p:nvPr/>
        </p:nvSpPr>
        <p:spPr bwMode="auto">
          <a:xfrm>
            <a:off x="-15875" y="2209800"/>
            <a:ext cx="4038600" cy="1676400"/>
          </a:xfrm>
          <a:prstGeom prst="bracePair">
            <a:avLst>
              <a:gd name="adj" fmla="val 8333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mtClean="0">
                <a:ea typeface="ＭＳ Ｐゴシック" charset="-128"/>
              </a:rPr>
              <a:t>İlk değerlendirme ve tedaviye başlangıç</a:t>
            </a:r>
          </a:p>
        </p:txBody>
      </p:sp>
      <p:sp>
        <p:nvSpPr>
          <p:cNvPr id="12291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smtClean="0">
                <a:ea typeface="ＭＳ Ｐゴシック" charset="-128"/>
              </a:rPr>
              <a:t>Mümkün olduğunca çabuk ama doğru</a:t>
            </a:r>
          </a:p>
          <a:p>
            <a:r>
              <a:rPr lang="tr-TR" sz="2800" smtClean="0">
                <a:ea typeface="ＭＳ Ｐゴシック" charset="-128"/>
              </a:rPr>
              <a:t>Önce hayat sonra ekstremite</a:t>
            </a:r>
          </a:p>
          <a:p>
            <a:r>
              <a:rPr lang="tr-TR" sz="2800" smtClean="0">
                <a:ea typeface="ＭＳ Ｐゴシック" charset="-128"/>
              </a:rPr>
              <a:t>Kontaminasyon engellenmesi</a:t>
            </a:r>
          </a:p>
          <a:p>
            <a:r>
              <a:rPr lang="tr-TR" sz="2800" smtClean="0">
                <a:ea typeface="ＭＳ Ｐゴシック" charset="-128"/>
              </a:rPr>
              <a:t>Antibiyotik tedavisi ve tetanoz profilaksisi</a:t>
            </a:r>
          </a:p>
          <a:p>
            <a:r>
              <a:rPr lang="tr-TR" sz="2800" smtClean="0">
                <a:ea typeface="ＭＳ Ｐゴシック" charset="-128"/>
              </a:rPr>
              <a:t>Ekstremite dizilimi ve korunması</a:t>
            </a:r>
          </a:p>
          <a:p>
            <a:r>
              <a:rPr lang="tr-TR" sz="2800" smtClean="0">
                <a:ea typeface="ＭＳ Ｐゴシック" charset="-128"/>
              </a:rPr>
              <a:t>Klinik ve radyolojik değerlendirme</a:t>
            </a:r>
          </a:p>
          <a:p>
            <a:endParaRPr lang="tr-TR" sz="280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Başlık 1"/>
          <p:cNvSpPr>
            <a:spLocks noGrp="1"/>
          </p:cNvSpPr>
          <p:nvPr>
            <p:ph type="title"/>
          </p:nvPr>
        </p:nvSpPr>
        <p:spPr>
          <a:xfrm>
            <a:off x="0" y="152718"/>
            <a:ext cx="8991600" cy="1218882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ea typeface="ＭＳ Ｐゴシック" charset="-128"/>
              </a:rPr>
              <a:t>İlk değerlendirme ve tedaviye başlangıç</a:t>
            </a:r>
            <a:br>
              <a:rPr lang="tr-TR" dirty="0" smtClean="0">
                <a:ea typeface="ＭＳ Ｐゴシック" charset="-128"/>
              </a:rPr>
            </a:br>
            <a:r>
              <a:rPr lang="tr-TR" dirty="0" smtClean="0">
                <a:ea typeface="ＭＳ Ｐゴシック" charset="-128"/>
              </a:rPr>
              <a:t>       - Önce Hayat -</a:t>
            </a:r>
          </a:p>
        </p:txBody>
      </p:sp>
      <p:sp>
        <p:nvSpPr>
          <p:cNvPr id="13315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err="1" smtClean="0">
                <a:ea typeface="ＭＳ Ｐゴシック" charset="-128"/>
              </a:rPr>
              <a:t>Ekstremite</a:t>
            </a:r>
            <a:r>
              <a:rPr lang="tr-TR" sz="2400" dirty="0" smtClean="0">
                <a:ea typeface="ＭＳ Ｐゴシック" charset="-128"/>
              </a:rPr>
              <a:t> üzerine yoğunlaşma!</a:t>
            </a:r>
          </a:p>
          <a:p>
            <a:endParaRPr lang="tr-TR" sz="2400" dirty="0" smtClean="0">
              <a:ea typeface="ＭＳ Ｐゴシック" charset="-128"/>
            </a:endParaRPr>
          </a:p>
          <a:p>
            <a:r>
              <a:rPr lang="tr-TR" sz="2400" dirty="0" smtClean="0">
                <a:ea typeface="ＭＳ Ｐゴシック" charset="-128"/>
              </a:rPr>
              <a:t>(A) Havayolu</a:t>
            </a:r>
          </a:p>
          <a:p>
            <a:r>
              <a:rPr lang="tr-TR" sz="2400" dirty="0" smtClean="0">
                <a:ea typeface="ＭＳ Ｐゴシック" charset="-128"/>
              </a:rPr>
              <a:t>(B) Solunum</a:t>
            </a:r>
          </a:p>
          <a:p>
            <a:r>
              <a:rPr lang="tr-TR" sz="2400" dirty="0" smtClean="0">
                <a:ea typeface="ＭＳ Ｐゴシック" charset="-128"/>
              </a:rPr>
              <a:t>(C) Genel dolaşım</a:t>
            </a:r>
          </a:p>
          <a:p>
            <a:endParaRPr lang="tr-TR" sz="2400" dirty="0" smtClean="0">
              <a:ea typeface="ＭＳ Ｐゴシック" charset="-128"/>
            </a:endParaRPr>
          </a:p>
          <a:p>
            <a:r>
              <a:rPr lang="tr-TR" sz="2400" dirty="0" smtClean="0">
                <a:ea typeface="ＭＳ Ｐゴシック" charset="-128"/>
              </a:rPr>
              <a:t>Temel ve ileri yaşam desteği</a:t>
            </a:r>
          </a:p>
        </p:txBody>
      </p:sp>
      <p:pic>
        <p:nvPicPr>
          <p:cNvPr id="14339" name="Picture 4" descr="C:\Users\DRTAHIR\Desktop\212706-MEHMET EKEN-EX HASTA\212706-1.A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990600"/>
            <a:ext cx="35544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C:\Users\DRTAHIR\Desktop\212706-MEHMET EKEN-EX HASTA\212706-1.A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459163"/>
            <a:ext cx="245903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Oval 1"/>
          <p:cNvSpPr>
            <a:spLocks noChangeArrowheads="1"/>
          </p:cNvSpPr>
          <p:nvPr/>
        </p:nvSpPr>
        <p:spPr bwMode="auto">
          <a:xfrm>
            <a:off x="7023100" y="4656138"/>
            <a:ext cx="301625" cy="373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13319" name="Oval 6"/>
          <p:cNvSpPr>
            <a:spLocks noChangeArrowheads="1"/>
          </p:cNvSpPr>
          <p:nvPr/>
        </p:nvSpPr>
        <p:spPr bwMode="auto">
          <a:xfrm>
            <a:off x="7037388" y="3711575"/>
            <a:ext cx="354012" cy="373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2833</TotalTime>
  <Words>902</Words>
  <Application>Microsoft Office PowerPoint</Application>
  <PresentationFormat>Ekran Gösterisi (4:3)</PresentationFormat>
  <Paragraphs>329</Paragraphs>
  <Slides>39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0" baseType="lpstr">
      <vt:lpstr>Office Theme</vt:lpstr>
      <vt:lpstr>Açık Kırıklar</vt:lpstr>
      <vt:lpstr>Öğrenme Hedefleri</vt:lpstr>
      <vt:lpstr>Slayt 3</vt:lpstr>
      <vt:lpstr>Açık kırık</vt:lpstr>
      <vt:lpstr>Etyoloji ? Önem ?</vt:lpstr>
      <vt:lpstr>Tedavide Amaç</vt:lpstr>
      <vt:lpstr>Amaca ulaşmak için</vt:lpstr>
      <vt:lpstr>İlk değerlendirme ve tedaviye başlangıç</vt:lpstr>
      <vt:lpstr>İlk değerlendirme ve tedaviye başlangıç        - Önce Hayat -</vt:lpstr>
      <vt:lpstr>İlk değerlendirme ve tedaviye başlangıç     - Kontaminasyon Engellenmesi -</vt:lpstr>
      <vt:lpstr>İlk değerlendirme ve tedaviye başlangıç         - Klinik Değerlendirme -</vt:lpstr>
      <vt:lpstr>İlk değerlendirme ve tedaviye başlangıç    - Antibiyotik Tedavisi (Profilaktik) -</vt:lpstr>
      <vt:lpstr>İlk değerlendirme ve tedaviye başlangıç      - Tetanoz Profilaksisi -</vt:lpstr>
      <vt:lpstr>İlk değerlendirme ve tedaviye başlangıç    - Ekstremite Dizilimi ve Korunması -</vt:lpstr>
      <vt:lpstr>İlk değerlendirme ve tedaviye başlangıç    - Radyolojik Değerlendirme -</vt:lpstr>
      <vt:lpstr>Slayt 16</vt:lpstr>
      <vt:lpstr>Birincil Ameliyatların Amacı</vt:lpstr>
      <vt:lpstr>Birincil ameliyatlar Debritman ve irrigasyon</vt:lpstr>
      <vt:lpstr>Birincil ameliyatlar Debritman ve irrigasyon</vt:lpstr>
      <vt:lpstr>Birincil ameliyatlar Debritman ve irrigasyon</vt:lpstr>
      <vt:lpstr>Birincil ameliyatlar Debritman ve irrigasyon</vt:lpstr>
      <vt:lpstr>Birincil ameliyatlar Debritman ve irrigasyon</vt:lpstr>
      <vt:lpstr>Birincil ameliyatlar Sınıflama</vt:lpstr>
      <vt:lpstr>Gustilo &amp; Anderson Sınıflaması</vt:lpstr>
      <vt:lpstr>Tip III</vt:lpstr>
      <vt:lpstr>Tip IIIC</vt:lpstr>
      <vt:lpstr>Birincil ameliyatlar Kırık Tespiti</vt:lpstr>
      <vt:lpstr>Birincil ameliyatlar Kırık Tespiti</vt:lpstr>
      <vt:lpstr>Birincil ameliyatlar Kırık Tespiti</vt:lpstr>
      <vt:lpstr>Birincil ameliyatlar Kırık Tespiti</vt:lpstr>
      <vt:lpstr>Birincil Ameliyatların Sonlandırılması</vt:lpstr>
      <vt:lpstr>Slayt 32</vt:lpstr>
      <vt:lpstr>İkincil ameliyatlar Cilt ve Yumuşak Doku</vt:lpstr>
      <vt:lpstr>İkincil ameliyatlar Cilt ve Yumuşak Doku</vt:lpstr>
      <vt:lpstr>Açık kırıkta serbest flep</vt:lpstr>
      <vt:lpstr>İkincil ameliyatlar Kemik</vt:lpstr>
      <vt:lpstr>Slayt 37</vt:lpstr>
      <vt:lpstr>Tedavide Sorunlar</vt:lpstr>
      <vt:lpstr>Son söz!!!</vt:lpstr>
    </vt:vector>
  </TitlesOfParts>
  <Company>AO Foundation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AOTrauma Template white</dc:title>
  <dc:creator>Herwig Daemon / C&amp;E</dc:creator>
  <cp:lastModifiedBy>user</cp:lastModifiedBy>
  <cp:revision>164</cp:revision>
  <cp:lastPrinted>1904-01-01T00:00:00Z</cp:lastPrinted>
  <dcterms:created xsi:type="dcterms:W3CDTF">1904-01-01T00:00:00Z</dcterms:created>
  <dcterms:modified xsi:type="dcterms:W3CDTF">2017-12-14T08:59:49Z</dcterms:modified>
</cp:coreProperties>
</file>