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Kavramlar ve Beceriler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tr-TR" altLang="tr-TR" sz="2400" b="1" i="1" u="sng" dirty="0">
                <a:latin typeface="Arial" panose="020B0604020202020204" pitchFamily="34" charset="0"/>
              </a:rPr>
              <a:t>Kavramlar ve </a:t>
            </a:r>
            <a:r>
              <a:rPr lang="tr-TR" altLang="tr-TR" sz="2400" b="1" i="1" u="sng" dirty="0" smtClean="0">
                <a:latin typeface="Arial" panose="020B0604020202020204" pitchFamily="34" charset="0"/>
              </a:rPr>
              <a:t>Beceriler</a:t>
            </a:r>
          </a:p>
          <a:p>
            <a:pPr>
              <a:spcBef>
                <a:spcPct val="50000"/>
              </a:spcBef>
            </a:pPr>
            <a:endParaRPr lang="tr-TR" altLang="tr-TR" sz="2400" b="1" i="1" u="sng" dirty="0">
              <a:latin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400" b="1" dirty="0">
                <a:latin typeface="Arial" panose="020B0604020202020204" pitchFamily="34" charset="0"/>
              </a:rPr>
              <a:t>Üyelik ve Referans </a:t>
            </a:r>
            <a:r>
              <a:rPr lang="tr-TR" altLang="tr-TR" sz="2400" b="1" dirty="0" smtClean="0">
                <a:latin typeface="Arial" panose="020B0604020202020204" pitchFamily="34" charset="0"/>
              </a:rPr>
              <a:t>Gruplar</a:t>
            </a:r>
            <a:endParaRPr lang="tr-TR" altLang="tr-TR" sz="2400" b="1" dirty="0">
              <a:latin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400" b="1" dirty="0">
                <a:latin typeface="Arial" panose="020B0604020202020204" pitchFamily="34" charset="0"/>
              </a:rPr>
              <a:t>Grup Gelişimi Modelleri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400" b="1" dirty="0" err="1">
                <a:latin typeface="Arial" panose="020B0604020202020204" pitchFamily="34" charset="0"/>
              </a:rPr>
              <a:t>Garland</a:t>
            </a:r>
            <a:r>
              <a:rPr lang="tr-TR" altLang="tr-TR" sz="2400" b="1" dirty="0">
                <a:latin typeface="Arial" panose="020B0604020202020204" pitchFamily="34" charset="0"/>
              </a:rPr>
              <a:t>, </a:t>
            </a:r>
            <a:r>
              <a:rPr lang="tr-TR" altLang="tr-TR" sz="2400" b="1" dirty="0" err="1">
                <a:latin typeface="Arial" panose="020B0604020202020204" pitchFamily="34" charset="0"/>
              </a:rPr>
              <a:t>Jones</a:t>
            </a:r>
            <a:r>
              <a:rPr lang="tr-TR" altLang="tr-TR" sz="2400" b="1" dirty="0">
                <a:latin typeface="Arial" panose="020B0604020202020204" pitchFamily="34" charset="0"/>
              </a:rPr>
              <a:t> ve </a:t>
            </a:r>
            <a:r>
              <a:rPr lang="tr-TR" altLang="tr-TR" sz="2400" b="1" dirty="0" err="1">
                <a:latin typeface="Arial" panose="020B0604020202020204" pitchFamily="34" charset="0"/>
              </a:rPr>
              <a:t>Kolodny</a:t>
            </a:r>
            <a:r>
              <a:rPr lang="tr-TR" altLang="tr-TR" sz="2400" b="1" dirty="0">
                <a:latin typeface="Arial" panose="020B0604020202020204" pitchFamily="34" charset="0"/>
              </a:rPr>
              <a:t> Modeli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400" b="1" dirty="0" err="1">
                <a:latin typeface="Arial" panose="020B0604020202020204" pitchFamily="34" charset="0"/>
              </a:rPr>
              <a:t>Tuckman</a:t>
            </a:r>
            <a:r>
              <a:rPr lang="tr-TR" altLang="tr-TR" sz="2400" b="1" dirty="0">
                <a:latin typeface="Arial" panose="020B0604020202020204" pitchFamily="34" charset="0"/>
              </a:rPr>
              <a:t> Modeli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400" b="1" dirty="0" err="1">
                <a:latin typeface="Arial" panose="020B0604020202020204" pitchFamily="34" charset="0"/>
              </a:rPr>
              <a:t>Bales</a:t>
            </a:r>
            <a:r>
              <a:rPr lang="tr-TR" altLang="tr-TR" sz="2400" b="1" dirty="0">
                <a:latin typeface="Arial" panose="020B0604020202020204" pitchFamily="34" charset="0"/>
              </a:rPr>
              <a:t> Modeli</a:t>
            </a:r>
            <a:endParaRPr lang="en-US" altLang="tr-TR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Görev ve Sürdürme Rolleri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2800" b="1" dirty="0">
              <a:latin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800" b="1" dirty="0">
                <a:latin typeface="Arial" panose="020B0604020202020204" pitchFamily="34" charset="0"/>
              </a:rPr>
              <a:t>Liderlik Kuramı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800" b="1" dirty="0">
                <a:latin typeface="Arial" panose="020B0604020202020204" pitchFamily="34" charset="0"/>
              </a:rPr>
              <a:t>Özellik Yaklaşımı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800" b="1" dirty="0">
                <a:latin typeface="Arial" panose="020B0604020202020204" pitchFamily="34" charset="0"/>
              </a:rPr>
              <a:t>Konum Yaklaşımı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800" b="1" dirty="0">
                <a:latin typeface="Arial" panose="020B0604020202020204" pitchFamily="34" charset="0"/>
              </a:rPr>
              <a:t>Tarz Yaklaşımı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altLang="tr-TR" sz="2800" b="1" dirty="0">
                <a:latin typeface="Arial" panose="020B0604020202020204" pitchFamily="34" charset="0"/>
              </a:rPr>
              <a:t>İşlevleri Dağıtma Yaklaşım</a:t>
            </a: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Gruplarla Sosyal Güç Temeli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2800" b="1" u="sng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Kişisel Amaçlar ve Grup Amaçları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Uyma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Kişiye Özgü Kredi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Yarışmacı ve İşbirlikçi Grupla</a:t>
            </a:r>
            <a:endParaRPr lang="tr-TR" sz="2800" b="1" u="sng" dirty="0" smtClean="0"/>
          </a:p>
          <a:p>
            <a:pPr marL="0" indent="0">
              <a:buNone/>
            </a:pP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200" b="1" u="sng" dirty="0">
                <a:latin typeface="Arial" panose="020B0604020202020204" pitchFamily="34" charset="0"/>
              </a:rPr>
              <a:t>Çatışma ve Yaratıcılık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3200" b="1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200" b="1" dirty="0">
                <a:latin typeface="Arial" panose="020B0604020202020204" pitchFamily="34" charset="0"/>
              </a:rPr>
              <a:t>Kazan Kaybet Yaklaşımı ve Sorun Çözme Yaklaşımı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200" b="1" dirty="0">
                <a:latin typeface="Arial" panose="020B0604020202020204" pitchFamily="34" charset="0"/>
              </a:rPr>
              <a:t>Çatışma Çözme Stratejileri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200" b="1" dirty="0">
                <a:latin typeface="Arial" panose="020B0604020202020204" pitchFamily="34" charset="0"/>
              </a:rPr>
              <a:t>Bozucu Davranışı Ele Alma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3200" b="1" dirty="0">
              <a:solidFill>
                <a:srgbClr val="FFFF66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tr-TR" alt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Grup Büyüklüğü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2800" b="1" u="sng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Tedavi Gruplarını Başlatma, Yönetme ve Sonlandırma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2800" b="1" u="sng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İki Liderli Gruplar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endParaRPr lang="tr-TR" altLang="tr-TR" sz="2800" b="1" u="sng" dirty="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>
                <a:latin typeface="Arial" panose="020B0604020202020204" pitchFamily="34" charset="0"/>
              </a:rPr>
              <a:t>Grup Liderleri İçin Yasal Konular</a:t>
            </a:r>
            <a:endParaRPr lang="en-US" altLang="tr-TR" sz="2800" u="sng" dirty="0"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66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</TotalTime>
  <Words>114</Words>
  <Application>Microsoft Office PowerPoint</Application>
  <PresentationFormat>Ekran Gösterisi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Symbol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13</cp:revision>
  <dcterms:created xsi:type="dcterms:W3CDTF">2017-04-26T08:36:58Z</dcterms:created>
  <dcterms:modified xsi:type="dcterms:W3CDTF">2017-12-11T07:47:23Z</dcterms:modified>
</cp:coreProperties>
</file>