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04" r:id="rId12"/>
    <p:sldId id="305" r:id="rId13"/>
    <p:sldId id="267" r:id="rId14"/>
    <p:sldId id="290" r:id="rId15"/>
    <p:sldId id="269" r:id="rId16"/>
    <p:sldId id="291" r:id="rId17"/>
    <p:sldId id="270" r:id="rId18"/>
    <p:sldId id="271" r:id="rId19"/>
    <p:sldId id="272" r:id="rId20"/>
    <p:sldId id="273" r:id="rId21"/>
    <p:sldId id="292" r:id="rId22"/>
    <p:sldId id="293" r:id="rId23"/>
    <p:sldId id="294" r:id="rId24"/>
    <p:sldId id="274" r:id="rId25"/>
    <p:sldId id="275" r:id="rId26"/>
    <p:sldId id="276" r:id="rId27"/>
    <p:sldId id="306" r:id="rId28"/>
    <p:sldId id="277" r:id="rId29"/>
    <p:sldId id="295" r:id="rId30"/>
    <p:sldId id="278" r:id="rId31"/>
    <p:sldId id="307" r:id="rId32"/>
    <p:sldId id="279" r:id="rId33"/>
    <p:sldId id="281" r:id="rId34"/>
    <p:sldId id="296" r:id="rId35"/>
    <p:sldId id="297" r:id="rId36"/>
    <p:sldId id="298" r:id="rId37"/>
    <p:sldId id="299" r:id="rId38"/>
    <p:sldId id="282" r:id="rId39"/>
    <p:sldId id="283" r:id="rId40"/>
    <p:sldId id="285" r:id="rId41"/>
    <p:sldId id="309" r:id="rId42"/>
    <p:sldId id="286" r:id="rId43"/>
    <p:sldId id="287" r:id="rId44"/>
    <p:sldId id="300" r:id="rId45"/>
    <p:sldId id="288" r:id="rId46"/>
    <p:sldId id="301" r:id="rId47"/>
    <p:sldId id="302" r:id="rId48"/>
    <p:sldId id="310" r:id="rId49"/>
    <p:sldId id="303" r:id="rId5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A4B67-AC2D-47F4-8DFE-58F505ECF80F}" type="datetimeFigureOut">
              <a:rPr lang="tr-TR" smtClean="0"/>
              <a:t>17.12.2019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36486-BE9E-4128-AB44-181561C121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7751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36486-BE9E-4128-AB44-181561C1217B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068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63F9-BB68-46A2-BF77-2F9E15527948}" type="datetimeFigureOut">
              <a:rPr lang="tr-TR" smtClean="0"/>
              <a:t>17.12.2019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22F8-5000-48A7-90D4-F028A52D6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1666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63F9-BB68-46A2-BF77-2F9E15527948}" type="datetimeFigureOut">
              <a:rPr lang="tr-TR" smtClean="0"/>
              <a:t>17.12.2019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22F8-5000-48A7-90D4-F028A52D6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046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63F9-BB68-46A2-BF77-2F9E15527948}" type="datetimeFigureOut">
              <a:rPr lang="tr-TR" smtClean="0"/>
              <a:t>17.12.2019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22F8-5000-48A7-90D4-F028A52D6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997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63F9-BB68-46A2-BF77-2F9E15527948}" type="datetimeFigureOut">
              <a:rPr lang="tr-TR" smtClean="0"/>
              <a:t>17.12.2019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22F8-5000-48A7-90D4-F028A52D6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009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63F9-BB68-46A2-BF77-2F9E15527948}" type="datetimeFigureOut">
              <a:rPr lang="tr-TR" smtClean="0"/>
              <a:t>17.12.2019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22F8-5000-48A7-90D4-F028A52D6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825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63F9-BB68-46A2-BF77-2F9E15527948}" type="datetimeFigureOut">
              <a:rPr lang="tr-TR" smtClean="0"/>
              <a:t>17.12.2019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22F8-5000-48A7-90D4-F028A52D6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161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63F9-BB68-46A2-BF77-2F9E15527948}" type="datetimeFigureOut">
              <a:rPr lang="tr-TR" smtClean="0"/>
              <a:t>17.12.2019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22F8-5000-48A7-90D4-F028A52D6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844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63F9-BB68-46A2-BF77-2F9E15527948}" type="datetimeFigureOut">
              <a:rPr lang="tr-TR" smtClean="0"/>
              <a:t>17.12.2019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22F8-5000-48A7-90D4-F028A52D6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14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63F9-BB68-46A2-BF77-2F9E15527948}" type="datetimeFigureOut">
              <a:rPr lang="tr-TR" smtClean="0"/>
              <a:t>17.12.2019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22F8-5000-48A7-90D4-F028A52D6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415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63F9-BB68-46A2-BF77-2F9E15527948}" type="datetimeFigureOut">
              <a:rPr lang="tr-TR" smtClean="0"/>
              <a:t>17.12.2019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22F8-5000-48A7-90D4-F028A52D6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616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63F9-BB68-46A2-BF77-2F9E15527948}" type="datetimeFigureOut">
              <a:rPr lang="tr-TR" smtClean="0"/>
              <a:t>17.12.2019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22F8-5000-48A7-90D4-F028A52D6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856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363F9-BB68-46A2-BF77-2F9E15527948}" type="datetimeFigureOut">
              <a:rPr lang="tr-TR" smtClean="0"/>
              <a:t>17.12.2019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F22F8-5000-48A7-90D4-F028A52D6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885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YAŞAMSAL BULGULAR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Öğr</a:t>
            </a:r>
            <a:r>
              <a:rPr lang="tr-TR" dirty="0" smtClean="0"/>
              <a:t>. Gör. Nurhan BİNGÖL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3562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smtClean="0"/>
              <a:t>Vücut </a:t>
            </a:r>
            <a:r>
              <a:rPr lang="tr-TR" sz="3600" dirty="0"/>
              <a:t>Isısının Düzenlenmesinde Derinin Görevi</a:t>
            </a:r>
            <a:br>
              <a:rPr lang="tr-TR" sz="3600" dirty="0"/>
            </a:br>
            <a:endParaRPr lang="tr-TR" sz="3600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Vücut </a:t>
            </a:r>
            <a:r>
              <a:rPr lang="tr-TR" dirty="0"/>
              <a:t>ısısının düzenlenmesinde derinin üç görevi vardır:</a:t>
            </a:r>
          </a:p>
          <a:p>
            <a:r>
              <a:rPr lang="tr-TR" dirty="0"/>
              <a:t>Deri vücudun yalıtım sistemidir.</a:t>
            </a:r>
          </a:p>
          <a:p>
            <a:r>
              <a:rPr lang="tr-TR" dirty="0"/>
              <a:t>Derinin görevi ısıyı toplamak ve dağıtmaktır.</a:t>
            </a:r>
          </a:p>
          <a:p>
            <a:r>
              <a:rPr lang="tr-TR" dirty="0"/>
              <a:t>Derinin sıcak ya da soğuk reseptörler aracılığıyla ısı duyusunu almak ve </a:t>
            </a:r>
            <a:r>
              <a:rPr lang="tr-TR" dirty="0" err="1"/>
              <a:t>hipotalamusa</a:t>
            </a:r>
            <a:r>
              <a:rPr lang="tr-TR" dirty="0"/>
              <a:t> iletilmesini sağlamaktır.</a:t>
            </a:r>
          </a:p>
        </p:txBody>
      </p:sp>
    </p:spTree>
    <p:extLst>
      <p:ext uri="{BB962C8B-B14F-4D97-AF65-F5344CB8AC3E}">
        <p14:creationId xmlns:p14="http://schemas.microsoft.com/office/powerpoint/2010/main" val="2519718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Terleme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Ter </a:t>
            </a:r>
            <a:r>
              <a:rPr lang="tr-TR" dirty="0"/>
              <a:t>bezleri tarafından salgılanan ter; sodyum, klor, üre, potasyum, laktik asit, su </a:t>
            </a:r>
            <a:r>
              <a:rPr lang="tr-TR" dirty="0" smtClean="0"/>
              <a:t>vb. maddeleri </a:t>
            </a:r>
            <a:r>
              <a:rPr lang="tr-TR" dirty="0"/>
              <a:t>içerir. Ter, deriden buharlaşırken vücuttan da sıcaklık kaybı olur. </a:t>
            </a:r>
            <a:r>
              <a:rPr lang="tr-TR" dirty="0" smtClean="0"/>
              <a:t>Vücut sıcaklığının </a:t>
            </a:r>
            <a:r>
              <a:rPr lang="tr-TR" dirty="0"/>
              <a:t>düşmesi durumunda ise </a:t>
            </a:r>
            <a:r>
              <a:rPr lang="tr-TR" dirty="0" err="1"/>
              <a:t>hipotalamus</a:t>
            </a:r>
            <a:r>
              <a:rPr lang="tr-TR" dirty="0"/>
              <a:t> ter bezlerinin salgılarını baskılar ve </a:t>
            </a:r>
            <a:r>
              <a:rPr lang="tr-TR" dirty="0" smtClean="0"/>
              <a:t>sıcaklık korunur</a:t>
            </a:r>
            <a:r>
              <a:rPr lang="tr-TR" dirty="0"/>
              <a:t>. Sıcak ortamda sıcaklık hissi, soğuk ortamda ise üşüme hissi oluşur; böylece </a:t>
            </a:r>
            <a:r>
              <a:rPr lang="tr-TR" dirty="0" smtClean="0"/>
              <a:t>vücut sıcaklığına </a:t>
            </a:r>
            <a:r>
              <a:rPr lang="tr-TR" dirty="0"/>
              <a:t>göre davranışlar kontrol edilir</a:t>
            </a:r>
          </a:p>
        </p:txBody>
      </p:sp>
    </p:spTree>
    <p:extLst>
      <p:ext uri="{BB962C8B-B14F-4D97-AF65-F5344CB8AC3E}">
        <p14:creationId xmlns:p14="http://schemas.microsoft.com/office/powerpoint/2010/main" val="1104789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Vücut sıcaklığının ayarlanması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600200"/>
            <a:ext cx="712879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49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20880" cy="57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719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Normal Vücut Sıcaklığı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6387603" cy="207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199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/>
              <a:t>Vücut Isısı Ölçümünde Kullanılan Araçların, Ölçüm Alanlarına Göre Bekleme Süreleri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772817"/>
            <a:ext cx="6896100" cy="37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390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Hipertermi</a:t>
            </a:r>
            <a:r>
              <a:rPr lang="tr-TR" dirty="0"/>
              <a:t> (Vücut Sıcaklığının Yükselmesi)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dirty="0"/>
              <a:t>Vücut sıcaklığının normal değerinin üzerine çıkmasına </a:t>
            </a:r>
            <a:r>
              <a:rPr lang="tr-TR" b="1" dirty="0" err="1">
                <a:solidFill>
                  <a:srgbClr val="FF0000"/>
                </a:solidFill>
              </a:rPr>
              <a:t>hipertermi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dirty="0"/>
              <a:t>denir. </a:t>
            </a:r>
            <a:r>
              <a:rPr lang="tr-TR" b="1" dirty="0" err="1" smtClean="0">
                <a:solidFill>
                  <a:srgbClr val="FF0000"/>
                </a:solidFill>
              </a:rPr>
              <a:t>Pireksi</a:t>
            </a:r>
            <a:r>
              <a:rPr lang="tr-TR" dirty="0" smtClean="0"/>
              <a:t> olarak </a:t>
            </a:r>
            <a:r>
              <a:rPr lang="tr-TR" dirty="0"/>
              <a:t>da adlandırılır. Vücut sıcaklığının 41°C’ye yükselmesi durumuna ise </a:t>
            </a:r>
            <a:r>
              <a:rPr lang="tr-TR" b="1" dirty="0" err="1">
                <a:solidFill>
                  <a:srgbClr val="FF0000"/>
                </a:solidFill>
              </a:rPr>
              <a:t>hiperpireksi</a:t>
            </a:r>
            <a:endParaRPr lang="tr-T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/>
              <a:t>denir. Vücut sıcaklığı nadiren 44°C’ye yükselebilir. Bu değere yükseldiğinde </a:t>
            </a:r>
            <a:r>
              <a:rPr lang="tr-TR" dirty="0" smtClean="0"/>
              <a:t>solunum merkezi </a:t>
            </a:r>
            <a:r>
              <a:rPr lang="tr-TR" dirty="0"/>
              <a:t>hasar görebilir ve solunum durabilir.</a:t>
            </a:r>
          </a:p>
          <a:p>
            <a:pPr marL="0" indent="0">
              <a:buNone/>
            </a:pPr>
            <a:r>
              <a:rPr lang="tr-TR" dirty="0" err="1"/>
              <a:t>Toksik</a:t>
            </a:r>
            <a:r>
              <a:rPr lang="tr-TR" dirty="0"/>
              <a:t> maddeler, beyin tümörleri, proteinlerin yıkım ürünleri, bakterilerin </a:t>
            </a:r>
            <a:r>
              <a:rPr lang="tr-TR" dirty="0" smtClean="0"/>
              <a:t>salgıladığı toksinler </a:t>
            </a:r>
            <a:r>
              <a:rPr lang="tr-TR" dirty="0"/>
              <a:t>sıcaklık ayar noktasını etkileyerek vücut sıcaklığının yükselmesine nadiren </a:t>
            </a:r>
            <a:r>
              <a:rPr lang="tr-TR" dirty="0" smtClean="0"/>
              <a:t>de düşmesine </a:t>
            </a:r>
            <a:r>
              <a:rPr lang="tr-TR" dirty="0"/>
              <a:t>neden olur. Yüksek ateş birçok hastalığın belirtisidir.</a:t>
            </a:r>
          </a:p>
        </p:txBody>
      </p:sp>
    </p:spTree>
    <p:extLst>
      <p:ext uri="{BB962C8B-B14F-4D97-AF65-F5344CB8AC3E}">
        <p14:creationId xmlns:p14="http://schemas.microsoft.com/office/powerpoint/2010/main" val="2321221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HİPERPREKSİ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 smtClean="0"/>
              <a:t>Vücut </a:t>
            </a:r>
            <a:r>
              <a:rPr lang="tr-TR" dirty="0"/>
              <a:t>ısısının 41°C ’ye ulaşmasına </a:t>
            </a:r>
            <a:r>
              <a:rPr lang="tr-TR" b="1" dirty="0" err="1">
                <a:solidFill>
                  <a:srgbClr val="FF0000"/>
                </a:solidFill>
              </a:rPr>
              <a:t>Hiperpireksi</a:t>
            </a:r>
            <a:r>
              <a:rPr lang="tr-TR" dirty="0"/>
              <a:t> denir.</a:t>
            </a:r>
          </a:p>
          <a:p>
            <a:pPr marL="0" indent="0">
              <a:buNone/>
            </a:pPr>
            <a:r>
              <a:rPr lang="tr-TR" dirty="0"/>
              <a:t>Vücut ısısı 42°C </a:t>
            </a:r>
            <a:r>
              <a:rPr lang="tr-TR" dirty="0" smtClean="0"/>
              <a:t>’ye ulaştığında </a:t>
            </a:r>
            <a:r>
              <a:rPr lang="tr-TR" dirty="0"/>
              <a:t>beyin hücreleri etkilenir.</a:t>
            </a:r>
          </a:p>
          <a:p>
            <a:pPr marL="0" indent="0">
              <a:buNone/>
            </a:pPr>
            <a:r>
              <a:rPr lang="tr-TR" dirty="0"/>
              <a:t>Vücut ısısı 44°C ’ye ulaştığında beyin hücreleri ölür, solunum merkezi durur, doku proteinleri yıkılır, vücut enzimleri </a:t>
            </a:r>
            <a:r>
              <a:rPr lang="tr-TR" dirty="0" err="1"/>
              <a:t>inaktive</a:t>
            </a:r>
            <a:r>
              <a:rPr lang="tr-TR" dirty="0"/>
              <a:t> olur ve ölüm gerçekleşir.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2930277" cy="418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935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ATEŞ TİPLERİ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/>
              <a:t>Aralıklı </a:t>
            </a:r>
            <a:r>
              <a:rPr lang="tr-TR" sz="2400" dirty="0"/>
              <a:t>(</a:t>
            </a:r>
            <a:r>
              <a:rPr lang="tr-TR" sz="2400" dirty="0" err="1"/>
              <a:t>Intermittent</a:t>
            </a:r>
            <a:r>
              <a:rPr lang="tr-TR" sz="2400" dirty="0"/>
              <a:t>) Dalgalı (</a:t>
            </a:r>
            <a:r>
              <a:rPr lang="tr-TR" sz="2400" dirty="0" err="1"/>
              <a:t>Remittent</a:t>
            </a:r>
            <a:r>
              <a:rPr lang="tr-TR" sz="2400" dirty="0"/>
              <a:t>) Ateş</a:t>
            </a:r>
          </a:p>
          <a:p>
            <a:pPr marL="0" indent="0">
              <a:buNone/>
            </a:pPr>
            <a:r>
              <a:rPr lang="tr-TR" sz="2400" dirty="0"/>
              <a:t>Sürekli (</a:t>
            </a:r>
            <a:r>
              <a:rPr lang="tr-TR" sz="2400" dirty="0" err="1"/>
              <a:t>Constant</a:t>
            </a:r>
            <a:r>
              <a:rPr lang="tr-TR" sz="2400" dirty="0"/>
              <a:t>) Ateş:</a:t>
            </a:r>
          </a:p>
          <a:p>
            <a:pPr marL="0" indent="0">
              <a:buNone/>
            </a:pPr>
            <a:r>
              <a:rPr lang="tr-TR" sz="2400" dirty="0"/>
              <a:t>Tekrarlayan (</a:t>
            </a:r>
            <a:r>
              <a:rPr lang="tr-TR" sz="2400" dirty="0" err="1" smtClean="0"/>
              <a:t>Relapsin</a:t>
            </a:r>
            <a:r>
              <a:rPr lang="tr-TR" sz="2400" dirty="0" smtClean="0"/>
              <a:t>, </a:t>
            </a:r>
            <a:r>
              <a:rPr lang="tr-TR" sz="2400" dirty="0" err="1" smtClean="0"/>
              <a:t>Rekürrent</a:t>
            </a:r>
            <a:r>
              <a:rPr lang="tr-TR" sz="2400" dirty="0"/>
              <a:t>) Ateş</a:t>
            </a:r>
          </a:p>
          <a:p>
            <a:pPr marL="0" indent="0">
              <a:buNone/>
            </a:pPr>
            <a:r>
              <a:rPr lang="tr-TR" sz="2400" dirty="0"/>
              <a:t>Ateşin normal vücut ısısı değerine düşmesine </a:t>
            </a:r>
            <a:r>
              <a:rPr lang="tr-TR" sz="2400" b="1" dirty="0">
                <a:solidFill>
                  <a:srgbClr val="FF0000"/>
                </a:solidFill>
              </a:rPr>
              <a:t>Kriz, </a:t>
            </a:r>
            <a:r>
              <a:rPr lang="tr-TR" sz="2400" dirty="0"/>
              <a:t>ateşin derece </a:t>
            </a:r>
            <a:r>
              <a:rPr lang="tr-TR" sz="2400" dirty="0" err="1"/>
              <a:t>derece</a:t>
            </a:r>
            <a:r>
              <a:rPr lang="tr-TR" sz="2400" dirty="0"/>
              <a:t> normal değere ulaşmasına ise </a:t>
            </a:r>
            <a:r>
              <a:rPr lang="tr-TR" sz="2400" b="1" dirty="0" err="1">
                <a:solidFill>
                  <a:srgbClr val="FF0000"/>
                </a:solidFill>
              </a:rPr>
              <a:t>Liziz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denir.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7" y="1762919"/>
            <a:ext cx="32861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388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VÜCUT </a:t>
            </a:r>
            <a:r>
              <a:rPr lang="tr-TR" dirty="0"/>
              <a:t>ISISININ DÜŞMESİ (HİPOTERMİ)</a:t>
            </a:r>
            <a:br>
              <a:rPr lang="tr-TR" dirty="0"/>
            </a:b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dirty="0" smtClean="0"/>
              <a:t>Vücut </a:t>
            </a:r>
            <a:r>
              <a:rPr lang="tr-TR" dirty="0"/>
              <a:t>ısısının normal değerin altında olmasına </a:t>
            </a:r>
            <a:r>
              <a:rPr lang="tr-TR" b="1" dirty="0" err="1">
                <a:solidFill>
                  <a:srgbClr val="FF0000"/>
                </a:solidFill>
              </a:rPr>
              <a:t>hipotermi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dirty="0"/>
              <a:t>denir. Vücudun genel ve ilerleyici olarak soğuması </a:t>
            </a:r>
            <a:r>
              <a:rPr lang="tr-TR" dirty="0" err="1"/>
              <a:t>hipotermi</a:t>
            </a:r>
            <a:r>
              <a:rPr lang="tr-TR" dirty="0"/>
              <a:t> ile sonuçlanır. Organizma iç ısının birkaç derece düşmesine dayanabilir. Ancak kalp, akciğerler ve beyin gibi yaşamsal organların ısısı 35 °C’nin altına düşerse </a:t>
            </a:r>
            <a:r>
              <a:rPr lang="tr-TR" dirty="0" err="1"/>
              <a:t>hipotermi</a:t>
            </a:r>
            <a:r>
              <a:rPr lang="tr-TR" dirty="0"/>
              <a:t> belirtileri ortaya çıkar. </a:t>
            </a:r>
            <a:r>
              <a:rPr lang="tr-TR" dirty="0" err="1"/>
              <a:t>Hipotermi</a:t>
            </a:r>
            <a:r>
              <a:rPr lang="tr-TR" dirty="0"/>
              <a:t> hafif, orta ve şiddetli olmak üzere üçe ayrılır:</a:t>
            </a:r>
          </a:p>
          <a:p>
            <a:pPr marL="0" indent="0">
              <a:buNone/>
            </a:pPr>
            <a:r>
              <a:rPr lang="tr-TR" dirty="0"/>
              <a:t>Hafif </a:t>
            </a:r>
            <a:r>
              <a:rPr lang="tr-TR" dirty="0" err="1"/>
              <a:t>Hipotermi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Orta </a:t>
            </a:r>
            <a:r>
              <a:rPr lang="tr-TR" dirty="0" err="1"/>
              <a:t>Hipotermi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Şiddetli </a:t>
            </a:r>
            <a:r>
              <a:rPr lang="tr-TR" dirty="0" err="1"/>
              <a:t>Hipertermi</a:t>
            </a:r>
            <a:endParaRPr lang="tr-TR" dirty="0"/>
          </a:p>
          <a:p>
            <a:pPr marL="0" indent="0">
              <a:buNone/>
            </a:pPr>
            <a:r>
              <a:rPr lang="tr-TR" dirty="0" err="1"/>
              <a:t>Hipotermi</a:t>
            </a:r>
            <a:r>
              <a:rPr lang="tr-TR" dirty="0"/>
              <a:t> aşırı ısı kaybı, yetersiz ısı üretimi ve </a:t>
            </a:r>
            <a:r>
              <a:rPr lang="tr-TR" dirty="0" err="1"/>
              <a:t>hipotalamusun</a:t>
            </a:r>
            <a:r>
              <a:rPr lang="tr-TR" dirty="0"/>
              <a:t> ısı kontrol yeteneğinin bozulması sonucu gelişir.</a:t>
            </a:r>
          </a:p>
        </p:txBody>
      </p:sp>
    </p:spTree>
    <p:extLst>
      <p:ext uri="{BB962C8B-B14F-4D97-AF65-F5344CB8AC3E}">
        <p14:creationId xmlns:p14="http://schemas.microsoft.com/office/powerpoint/2010/main" val="145402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Yaşam belirtileri olarak ifade edilen vücut sıcaklığı, nabız, solunum ve kan basıncı bireyin sağlık durumunun göstergeleridir.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Yaşam belirtilerinin ölçülmesi, bireyin sağlık durumunun değerlendirilmesini ve ortaya çıkan sorunların tanımlanmasını sağlar.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0042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NABIZ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8531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dirty="0"/>
              <a:t>Kalbin her sistolü ile kan aorta atılırken oluşan basınç, dolaşım sistemindeki </a:t>
            </a:r>
            <a:r>
              <a:rPr lang="tr-TR" dirty="0" smtClean="0"/>
              <a:t>arter duvarlarının </a:t>
            </a:r>
            <a:r>
              <a:rPr lang="tr-TR" dirty="0"/>
              <a:t>genişlemesi ve kasılması ile dengelenmeye çalışılır. Arter duvarlarında </a:t>
            </a:r>
            <a:r>
              <a:rPr lang="tr-TR" dirty="0" smtClean="0"/>
              <a:t>aorttan başlayan </a:t>
            </a:r>
            <a:r>
              <a:rPr lang="tr-TR" dirty="0"/>
              <a:t>bu genişleme ve kasılmalar, dalgalar hâlinde yayılarak arterlerin </a:t>
            </a:r>
            <a:r>
              <a:rPr lang="tr-TR" dirty="0" err="1"/>
              <a:t>distal</a:t>
            </a:r>
            <a:r>
              <a:rPr lang="tr-TR" dirty="0"/>
              <a:t> ucuna </a:t>
            </a:r>
            <a:r>
              <a:rPr lang="tr-TR" dirty="0" smtClean="0"/>
              <a:t>kadar ulaşır</a:t>
            </a:r>
            <a:r>
              <a:rPr lang="tr-TR" dirty="0"/>
              <a:t>. Yüzeysel arterler </a:t>
            </a:r>
            <a:r>
              <a:rPr lang="tr-TR" dirty="0" err="1"/>
              <a:t>palpe</a:t>
            </a:r>
            <a:r>
              <a:rPr lang="tr-TR" dirty="0"/>
              <a:t> edildiğinde dalgalar hâlindeki bu atımlar hissedilir. </a:t>
            </a:r>
            <a:r>
              <a:rPr lang="tr-TR" dirty="0" smtClean="0"/>
              <a:t>Hissedilen bu </a:t>
            </a:r>
            <a:r>
              <a:rPr lang="tr-TR" dirty="0"/>
              <a:t>atımlara </a:t>
            </a:r>
            <a:r>
              <a:rPr lang="tr-TR" b="1" dirty="0">
                <a:solidFill>
                  <a:srgbClr val="FF0000"/>
                </a:solidFill>
              </a:rPr>
              <a:t>nabız </a:t>
            </a:r>
            <a:r>
              <a:rPr lang="tr-TR" dirty="0"/>
              <a:t>denir.</a:t>
            </a:r>
          </a:p>
          <a:p>
            <a:pPr marL="0" indent="0">
              <a:buNone/>
            </a:pPr>
            <a:r>
              <a:rPr lang="tr-TR" dirty="0"/>
              <a:t>Bir başka deyişle nabız, kalbin sol </a:t>
            </a:r>
            <a:r>
              <a:rPr lang="tr-TR" dirty="0" err="1"/>
              <a:t>ventrikülünün</a:t>
            </a:r>
            <a:r>
              <a:rPr lang="tr-TR" dirty="0"/>
              <a:t> sistolü ile aorta atılan kanın </a:t>
            </a:r>
            <a:r>
              <a:rPr lang="tr-TR" dirty="0" smtClean="0"/>
              <a:t>damar duvarına </a:t>
            </a:r>
            <a:r>
              <a:rPr lang="tr-TR" dirty="0"/>
              <a:t>yaptığı basıncın deri üzerinde </a:t>
            </a:r>
            <a:r>
              <a:rPr lang="tr-TR" dirty="0" err="1"/>
              <a:t>palpasyonla</a:t>
            </a:r>
            <a:r>
              <a:rPr lang="tr-TR" dirty="0"/>
              <a:t> hissedilmesidir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Kardiyak </a:t>
            </a:r>
            <a:r>
              <a:rPr lang="tr-TR" b="1" dirty="0" err="1">
                <a:solidFill>
                  <a:srgbClr val="FF0000"/>
                </a:solidFill>
              </a:rPr>
              <a:t>output</a:t>
            </a:r>
            <a:r>
              <a:rPr lang="tr-TR" b="1" dirty="0">
                <a:solidFill>
                  <a:srgbClr val="FF0000"/>
                </a:solidFill>
              </a:rPr>
              <a:t>= </a:t>
            </a:r>
            <a:r>
              <a:rPr lang="tr-TR" b="1" dirty="0" err="1">
                <a:solidFill>
                  <a:srgbClr val="FF0000"/>
                </a:solidFill>
              </a:rPr>
              <a:t>Strok</a:t>
            </a:r>
            <a:r>
              <a:rPr lang="tr-TR" b="1" dirty="0">
                <a:solidFill>
                  <a:srgbClr val="FF0000"/>
                </a:solidFill>
              </a:rPr>
              <a:t> volüm X Nabız </a:t>
            </a:r>
            <a:r>
              <a:rPr lang="tr-TR" b="1" dirty="0" smtClean="0">
                <a:solidFill>
                  <a:srgbClr val="FF0000"/>
                </a:solidFill>
              </a:rPr>
              <a:t>hızı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dirty="0" smtClean="0"/>
              <a:t>   </a:t>
            </a:r>
            <a:r>
              <a:rPr lang="tr-TR" dirty="0"/>
              <a:t>Kalbin </a:t>
            </a:r>
            <a:r>
              <a:rPr lang="tr-TR" dirty="0" smtClean="0"/>
              <a:t> Şematik </a:t>
            </a:r>
            <a:r>
              <a:rPr lang="tr-TR" dirty="0"/>
              <a:t>Kesiti</a:t>
            </a:r>
          </a:p>
          <a:p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60848"/>
            <a:ext cx="2529086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844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Nabız Hızı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smtClean="0"/>
              <a:t>Kalbin </a:t>
            </a:r>
            <a:r>
              <a:rPr lang="tr-TR" dirty="0"/>
              <a:t>bir dakikadaki atım sayısıdır. Yetişkinlerde istirahat hâlinde normal nabız </a:t>
            </a:r>
            <a:r>
              <a:rPr lang="tr-TR" dirty="0" smtClean="0"/>
              <a:t>hızı dakikada </a:t>
            </a:r>
            <a:r>
              <a:rPr lang="tr-TR" dirty="0"/>
              <a:t>60- 100 atımdır. Bebek ve çocukların nabız sayısı daha hızlı iken yaş </a:t>
            </a:r>
            <a:r>
              <a:rPr lang="tr-TR" dirty="0" smtClean="0"/>
              <a:t>ilerledikçe nabız </a:t>
            </a:r>
            <a:r>
              <a:rPr lang="tr-TR" dirty="0"/>
              <a:t>sayısı azalır. Bu nedenle nabız değerlendirilirken kişinin yaşına göre nabız sayıları</a:t>
            </a:r>
          </a:p>
          <a:p>
            <a:pPr marL="0" indent="0">
              <a:buNone/>
            </a:pPr>
            <a:r>
              <a:rPr lang="tr-TR" dirty="0"/>
              <a:t>bilinmelidir.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36912"/>
            <a:ext cx="3581400" cy="2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282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</a:rPr>
              <a:t>Taşikardi: </a:t>
            </a:r>
            <a:r>
              <a:rPr lang="tr-TR" dirty="0"/>
              <a:t>Nabız sayısının yetişkinler için dakikada 100’ün üzerinde olmasına</a:t>
            </a:r>
          </a:p>
          <a:p>
            <a:pPr marL="0" indent="0">
              <a:buNone/>
            </a:pPr>
            <a:r>
              <a:rPr lang="tr-TR" dirty="0"/>
              <a:t>taşikardi denir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err="1">
                <a:solidFill>
                  <a:srgbClr val="FF0000"/>
                </a:solidFill>
              </a:rPr>
              <a:t>Bradikardi</a:t>
            </a:r>
            <a:r>
              <a:rPr lang="tr-TR" b="1" dirty="0">
                <a:solidFill>
                  <a:srgbClr val="FF0000"/>
                </a:solidFill>
              </a:rPr>
              <a:t>: </a:t>
            </a:r>
            <a:r>
              <a:rPr lang="tr-TR" dirty="0"/>
              <a:t>Nabız sayısının yetişkinler için dakikada 60’ın altında olmasına</a:t>
            </a:r>
          </a:p>
          <a:p>
            <a:pPr marL="0" indent="0">
              <a:buNone/>
            </a:pPr>
            <a:r>
              <a:rPr lang="tr-TR" dirty="0" err="1"/>
              <a:t>bradikardi</a:t>
            </a:r>
            <a:r>
              <a:rPr lang="tr-TR" dirty="0"/>
              <a:t> denir.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3896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Nabız </a:t>
            </a:r>
            <a:r>
              <a:rPr lang="tr-TR" dirty="0"/>
              <a:t>hızını etkileyen </a:t>
            </a:r>
            <a:r>
              <a:rPr lang="tr-TR" dirty="0" smtClean="0"/>
              <a:t>faktörler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 </a:t>
            </a:r>
            <a:r>
              <a:rPr lang="tr-TR" dirty="0">
                <a:solidFill>
                  <a:srgbClr val="FF0000"/>
                </a:solidFill>
              </a:rPr>
              <a:t>Egzersiz: </a:t>
            </a:r>
            <a:r>
              <a:rPr lang="tr-TR" dirty="0"/>
              <a:t>Fiziksel aktivitelerin artması ile kalp atım hızı artar.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 </a:t>
            </a:r>
            <a:r>
              <a:rPr lang="tr-TR" dirty="0" err="1">
                <a:solidFill>
                  <a:srgbClr val="FF0000"/>
                </a:solidFill>
              </a:rPr>
              <a:t>Hipertermi</a:t>
            </a:r>
            <a:r>
              <a:rPr lang="tr-TR" dirty="0">
                <a:solidFill>
                  <a:srgbClr val="FF0000"/>
                </a:solidFill>
              </a:rPr>
              <a:t>: </a:t>
            </a:r>
            <a:r>
              <a:rPr lang="tr-TR" dirty="0"/>
              <a:t>Yüksek ateş </a:t>
            </a:r>
            <a:r>
              <a:rPr lang="tr-TR" dirty="0" err="1"/>
              <a:t>metabolik</a:t>
            </a:r>
            <a:r>
              <a:rPr lang="tr-TR" dirty="0"/>
              <a:t> hızı artırarak nabız hızını artırır. </a:t>
            </a:r>
            <a:r>
              <a:rPr lang="tr-TR" dirty="0" err="1"/>
              <a:t>Hipotermi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nabız hızını azaltır.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 Akut ağrı ve </a:t>
            </a:r>
            <a:r>
              <a:rPr lang="tr-TR" dirty="0" err="1">
                <a:solidFill>
                  <a:srgbClr val="FF0000"/>
                </a:solidFill>
              </a:rPr>
              <a:t>anksiyete</a:t>
            </a:r>
            <a:r>
              <a:rPr lang="tr-TR" dirty="0">
                <a:solidFill>
                  <a:srgbClr val="FF0000"/>
                </a:solidFill>
              </a:rPr>
              <a:t>: </a:t>
            </a:r>
            <a:r>
              <a:rPr lang="tr-TR" dirty="0"/>
              <a:t>Akut ağrı ve </a:t>
            </a:r>
            <a:r>
              <a:rPr lang="tr-TR" dirty="0" err="1"/>
              <a:t>anksiyete</a:t>
            </a:r>
            <a:r>
              <a:rPr lang="tr-TR" dirty="0"/>
              <a:t> sempatik uyarı oluşturur ve</a:t>
            </a:r>
          </a:p>
          <a:p>
            <a:pPr marL="0" indent="0">
              <a:buNone/>
            </a:pPr>
            <a:r>
              <a:rPr lang="tr-TR" dirty="0"/>
              <a:t>nabız hızını artırır.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 Kronik ve uzun süren ağrı: </a:t>
            </a:r>
            <a:r>
              <a:rPr lang="tr-TR" dirty="0"/>
              <a:t>Uzun süren ve kronik ağrı parasempatik uyarı</a:t>
            </a:r>
          </a:p>
          <a:p>
            <a:pPr marL="0" indent="0">
              <a:buNone/>
            </a:pPr>
            <a:r>
              <a:rPr lang="tr-TR" dirty="0"/>
              <a:t>oluşturur ve nabız hızını yavaşlatır.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 İlaçlar: </a:t>
            </a:r>
            <a:r>
              <a:rPr lang="tr-TR" dirty="0"/>
              <a:t>Bazı ilaçlar nabız hızını etkiler. Örnek: Dijital ve beta- </a:t>
            </a:r>
            <a:r>
              <a:rPr lang="tr-TR" dirty="0" err="1"/>
              <a:t>blokerler</a:t>
            </a:r>
            <a:r>
              <a:rPr lang="tr-TR" dirty="0"/>
              <a:t> kalp</a:t>
            </a:r>
          </a:p>
          <a:p>
            <a:pPr marL="0" indent="0">
              <a:buNone/>
            </a:pPr>
            <a:r>
              <a:rPr lang="tr-TR" dirty="0"/>
              <a:t>atım hızını azaltırken atropin hızlandırır.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 Yaş: </a:t>
            </a:r>
            <a:r>
              <a:rPr lang="tr-TR" dirty="0"/>
              <a:t>Nabız hızı </a:t>
            </a:r>
            <a:r>
              <a:rPr lang="tr-TR" dirty="0" err="1"/>
              <a:t>yenidoğan</a:t>
            </a:r>
            <a:r>
              <a:rPr lang="tr-TR" dirty="0"/>
              <a:t> döneminden </a:t>
            </a:r>
            <a:r>
              <a:rPr lang="tr-TR" dirty="0" err="1" smtClean="0"/>
              <a:t>puberte</a:t>
            </a:r>
            <a:r>
              <a:rPr lang="tr-TR" dirty="0" smtClean="0"/>
              <a:t>(ergenlik) </a:t>
            </a:r>
            <a:r>
              <a:rPr lang="tr-TR" dirty="0"/>
              <a:t>ve erişkin dönemine </a:t>
            </a:r>
            <a:r>
              <a:rPr lang="tr-TR" dirty="0" smtClean="0"/>
              <a:t>doğru azalır</a:t>
            </a:r>
            <a:r>
              <a:rPr lang="tr-TR" dirty="0"/>
              <a:t>. </a:t>
            </a:r>
            <a:r>
              <a:rPr lang="tr-TR" dirty="0" err="1"/>
              <a:t>Yenidoğanlarda</a:t>
            </a:r>
            <a:r>
              <a:rPr lang="tr-TR" dirty="0"/>
              <a:t> nabız sayısı dakikada 120- 160 atım iken yetişkinlerde</a:t>
            </a:r>
          </a:p>
          <a:p>
            <a:pPr marL="0" indent="0">
              <a:buNone/>
            </a:pPr>
            <a:r>
              <a:rPr lang="tr-TR" dirty="0"/>
              <a:t>60- 100 atımdır.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 Metabolizma: </a:t>
            </a:r>
            <a:r>
              <a:rPr lang="tr-TR" dirty="0" err="1"/>
              <a:t>Hipertiroidizm</a:t>
            </a:r>
            <a:r>
              <a:rPr lang="tr-TR" dirty="0"/>
              <a:t>, nabız hızını artırırken </a:t>
            </a:r>
            <a:r>
              <a:rPr lang="tr-TR" dirty="0" err="1"/>
              <a:t>hipotiroidizm</a:t>
            </a:r>
            <a:r>
              <a:rPr lang="tr-TR" dirty="0"/>
              <a:t> nabız hızını</a:t>
            </a:r>
          </a:p>
          <a:p>
            <a:pPr marL="0" indent="0">
              <a:buNone/>
            </a:pPr>
            <a:r>
              <a:rPr lang="tr-TR" dirty="0"/>
              <a:t>azaltabilir.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 Kanama: </a:t>
            </a:r>
            <a:r>
              <a:rPr lang="tr-TR" dirty="0"/>
              <a:t>Kan kaybı, sempatik uyarım nedeniyle nabız hızını artırır.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 </a:t>
            </a:r>
            <a:r>
              <a:rPr lang="tr-TR" dirty="0" err="1">
                <a:solidFill>
                  <a:srgbClr val="FF0000"/>
                </a:solidFill>
              </a:rPr>
              <a:t>Postür</a:t>
            </a:r>
            <a:r>
              <a:rPr lang="tr-TR" dirty="0">
                <a:solidFill>
                  <a:srgbClr val="FF0000"/>
                </a:solidFill>
              </a:rPr>
              <a:t> değişikliği: </a:t>
            </a:r>
            <a:r>
              <a:rPr lang="tr-TR" dirty="0"/>
              <a:t>Ayakta durma ya da oturma nabız hızını artırırken uzun süre</a:t>
            </a:r>
          </a:p>
          <a:p>
            <a:pPr marL="0" indent="0">
              <a:buNone/>
            </a:pPr>
            <a:r>
              <a:rPr lang="tr-TR" dirty="0"/>
              <a:t>yatma nabız hızını azaltır.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824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smtClean="0"/>
              <a:t>Nabzın </a:t>
            </a:r>
            <a:r>
              <a:rPr lang="tr-TR" sz="3600" dirty="0"/>
              <a:t>değerlendirilmesi için en sık kullanılan arterler</a:t>
            </a:r>
            <a:br>
              <a:rPr lang="tr-TR" sz="3600" dirty="0"/>
            </a:b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err="1" smtClean="0"/>
              <a:t>Temporal</a:t>
            </a:r>
            <a:r>
              <a:rPr lang="tr-TR" dirty="0" smtClean="0"/>
              <a:t> </a:t>
            </a:r>
            <a:r>
              <a:rPr lang="tr-TR" dirty="0"/>
              <a:t>arter</a:t>
            </a:r>
          </a:p>
          <a:p>
            <a:pPr marL="0" indent="0">
              <a:buNone/>
            </a:pPr>
            <a:r>
              <a:rPr lang="tr-TR" dirty="0" err="1"/>
              <a:t>Karotid</a:t>
            </a:r>
            <a:r>
              <a:rPr lang="tr-TR" dirty="0"/>
              <a:t> arter</a:t>
            </a:r>
          </a:p>
          <a:p>
            <a:pPr marL="0" indent="0">
              <a:buNone/>
            </a:pPr>
            <a:r>
              <a:rPr lang="tr-TR" dirty="0" err="1"/>
              <a:t>Brakiyal</a:t>
            </a:r>
            <a:r>
              <a:rPr lang="tr-TR" dirty="0"/>
              <a:t> arter</a:t>
            </a:r>
          </a:p>
          <a:p>
            <a:pPr marL="0" indent="0">
              <a:buNone/>
            </a:pPr>
            <a:r>
              <a:rPr lang="tr-TR" dirty="0" err="1"/>
              <a:t>Radyal</a:t>
            </a:r>
            <a:r>
              <a:rPr lang="tr-TR" dirty="0"/>
              <a:t> arter</a:t>
            </a:r>
          </a:p>
          <a:p>
            <a:pPr marL="0" indent="0">
              <a:buNone/>
            </a:pPr>
            <a:r>
              <a:rPr lang="tr-TR" dirty="0" err="1"/>
              <a:t>Femoral</a:t>
            </a:r>
            <a:r>
              <a:rPr lang="tr-TR" dirty="0"/>
              <a:t> arter</a:t>
            </a:r>
          </a:p>
          <a:p>
            <a:pPr marL="0" indent="0">
              <a:buNone/>
            </a:pPr>
            <a:r>
              <a:rPr lang="tr-TR" dirty="0" err="1"/>
              <a:t>Popliteal</a:t>
            </a:r>
            <a:r>
              <a:rPr lang="tr-TR" dirty="0"/>
              <a:t> arter</a:t>
            </a:r>
          </a:p>
          <a:p>
            <a:pPr marL="0" indent="0">
              <a:buNone/>
            </a:pPr>
            <a:r>
              <a:rPr lang="tr-TR" dirty="0" err="1"/>
              <a:t>Posterior</a:t>
            </a:r>
            <a:r>
              <a:rPr lang="tr-TR" dirty="0"/>
              <a:t> </a:t>
            </a:r>
            <a:r>
              <a:rPr lang="tr-TR" dirty="0" err="1"/>
              <a:t>Tibiyal</a:t>
            </a:r>
            <a:r>
              <a:rPr lang="tr-TR" dirty="0"/>
              <a:t> arter</a:t>
            </a:r>
          </a:p>
          <a:p>
            <a:pPr marL="0" indent="0">
              <a:buNone/>
            </a:pPr>
            <a:r>
              <a:rPr lang="tr-TR" dirty="0" err="1"/>
              <a:t>Dorsalis</a:t>
            </a:r>
            <a:r>
              <a:rPr lang="tr-TR" dirty="0"/>
              <a:t> </a:t>
            </a:r>
            <a:r>
              <a:rPr lang="tr-TR" dirty="0" err="1"/>
              <a:t>Pedis</a:t>
            </a:r>
            <a:r>
              <a:rPr lang="tr-TR" dirty="0"/>
              <a:t> arterleri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06" y="1600200"/>
            <a:ext cx="39839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893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NABIZIN </a:t>
            </a:r>
            <a:r>
              <a:rPr lang="tr-TR" dirty="0"/>
              <a:t>ÖZELLİKLERİ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Nabız </a:t>
            </a:r>
            <a:r>
              <a:rPr lang="tr-TR" dirty="0"/>
              <a:t>Hızı</a:t>
            </a:r>
          </a:p>
          <a:p>
            <a:pPr marL="0" indent="0">
              <a:buNone/>
            </a:pPr>
            <a:r>
              <a:rPr lang="tr-TR" dirty="0"/>
              <a:t>Nabız Ritmi</a:t>
            </a:r>
          </a:p>
          <a:p>
            <a:pPr marL="0" indent="0">
              <a:buNone/>
            </a:pPr>
            <a:r>
              <a:rPr lang="tr-TR" dirty="0"/>
              <a:t>Nabız Volümü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Saatin saniye göstergesi kontrol edilir. Atımlar düzenli ise 30 sn. sayılır ve 2 </a:t>
            </a:r>
            <a:r>
              <a:rPr lang="tr-TR" dirty="0" smtClean="0"/>
              <a:t>ile çarpılır</a:t>
            </a:r>
            <a:r>
              <a:rPr lang="tr-TR" dirty="0"/>
              <a:t>. Nabız düzensizse ya da ilk defa sayılıyorsa 1 dk. süresince sayılır.</a:t>
            </a:r>
          </a:p>
        </p:txBody>
      </p:sp>
    </p:spTree>
    <p:extLst>
      <p:ext uri="{BB962C8B-B14F-4D97-AF65-F5344CB8AC3E}">
        <p14:creationId xmlns:p14="http://schemas.microsoft.com/office/powerpoint/2010/main" val="3675100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Nabzın </a:t>
            </a:r>
            <a:r>
              <a:rPr lang="tr-TR" dirty="0"/>
              <a:t>Değerlendirilmesi</a:t>
            </a:r>
            <a:br>
              <a:rPr lang="tr-TR" dirty="0"/>
            </a:b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r-TR" dirty="0" smtClean="0"/>
              <a:t>Nabız </a:t>
            </a:r>
            <a:r>
              <a:rPr lang="tr-TR" dirty="0"/>
              <a:t>hızı, </a:t>
            </a:r>
            <a:r>
              <a:rPr lang="tr-TR" dirty="0" err="1"/>
              <a:t>ritm</a:t>
            </a:r>
            <a:r>
              <a:rPr lang="tr-TR" dirty="0"/>
              <a:t> ve dolgunluk açısından değerlendirilir. Nabzın değerlendirilmesi için sıklıkla deri yüzeyine yakın geçen ve altında kemik bulunan arterler kullanılır.</a:t>
            </a:r>
          </a:p>
          <a:p>
            <a:pPr marL="0" indent="0">
              <a:buNone/>
            </a:pPr>
            <a:r>
              <a:rPr lang="tr-TR" dirty="0" err="1" smtClean="0"/>
              <a:t>Kardiyovasküler</a:t>
            </a:r>
            <a:r>
              <a:rPr lang="tr-TR" dirty="0" smtClean="0"/>
              <a:t> </a:t>
            </a:r>
            <a:r>
              <a:rPr lang="tr-TR" dirty="0"/>
              <a:t>sisteme ilişkin hastalıklarda, </a:t>
            </a:r>
            <a:r>
              <a:rPr lang="tr-TR" dirty="0" err="1"/>
              <a:t>radyal</a:t>
            </a:r>
            <a:r>
              <a:rPr lang="tr-TR" dirty="0"/>
              <a:t> nabızda düzensizlik olduğu durumlarda </a:t>
            </a:r>
            <a:r>
              <a:rPr lang="tr-TR" dirty="0" err="1"/>
              <a:t>apikal</a:t>
            </a:r>
            <a:r>
              <a:rPr lang="tr-TR" dirty="0"/>
              <a:t> ve </a:t>
            </a:r>
            <a:r>
              <a:rPr lang="tr-TR" dirty="0" err="1"/>
              <a:t>radyal</a:t>
            </a:r>
            <a:r>
              <a:rPr lang="tr-TR" dirty="0"/>
              <a:t> nabzın birlikte değerlendirilmesi gerekir. Normalde </a:t>
            </a:r>
            <a:r>
              <a:rPr lang="tr-TR" dirty="0" err="1"/>
              <a:t>apikal</a:t>
            </a:r>
            <a:r>
              <a:rPr lang="tr-TR" dirty="0"/>
              <a:t> ve </a:t>
            </a:r>
            <a:r>
              <a:rPr lang="tr-TR" dirty="0" err="1"/>
              <a:t>radyal</a:t>
            </a:r>
            <a:r>
              <a:rPr lang="tr-TR" dirty="0"/>
              <a:t> nabız değerleri aynıdır. Ancak patolojik durumlarda ya kalbin çok zayıf atımları </a:t>
            </a:r>
            <a:r>
              <a:rPr lang="tr-TR" dirty="0" err="1"/>
              <a:t>perifere</a:t>
            </a:r>
            <a:r>
              <a:rPr lang="tr-TR" dirty="0"/>
              <a:t> </a:t>
            </a:r>
            <a:r>
              <a:rPr lang="tr-TR" dirty="0" smtClean="0"/>
              <a:t>yansımadığından </a:t>
            </a:r>
            <a:r>
              <a:rPr lang="tr-TR" dirty="0"/>
              <a:t>ya da arter duvarının yapısındaki sorunlar nedeniyle atım dalgaları damar boyunca yayılamadığından </a:t>
            </a:r>
            <a:r>
              <a:rPr lang="tr-TR" dirty="0" err="1"/>
              <a:t>apikal</a:t>
            </a:r>
            <a:r>
              <a:rPr lang="tr-TR" dirty="0"/>
              <a:t> nabız hızı, </a:t>
            </a:r>
            <a:r>
              <a:rPr lang="tr-TR" dirty="0" err="1"/>
              <a:t>radyal</a:t>
            </a:r>
            <a:r>
              <a:rPr lang="tr-TR" dirty="0"/>
              <a:t> nabız hızından daha fazla olur.</a:t>
            </a:r>
          </a:p>
          <a:p>
            <a:pPr marL="0" indent="0">
              <a:buNone/>
            </a:pPr>
            <a:r>
              <a:rPr lang="tr-TR" dirty="0" err="1"/>
              <a:t>Apikal-radyal</a:t>
            </a:r>
            <a:r>
              <a:rPr lang="tr-TR" dirty="0"/>
              <a:t> nabız değerlendirmesi iki </a:t>
            </a:r>
            <a:r>
              <a:rPr lang="tr-TR" dirty="0" smtClean="0"/>
              <a:t>kişi </a:t>
            </a:r>
            <a:r>
              <a:rPr lang="tr-TR" dirty="0"/>
              <a:t>tarafından yapılır. </a:t>
            </a:r>
            <a:r>
              <a:rPr lang="tr-TR" dirty="0" smtClean="0"/>
              <a:t>Biri </a:t>
            </a:r>
            <a:r>
              <a:rPr lang="tr-TR" dirty="0" err="1" smtClean="0"/>
              <a:t>steteskopla</a:t>
            </a:r>
            <a:r>
              <a:rPr lang="tr-TR" dirty="0" smtClean="0"/>
              <a:t> </a:t>
            </a:r>
            <a:r>
              <a:rPr lang="tr-TR" dirty="0" err="1"/>
              <a:t>apeksten</a:t>
            </a:r>
            <a:r>
              <a:rPr lang="tr-TR" dirty="0"/>
              <a:t> nabız alırken, diğeri </a:t>
            </a:r>
            <a:r>
              <a:rPr lang="tr-TR" dirty="0" err="1"/>
              <a:t>radyal</a:t>
            </a:r>
            <a:r>
              <a:rPr lang="tr-TR" dirty="0"/>
              <a:t> arterden nabzı sayar. Saat her iki </a:t>
            </a:r>
            <a:r>
              <a:rPr lang="tr-TR" dirty="0" smtClean="0"/>
              <a:t>kişinin </a:t>
            </a:r>
            <a:r>
              <a:rPr lang="tr-TR" dirty="0"/>
              <a:t>kolayca görebileceği bir yere yerleştirilir ve sayım işlemine aynı anda başlanarak tam 1 dakika boyunca nabız değerlendirilir. Elde edilen bulgular </a:t>
            </a:r>
            <a:r>
              <a:rPr lang="tr-TR" dirty="0" err="1"/>
              <a:t>apikal</a:t>
            </a:r>
            <a:r>
              <a:rPr lang="tr-TR" dirty="0"/>
              <a:t> ve </a:t>
            </a:r>
            <a:r>
              <a:rPr lang="tr-TR" dirty="0" err="1"/>
              <a:t>radyal</a:t>
            </a:r>
            <a:r>
              <a:rPr lang="tr-TR" dirty="0"/>
              <a:t> değerler olarak ayrı ayrı kayıt edilir. Eğer nabızda </a:t>
            </a:r>
            <a:r>
              <a:rPr lang="tr-TR" dirty="0" err="1" smtClean="0"/>
              <a:t>defisit</a:t>
            </a:r>
            <a:r>
              <a:rPr lang="tr-TR" dirty="0" smtClean="0"/>
              <a:t>(eksiklik) </a:t>
            </a:r>
            <a:r>
              <a:rPr lang="tr-TR" dirty="0"/>
              <a:t>varsa bu durum hekime bildirilir.</a:t>
            </a:r>
          </a:p>
        </p:txBody>
      </p:sp>
    </p:spTree>
    <p:extLst>
      <p:ext uri="{BB962C8B-B14F-4D97-AF65-F5344CB8AC3E}">
        <p14:creationId xmlns:p14="http://schemas.microsoft.com/office/powerpoint/2010/main" val="849057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dirty="0" smtClean="0"/>
              <a:t>Nabız Alınırken Dikkat </a:t>
            </a:r>
            <a:r>
              <a:rPr lang="tr-TR" sz="4000" dirty="0"/>
              <a:t>edilecek noktalar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141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800" dirty="0" smtClean="0"/>
              <a:t> </a:t>
            </a:r>
            <a:r>
              <a:rPr lang="tr-TR" sz="1800" dirty="0"/>
              <a:t>Nabız alırken hızına, ritmine ve dolgunluğuna dikkat edilir.</a:t>
            </a:r>
          </a:p>
          <a:p>
            <a:pPr marL="0" indent="0">
              <a:buNone/>
            </a:pPr>
            <a:r>
              <a:rPr lang="tr-TR" sz="1800" dirty="0"/>
              <a:t> Nabız saymadan önce hastanın genel durumu ve nabız hızını </a:t>
            </a:r>
            <a:r>
              <a:rPr lang="tr-TR" sz="1800" dirty="0" smtClean="0"/>
              <a:t>etkileyecek faktörler </a:t>
            </a:r>
            <a:r>
              <a:rPr lang="tr-TR" sz="1800" dirty="0"/>
              <a:t>(yaş, egzersiz, yorgunluk, yemek yeme gibi) değerlendirilir.</a:t>
            </a:r>
          </a:p>
          <a:p>
            <a:pPr marL="0" indent="0">
              <a:buNone/>
            </a:pPr>
            <a:r>
              <a:rPr lang="tr-TR" sz="1800" dirty="0"/>
              <a:t>Eğer hasta herhangi bir aktivitede bulunmuşsa 20- 30 dk. </a:t>
            </a:r>
            <a:r>
              <a:rPr lang="tr-TR" sz="1800" dirty="0" smtClean="0"/>
              <a:t>dinlendirilir. Aksi </a:t>
            </a:r>
            <a:r>
              <a:rPr lang="tr-TR" sz="1800" dirty="0"/>
              <a:t>hâlde kalp atımları hızlı olduğu için doğru sonuç alınamaz.</a:t>
            </a:r>
          </a:p>
          <a:p>
            <a:pPr marL="0" indent="0">
              <a:buNone/>
            </a:pPr>
            <a:r>
              <a:rPr lang="tr-TR" sz="1800" dirty="0"/>
              <a:t> Taşikardi, </a:t>
            </a:r>
            <a:r>
              <a:rPr lang="tr-TR" sz="1800" dirty="0" err="1"/>
              <a:t>filiform</a:t>
            </a:r>
            <a:r>
              <a:rPr lang="tr-TR" sz="1800" dirty="0"/>
              <a:t> nabız, </a:t>
            </a:r>
            <a:r>
              <a:rPr lang="tr-TR" sz="1800" dirty="0" err="1"/>
              <a:t>bradikardi</a:t>
            </a:r>
            <a:r>
              <a:rPr lang="tr-TR" sz="1800" dirty="0"/>
              <a:t>, aritmi gibi </a:t>
            </a:r>
            <a:r>
              <a:rPr lang="tr-TR" sz="1800" dirty="0" smtClean="0"/>
              <a:t>durumlarda, </a:t>
            </a:r>
            <a:r>
              <a:rPr lang="tr-TR" sz="1800" dirty="0" err="1" smtClean="0"/>
              <a:t>yenidoğanlarda</a:t>
            </a:r>
            <a:r>
              <a:rPr lang="tr-TR" sz="1800" dirty="0" smtClean="0"/>
              <a:t> </a:t>
            </a:r>
            <a:r>
              <a:rPr lang="tr-TR" sz="1800" dirty="0"/>
              <a:t>ve ilk defa sayılıyorsa nabız daima 1 dk. süresince sayılır.</a:t>
            </a:r>
          </a:p>
          <a:p>
            <a:pPr marL="0" indent="0">
              <a:buNone/>
            </a:pPr>
            <a:r>
              <a:rPr lang="tr-TR" sz="1800" dirty="0"/>
              <a:t> Çocuklarda nabız alma işlemi vücut sıcaklığı ölçümünden önce </a:t>
            </a:r>
            <a:r>
              <a:rPr lang="tr-TR" sz="1800" dirty="0" smtClean="0"/>
              <a:t>yapılır çünkü </a:t>
            </a:r>
            <a:r>
              <a:rPr lang="tr-TR" sz="1800" dirty="0"/>
              <a:t>çocuk ağlar ya da huzursuz olursa nabız ölçümü doğru yapılamaz</a:t>
            </a:r>
            <a:r>
              <a:rPr lang="tr-TR" sz="1800" dirty="0" smtClean="0"/>
              <a:t>.</a:t>
            </a:r>
            <a:endParaRPr lang="tr-TR" sz="180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997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dirty="0"/>
              <a:t> </a:t>
            </a:r>
            <a:r>
              <a:rPr lang="tr-TR" dirty="0" err="1"/>
              <a:t>Arterio-venöz</a:t>
            </a:r>
            <a:r>
              <a:rPr lang="tr-TR" dirty="0"/>
              <a:t> fistül (cerrahi yöntemle bir </a:t>
            </a:r>
            <a:r>
              <a:rPr lang="tr-TR" dirty="0" err="1"/>
              <a:t>ven</a:t>
            </a:r>
            <a:r>
              <a:rPr lang="tr-TR" dirty="0"/>
              <a:t> ve bir </a:t>
            </a:r>
            <a:r>
              <a:rPr lang="tr-TR" dirty="0" smtClean="0"/>
              <a:t>arterin birleştirilmesi</a:t>
            </a:r>
            <a:r>
              <a:rPr lang="tr-TR" dirty="0"/>
              <a:t>) yapılmış arter üzerinden nabız alınmaz.</a:t>
            </a:r>
          </a:p>
          <a:p>
            <a:pPr marL="0" indent="0">
              <a:buNone/>
            </a:pPr>
            <a:r>
              <a:rPr lang="tr-TR" dirty="0"/>
              <a:t> Nabız alınacak bölgeye göre hastaya pozisyon verilir. Hasta ayakta </a:t>
            </a:r>
            <a:r>
              <a:rPr lang="tr-TR" dirty="0" smtClean="0"/>
              <a:t>iken nabız </a:t>
            </a:r>
            <a:r>
              <a:rPr lang="tr-TR" dirty="0"/>
              <a:t>alınmaz.</a:t>
            </a:r>
          </a:p>
          <a:p>
            <a:pPr marL="0" indent="0">
              <a:buNone/>
            </a:pPr>
            <a:r>
              <a:rPr lang="tr-TR" dirty="0"/>
              <a:t> Nabız alınan arterin kalp seviyesinde olmasına özen gösterilmelidir.</a:t>
            </a:r>
          </a:p>
          <a:p>
            <a:pPr marL="0" indent="0">
              <a:buNone/>
            </a:pPr>
            <a:r>
              <a:rPr lang="tr-TR" dirty="0"/>
              <a:t> </a:t>
            </a:r>
            <a:r>
              <a:rPr lang="tr-TR" dirty="0" err="1"/>
              <a:t>Karotis</a:t>
            </a:r>
            <a:r>
              <a:rPr lang="tr-TR" dirty="0"/>
              <a:t> arterden nabız alınırken hasta solunum </a:t>
            </a:r>
            <a:r>
              <a:rPr lang="tr-TR" dirty="0" smtClean="0"/>
              <a:t>sıkıntısına girebileceğinden </a:t>
            </a:r>
            <a:r>
              <a:rPr lang="tr-TR" dirty="0"/>
              <a:t>arter üzerine fazla bastırılmaz ve kesinlikle çift </a:t>
            </a:r>
            <a:r>
              <a:rPr lang="tr-TR" dirty="0" smtClean="0"/>
              <a:t>taraflı alınmaz</a:t>
            </a:r>
            <a:r>
              <a:rPr lang="tr-TR" dirty="0"/>
              <a:t>.</a:t>
            </a:r>
          </a:p>
          <a:p>
            <a:pPr marL="0" indent="0">
              <a:buNone/>
            </a:pPr>
            <a:r>
              <a:rPr lang="tr-TR" dirty="0"/>
              <a:t> Bebeklerde </a:t>
            </a:r>
            <a:r>
              <a:rPr lang="tr-TR" dirty="0" err="1"/>
              <a:t>karotis</a:t>
            </a:r>
            <a:r>
              <a:rPr lang="tr-TR" dirty="0"/>
              <a:t> arterden nabız alınması önerilmez çünkü boyun kısa</a:t>
            </a:r>
          </a:p>
          <a:p>
            <a:pPr marL="0" indent="0">
              <a:buNone/>
            </a:pPr>
            <a:r>
              <a:rPr lang="tr-TR" dirty="0"/>
              <a:t>olduğu için bulunması zordur. Ayrıca hava yoluna bası yaparak solunumu</a:t>
            </a:r>
          </a:p>
          <a:p>
            <a:pPr marL="0" indent="0">
              <a:buNone/>
            </a:pPr>
            <a:r>
              <a:rPr lang="tr-TR" dirty="0"/>
              <a:t>engelleyebilir.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1945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SOLUNUM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Solunum fizyolojik bir olay olup bireyin </a:t>
            </a:r>
            <a:r>
              <a:rPr lang="tr-TR" dirty="0" smtClean="0"/>
              <a:t>yaşamı </a:t>
            </a:r>
            <a:r>
              <a:rPr lang="tr-TR" dirty="0"/>
              <a:t>için gereklidir. </a:t>
            </a:r>
            <a:r>
              <a:rPr lang="tr-TR" dirty="0" smtClean="0"/>
              <a:t>İnsan yaşamının devam </a:t>
            </a:r>
            <a:r>
              <a:rPr lang="tr-TR" dirty="0"/>
              <a:t>edebilmesi, oksijenin vücut hücrelerine </a:t>
            </a:r>
            <a:r>
              <a:rPr lang="tr-TR" dirty="0" smtClean="0"/>
              <a:t>ulaşmasına </a:t>
            </a:r>
            <a:r>
              <a:rPr lang="tr-TR" dirty="0"/>
              <a:t>ve karbondioksitin de hücrelerden</a:t>
            </a:r>
          </a:p>
          <a:p>
            <a:pPr marL="0" indent="0">
              <a:buNone/>
            </a:pPr>
            <a:r>
              <a:rPr lang="tr-TR" dirty="0" smtClean="0"/>
              <a:t>uzaklaştırılmasına </a:t>
            </a:r>
            <a:r>
              <a:rPr lang="tr-TR" dirty="0"/>
              <a:t>bağlıdır.</a:t>
            </a:r>
          </a:p>
          <a:p>
            <a:pPr marL="0" indent="0">
              <a:buNone/>
            </a:pPr>
            <a:r>
              <a:rPr lang="tr-TR" dirty="0"/>
              <a:t>Solunum, soluk almakla </a:t>
            </a:r>
            <a:r>
              <a:rPr lang="tr-TR" dirty="0" smtClean="0"/>
              <a:t>başlayan</a:t>
            </a:r>
            <a:r>
              <a:rPr lang="tr-TR" dirty="0"/>
              <a:t>, organizmanın oksijeni kullanıp </a:t>
            </a:r>
            <a:r>
              <a:rPr lang="tr-TR" dirty="0" smtClean="0"/>
              <a:t>karbondioksit olarak dışarı </a:t>
            </a:r>
            <a:r>
              <a:rPr lang="tr-TR" dirty="0"/>
              <a:t>atmasını kapsayan bir süreçtir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7008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Solunum </a:t>
            </a:r>
            <a:r>
              <a:rPr lang="tr-TR" dirty="0" smtClean="0"/>
              <a:t>Çeşitleri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smtClean="0"/>
              <a:t>Solunum </a:t>
            </a:r>
            <a:r>
              <a:rPr lang="tr-TR" dirty="0"/>
              <a:t>süreci iki farklı </a:t>
            </a:r>
            <a:r>
              <a:rPr lang="tr-TR" dirty="0" smtClean="0"/>
              <a:t>aşamada </a:t>
            </a:r>
            <a:r>
              <a:rPr lang="tr-TR" dirty="0" err="1"/>
              <a:t>gerçekleĢir</a:t>
            </a:r>
            <a:r>
              <a:rPr lang="tr-TR" dirty="0"/>
              <a:t>.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İ</a:t>
            </a:r>
            <a:r>
              <a:rPr lang="tr-TR" dirty="0" smtClean="0">
                <a:solidFill>
                  <a:srgbClr val="FF0000"/>
                </a:solidFill>
              </a:rPr>
              <a:t>ç </a:t>
            </a:r>
            <a:r>
              <a:rPr lang="tr-TR" dirty="0">
                <a:solidFill>
                  <a:srgbClr val="FF0000"/>
                </a:solidFill>
              </a:rPr>
              <a:t>Solunum</a:t>
            </a:r>
          </a:p>
          <a:p>
            <a:pPr marL="0" indent="0">
              <a:buNone/>
            </a:pPr>
            <a:r>
              <a:rPr lang="tr-TR" dirty="0"/>
              <a:t>Doku solunumu olarak da adlandırılır. Hücreler ve kan arasındaki gaz </a:t>
            </a:r>
            <a:r>
              <a:rPr lang="tr-TR" dirty="0" smtClean="0"/>
              <a:t>alışverişidir</a:t>
            </a:r>
            <a:r>
              <a:rPr lang="tr-TR" dirty="0"/>
              <a:t>.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Dış </a:t>
            </a:r>
            <a:r>
              <a:rPr lang="tr-TR" dirty="0">
                <a:solidFill>
                  <a:srgbClr val="FF0000"/>
                </a:solidFill>
              </a:rPr>
              <a:t>Solunum</a:t>
            </a:r>
          </a:p>
          <a:p>
            <a:pPr marL="0" indent="0">
              <a:buNone/>
            </a:pPr>
            <a:r>
              <a:rPr lang="tr-TR" dirty="0"/>
              <a:t>Atmosfer ve akciğerler arasında </a:t>
            </a:r>
            <a:r>
              <a:rPr lang="tr-TR" dirty="0" smtClean="0"/>
              <a:t>oluşur</a:t>
            </a:r>
            <a:r>
              <a:rPr lang="tr-TR" dirty="0"/>
              <a:t>. </a:t>
            </a:r>
            <a:r>
              <a:rPr lang="tr-TR" dirty="0" smtClean="0"/>
              <a:t>Dış </a:t>
            </a:r>
            <a:r>
              <a:rPr lang="tr-TR" dirty="0"/>
              <a:t>solunumda solunum ve </a:t>
            </a:r>
            <a:r>
              <a:rPr lang="tr-TR" dirty="0" smtClean="0"/>
              <a:t>dolaşım </a:t>
            </a:r>
            <a:r>
              <a:rPr lang="tr-TR" dirty="0"/>
              <a:t>sistemi</a:t>
            </a:r>
          </a:p>
          <a:p>
            <a:pPr marL="0" indent="0">
              <a:buNone/>
            </a:pPr>
            <a:r>
              <a:rPr lang="tr-TR" dirty="0"/>
              <a:t>aracılığı ile oksijen kana verilir. Karbondioksit ise vücuttan atılır.</a:t>
            </a:r>
          </a:p>
        </p:txBody>
      </p:sp>
    </p:spTree>
    <p:extLst>
      <p:ext uri="{BB962C8B-B14F-4D97-AF65-F5344CB8AC3E}">
        <p14:creationId xmlns:p14="http://schemas.microsoft.com/office/powerpoint/2010/main" val="3507412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VÜCUT SICAKLIĞI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Sıcaklık, bir cisimde bulunan ısı enerjisi miktarının ölçüsüdür. Isı ise bir maddenin moleküllerinin kinetik ya da potansiyel enerjilerinin toplamıdır.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52534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Ventilasyon</a:t>
            </a:r>
            <a:r>
              <a:rPr lang="tr-TR" dirty="0" smtClean="0"/>
              <a:t> </a:t>
            </a:r>
            <a:r>
              <a:rPr lang="tr-TR" dirty="0"/>
              <a:t>Süreci</a:t>
            </a:r>
            <a:br>
              <a:rPr lang="tr-TR" dirty="0"/>
            </a:b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b="1" dirty="0" err="1" smtClean="0">
                <a:solidFill>
                  <a:srgbClr val="FF0000"/>
                </a:solidFill>
              </a:rPr>
              <a:t>Ventilasyon</a:t>
            </a:r>
            <a:r>
              <a:rPr lang="tr-TR" b="1" dirty="0">
                <a:solidFill>
                  <a:srgbClr val="FF0000"/>
                </a:solidFill>
              </a:rPr>
              <a:t>: </a:t>
            </a:r>
            <a:r>
              <a:rPr lang="tr-TR" dirty="0"/>
              <a:t>Havanın atmosferden akciğerlere ve akciğerlerden atmosfere hareketini ifade eden bir terimdir. </a:t>
            </a:r>
            <a:r>
              <a:rPr lang="tr-TR" dirty="0" err="1"/>
              <a:t>Ventilasyon</a:t>
            </a:r>
            <a:r>
              <a:rPr lang="tr-TR" dirty="0"/>
              <a:t> sürecinde havanın hareketi, temel olarak akciğerler ve atmosfer arasındaki hava basıncı farklılığına bağlıdır.</a:t>
            </a:r>
          </a:p>
          <a:p>
            <a:pPr marL="0" indent="0">
              <a:buNone/>
            </a:pPr>
            <a:r>
              <a:rPr lang="tr-TR" dirty="0" err="1" smtClean="0"/>
              <a:t>Ventilasyon</a:t>
            </a:r>
            <a:r>
              <a:rPr lang="tr-TR" dirty="0" smtClean="0"/>
              <a:t> </a:t>
            </a:r>
            <a:r>
              <a:rPr lang="tr-TR" dirty="0"/>
              <a:t>süreci, </a:t>
            </a:r>
            <a:r>
              <a:rPr lang="tr-TR" dirty="0" err="1"/>
              <a:t>inspirasyon</a:t>
            </a:r>
            <a:r>
              <a:rPr lang="tr-TR" dirty="0"/>
              <a:t>; (soluk alma) ve </a:t>
            </a:r>
            <a:r>
              <a:rPr lang="tr-TR" dirty="0" err="1"/>
              <a:t>ekspirasyon</a:t>
            </a:r>
            <a:r>
              <a:rPr lang="tr-TR" dirty="0"/>
              <a:t> (soluk verme) </a:t>
            </a:r>
            <a:r>
              <a:rPr lang="tr-TR" dirty="0" smtClean="0"/>
              <a:t>olmak üzere </a:t>
            </a:r>
            <a:r>
              <a:rPr lang="tr-TR" dirty="0"/>
              <a:t>iki </a:t>
            </a:r>
            <a:r>
              <a:rPr lang="tr-TR" dirty="0" smtClean="0"/>
              <a:t>aşamada gerçekleşir</a:t>
            </a:r>
            <a:r>
              <a:rPr lang="tr-TR" dirty="0"/>
              <a:t>. 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27421"/>
            <a:ext cx="4038600" cy="287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109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İnspirasyon</a:t>
            </a:r>
            <a:r>
              <a:rPr lang="tr-TR" b="1" dirty="0" smtClean="0">
                <a:solidFill>
                  <a:srgbClr val="FF0000"/>
                </a:solidFill>
              </a:rPr>
              <a:t>(Soluk alma):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Havanın </a:t>
            </a:r>
            <a:r>
              <a:rPr lang="tr-TR" dirty="0"/>
              <a:t>akciğerlere çekilmesidir. </a:t>
            </a:r>
            <a:r>
              <a:rPr lang="tr-TR" dirty="0" err="1"/>
              <a:t>İnspirasyon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aktif </a:t>
            </a:r>
            <a:r>
              <a:rPr lang="tr-TR" dirty="0" smtClean="0">
                <a:solidFill>
                  <a:srgbClr val="FF0000"/>
                </a:solidFill>
              </a:rPr>
              <a:t>bir süreçtir</a:t>
            </a:r>
            <a:r>
              <a:rPr lang="tr-TR" dirty="0">
                <a:solidFill>
                  <a:srgbClr val="FF0000"/>
                </a:solidFill>
              </a:rPr>
              <a:t>. </a:t>
            </a:r>
            <a:r>
              <a:rPr lang="tr-TR" dirty="0" err="1"/>
              <a:t>İnspirasyon</a:t>
            </a:r>
            <a:r>
              <a:rPr lang="tr-TR" dirty="0"/>
              <a:t> sırasında </a:t>
            </a:r>
            <a:r>
              <a:rPr lang="tr-TR" dirty="0" err="1"/>
              <a:t>diyafragma</a:t>
            </a:r>
            <a:r>
              <a:rPr lang="tr-TR" dirty="0"/>
              <a:t> kasılarak açılır ve </a:t>
            </a:r>
            <a:r>
              <a:rPr lang="tr-TR" dirty="0" smtClean="0"/>
              <a:t>göğüs boşluğunun </a:t>
            </a:r>
            <a:r>
              <a:rPr lang="tr-TR" dirty="0"/>
              <a:t>dikey boyutunu hacim olarak artırır. Aynı anda </a:t>
            </a:r>
            <a:r>
              <a:rPr lang="tr-TR" dirty="0" err="1" smtClean="0"/>
              <a:t>kostaların</a:t>
            </a:r>
            <a:r>
              <a:rPr lang="tr-TR" dirty="0" smtClean="0"/>
              <a:t> yukarı </a:t>
            </a:r>
            <a:r>
              <a:rPr lang="tr-TR" dirty="0"/>
              <a:t>ve dışa doğru hareketi ile göğüs boşluğunun hacmi genişler.</a:t>
            </a:r>
          </a:p>
          <a:p>
            <a:pPr marL="0" indent="0">
              <a:buNone/>
            </a:pPr>
            <a:r>
              <a:rPr lang="tr-TR" dirty="0"/>
              <a:t>Akciğer hacmindeki artma, akciğerlerde hava basıncını azaltır ve </a:t>
            </a:r>
            <a:r>
              <a:rPr lang="tr-TR" dirty="0" smtClean="0"/>
              <a:t>böylece atmosferdeki </a:t>
            </a:r>
            <a:r>
              <a:rPr lang="tr-TR" dirty="0"/>
              <a:t>hava akciğerlere doğru ilerler.</a:t>
            </a:r>
          </a:p>
        </p:txBody>
      </p:sp>
    </p:spTree>
    <p:extLst>
      <p:ext uri="{BB962C8B-B14F-4D97-AF65-F5344CB8AC3E}">
        <p14:creationId xmlns:p14="http://schemas.microsoft.com/office/powerpoint/2010/main" val="1886131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Ekspirasyon</a:t>
            </a:r>
            <a:r>
              <a:rPr lang="tr-TR" b="1" dirty="0">
                <a:solidFill>
                  <a:srgbClr val="FF0000"/>
                </a:solidFill>
              </a:rPr>
              <a:t>: (Soluk verme):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dirty="0" smtClean="0"/>
              <a:t>Akciğerlerdeki </a:t>
            </a:r>
            <a:r>
              <a:rPr lang="tr-TR" dirty="0"/>
              <a:t>havanın dışarı atılması olayıdır. </a:t>
            </a:r>
            <a:r>
              <a:rPr lang="tr-TR" dirty="0">
                <a:solidFill>
                  <a:srgbClr val="FF0000"/>
                </a:solidFill>
              </a:rPr>
              <a:t>Pasif bir süreçtir. </a:t>
            </a:r>
            <a:r>
              <a:rPr lang="tr-TR" dirty="0" err="1"/>
              <a:t>İnspirasyon</a:t>
            </a:r>
            <a:r>
              <a:rPr lang="tr-TR" dirty="0"/>
              <a:t> sırasında kasılmış olan </a:t>
            </a:r>
            <a:r>
              <a:rPr lang="tr-TR" dirty="0" err="1"/>
              <a:t>diyafragma</a:t>
            </a:r>
            <a:r>
              <a:rPr lang="tr-TR" dirty="0"/>
              <a:t> gevşeyerek yükselir ve göğüs boşluğunun dikey hacmini azaltır. Bu arada </a:t>
            </a:r>
            <a:r>
              <a:rPr lang="tr-TR" dirty="0" err="1"/>
              <a:t>kostalar</a:t>
            </a:r>
            <a:r>
              <a:rPr lang="tr-TR" dirty="0"/>
              <a:t> aşağı ve içe doğru hareket edip göğüs boşluğunun </a:t>
            </a:r>
            <a:r>
              <a:rPr lang="tr-TR" dirty="0" err="1"/>
              <a:t>transvers</a:t>
            </a:r>
            <a:r>
              <a:rPr lang="tr-TR" dirty="0"/>
              <a:t> hacmini de azaltır. Akciğerlerdeki hacmin daralması içerdeki gazın basıncını yükseltir. Akciğerlerin hava basıncı atmosfer basıncından daha yüksek olduğu için hava akciğerlerden atmosfere doğru verilir.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2" y="1996281"/>
            <a:ext cx="32289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376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Solunumun </a:t>
            </a:r>
            <a:r>
              <a:rPr lang="tr-TR" dirty="0"/>
              <a:t>Düzenlenmesi</a:t>
            </a:r>
            <a:br>
              <a:rPr lang="tr-TR" dirty="0"/>
            </a:b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tr-TR" dirty="0" smtClean="0"/>
              <a:t>Solunum </a:t>
            </a:r>
            <a:r>
              <a:rPr lang="tr-TR" dirty="0"/>
              <a:t>hızı ve derinliği beyin sapında </a:t>
            </a:r>
            <a:r>
              <a:rPr lang="tr-TR" b="1" dirty="0" err="1">
                <a:solidFill>
                  <a:srgbClr val="FF0000"/>
                </a:solidFill>
              </a:rPr>
              <a:t>Medülla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Oblangata</a:t>
            </a:r>
            <a:r>
              <a:rPr lang="tr-TR" dirty="0" err="1"/>
              <a:t>’da</a:t>
            </a:r>
            <a:r>
              <a:rPr lang="tr-TR" dirty="0"/>
              <a:t> bulunan solunum merkezi tarafından kontrol edilir. Solunum; </a:t>
            </a:r>
            <a:r>
              <a:rPr lang="tr-TR" dirty="0" err="1"/>
              <a:t>arteryel</a:t>
            </a:r>
            <a:r>
              <a:rPr lang="tr-TR" dirty="0"/>
              <a:t> kandaki oksijen (O2), karbondioksit (CO2) ve hidrojen iyonu (H+) yoğunluğuna göre düzenlenir. Bu faktörlerin azalması ya da artması solunum merkezini uyararak </a:t>
            </a:r>
            <a:r>
              <a:rPr lang="tr-TR" dirty="0" err="1"/>
              <a:t>ventilasyonda</a:t>
            </a:r>
            <a:r>
              <a:rPr lang="tr-TR" dirty="0"/>
              <a:t> değişikliğe neden olur. Kan kimyasındaki değişmelerin </a:t>
            </a:r>
            <a:r>
              <a:rPr lang="tr-TR" dirty="0" err="1"/>
              <a:t>ventilason</a:t>
            </a:r>
            <a:r>
              <a:rPr lang="tr-TR" dirty="0"/>
              <a:t> üzerindeki etkileri </a:t>
            </a:r>
            <a:r>
              <a:rPr lang="tr-TR" dirty="0" err="1"/>
              <a:t>kemoreseptörler</a:t>
            </a:r>
            <a:r>
              <a:rPr lang="tr-TR" dirty="0"/>
              <a:t> aracılığıyla olmaktadır. </a:t>
            </a:r>
            <a:r>
              <a:rPr lang="tr-TR" dirty="0" err="1"/>
              <a:t>Kemoreseptörler</a:t>
            </a:r>
            <a:r>
              <a:rPr lang="tr-TR" dirty="0"/>
              <a:t> boyun ve göğüsteki büyük arterlerde bulunur. </a:t>
            </a:r>
            <a:r>
              <a:rPr lang="tr-TR" dirty="0" err="1"/>
              <a:t>Arteryel</a:t>
            </a:r>
            <a:r>
              <a:rPr lang="tr-TR" dirty="0"/>
              <a:t> kanda </a:t>
            </a:r>
            <a:r>
              <a:rPr lang="tr-TR" dirty="0" err="1"/>
              <a:t>parsiyel</a:t>
            </a:r>
            <a:r>
              <a:rPr lang="tr-TR" dirty="0"/>
              <a:t> oksijen basıncının (PO2) düştüğünde veya karbondioksit basıncı (PCO2) arttığı zaman bu reseptörler uyarılır. </a:t>
            </a:r>
            <a:r>
              <a:rPr lang="tr-TR" dirty="0" err="1"/>
              <a:t>Kemoreseptörler</a:t>
            </a:r>
            <a:r>
              <a:rPr lang="tr-TR" dirty="0"/>
              <a:t> ise solunum merkezine uyarıcı sinyaller göndererek </a:t>
            </a:r>
            <a:r>
              <a:rPr lang="tr-TR" dirty="0" err="1"/>
              <a:t>ventilasyonu</a:t>
            </a:r>
            <a:r>
              <a:rPr lang="tr-TR" dirty="0"/>
              <a:t> artırır ve oksijen gereksiniminin karşılanmasını sağlar. Böylece karbondioksit atılımı artırılarak ve daha fazla oksijen alınarak </a:t>
            </a:r>
            <a:r>
              <a:rPr lang="tr-TR" dirty="0" err="1"/>
              <a:t>arteryel</a:t>
            </a:r>
            <a:r>
              <a:rPr lang="tr-TR" dirty="0"/>
              <a:t> kandaki gazların </a:t>
            </a:r>
            <a:r>
              <a:rPr lang="tr-TR" dirty="0" err="1"/>
              <a:t>parsiyel</a:t>
            </a:r>
            <a:r>
              <a:rPr lang="tr-TR" dirty="0"/>
              <a:t> basınçları dengelenir.</a:t>
            </a:r>
          </a:p>
        </p:txBody>
      </p:sp>
    </p:spTree>
    <p:extLst>
      <p:ext uri="{BB962C8B-B14F-4D97-AF65-F5344CB8AC3E}">
        <p14:creationId xmlns:p14="http://schemas.microsoft.com/office/powerpoint/2010/main" val="23318366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Solunumun </a:t>
            </a:r>
            <a:r>
              <a:rPr lang="tr-TR" dirty="0"/>
              <a:t>Hızı ve Derinliği</a:t>
            </a:r>
            <a:br>
              <a:rPr lang="tr-TR" dirty="0"/>
            </a:b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2420888"/>
            <a:ext cx="6264695" cy="20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489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Solunumu Etkileyen Faktörler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mtClean="0"/>
              <a:t>Bireyin </a:t>
            </a:r>
            <a:r>
              <a:rPr lang="tr-TR" dirty="0" smtClean="0"/>
              <a:t>Pozisyonu</a:t>
            </a:r>
          </a:p>
          <a:p>
            <a:r>
              <a:rPr lang="tr-TR" dirty="0"/>
              <a:t>Vücut </a:t>
            </a:r>
            <a:r>
              <a:rPr lang="tr-TR" dirty="0" smtClean="0"/>
              <a:t>Sıcaklığı</a:t>
            </a:r>
          </a:p>
          <a:p>
            <a:r>
              <a:rPr lang="tr-TR" dirty="0"/>
              <a:t>Ağrı ve Bazı Psikolojik </a:t>
            </a:r>
            <a:r>
              <a:rPr lang="tr-TR" dirty="0" smtClean="0"/>
              <a:t>Sorunlar</a:t>
            </a:r>
          </a:p>
          <a:p>
            <a:r>
              <a:rPr lang="tr-TR" dirty="0"/>
              <a:t>Bazı </a:t>
            </a:r>
            <a:r>
              <a:rPr lang="tr-TR" dirty="0" smtClean="0"/>
              <a:t>Hastalıklar(anemi)</a:t>
            </a:r>
          </a:p>
          <a:p>
            <a:r>
              <a:rPr lang="tr-TR" dirty="0"/>
              <a:t>Madde Kullanımı</a:t>
            </a:r>
          </a:p>
          <a:p>
            <a:r>
              <a:rPr lang="tr-TR" dirty="0"/>
              <a:t>Bazı İ</a:t>
            </a:r>
            <a:r>
              <a:rPr lang="tr-TR" dirty="0" smtClean="0"/>
              <a:t>laçlar( (</a:t>
            </a:r>
            <a:r>
              <a:rPr lang="tr-TR" dirty="0"/>
              <a:t>morfin, </a:t>
            </a:r>
            <a:r>
              <a:rPr lang="tr-TR" dirty="0" err="1"/>
              <a:t>diazem</a:t>
            </a:r>
            <a:r>
              <a:rPr lang="tr-TR" dirty="0"/>
              <a:t> vb.) </a:t>
            </a:r>
          </a:p>
        </p:txBody>
      </p:sp>
    </p:spTree>
    <p:extLst>
      <p:ext uri="{BB962C8B-B14F-4D97-AF65-F5344CB8AC3E}">
        <p14:creationId xmlns:p14="http://schemas.microsoft.com/office/powerpoint/2010/main" val="22146602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Solunum Tipleri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Takipne</a:t>
            </a:r>
            <a:r>
              <a:rPr lang="tr-TR" dirty="0"/>
              <a:t> (</a:t>
            </a:r>
            <a:r>
              <a:rPr lang="tr-TR" dirty="0" err="1" smtClean="0"/>
              <a:t>Taşipne</a:t>
            </a:r>
            <a:r>
              <a:rPr lang="tr-TR" dirty="0" smtClean="0"/>
              <a:t>):Solunum </a:t>
            </a:r>
            <a:r>
              <a:rPr lang="tr-TR" dirty="0"/>
              <a:t>hızının normalin üzerinde olmasıdır. </a:t>
            </a:r>
            <a:endParaRPr lang="tr-TR" dirty="0" smtClean="0"/>
          </a:p>
          <a:p>
            <a:r>
              <a:rPr lang="tr-TR" dirty="0" err="1" smtClean="0"/>
              <a:t>Bradipne:Solunum</a:t>
            </a:r>
            <a:r>
              <a:rPr lang="tr-TR" dirty="0" smtClean="0"/>
              <a:t> </a:t>
            </a:r>
            <a:r>
              <a:rPr lang="tr-TR" dirty="0"/>
              <a:t>hızının normalin altına inmesidir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Apne:Solunumun</a:t>
            </a:r>
            <a:r>
              <a:rPr lang="tr-TR" dirty="0"/>
              <a:t>, geçici bir süre durmasıdır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es-ES" dirty="0" smtClean="0"/>
              <a:t>Hiperventilasyon</a:t>
            </a:r>
            <a:r>
              <a:rPr lang="tr-TR" dirty="0" smtClean="0"/>
              <a:t>:</a:t>
            </a:r>
            <a:r>
              <a:rPr lang="es-ES" dirty="0" smtClean="0"/>
              <a:t>Solunumun </a:t>
            </a:r>
            <a:r>
              <a:rPr lang="es-ES" dirty="0"/>
              <a:t>hızı ve derinliğinin artmasıdır</a:t>
            </a:r>
            <a:r>
              <a:rPr lang="es-ES" dirty="0" smtClean="0"/>
              <a:t>.</a:t>
            </a:r>
            <a:endParaRPr lang="tr-TR" dirty="0" smtClean="0"/>
          </a:p>
          <a:p>
            <a:r>
              <a:rPr lang="tr-TR" dirty="0" err="1" smtClean="0"/>
              <a:t>Dispne:Soluk</a:t>
            </a:r>
            <a:r>
              <a:rPr lang="tr-TR" dirty="0" smtClean="0"/>
              <a:t> </a:t>
            </a:r>
            <a:r>
              <a:rPr lang="tr-TR" dirty="0"/>
              <a:t>alıp verme sırasındaki solunum güçlüğüdür. </a:t>
            </a:r>
          </a:p>
        </p:txBody>
      </p:sp>
    </p:spTree>
    <p:extLst>
      <p:ext uri="{BB962C8B-B14F-4D97-AF65-F5344CB8AC3E}">
        <p14:creationId xmlns:p14="http://schemas.microsoft.com/office/powerpoint/2010/main" val="23595945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Solunum </a:t>
            </a:r>
            <a:r>
              <a:rPr lang="tr-TR" dirty="0"/>
              <a:t>Sayma Tekniği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600" dirty="0" smtClean="0"/>
              <a:t>Solunum </a:t>
            </a:r>
            <a:r>
              <a:rPr lang="tr-TR" sz="2600" dirty="0"/>
              <a:t>saymada en uygun pozisyon oturur pozisyondur. Ancak hasta veya </a:t>
            </a:r>
            <a:r>
              <a:rPr lang="tr-TR" sz="2600" dirty="0" smtClean="0"/>
              <a:t>yaralının oturtulmasında </a:t>
            </a:r>
            <a:r>
              <a:rPr lang="tr-TR" sz="2600" dirty="0"/>
              <a:t>sakınca var ise (travmalar gibi) uygun pozisyon verilir. Solunum kısmen</a:t>
            </a:r>
          </a:p>
          <a:p>
            <a:pPr marL="0" indent="0">
              <a:buNone/>
            </a:pPr>
            <a:r>
              <a:rPr lang="tr-TR" sz="2600" dirty="0"/>
              <a:t>istemli olarak kontrol edildiğinden </a:t>
            </a:r>
            <a:r>
              <a:rPr lang="tr-TR" sz="2600" dirty="0" smtClean="0"/>
              <a:t>kişinin </a:t>
            </a:r>
            <a:r>
              <a:rPr lang="tr-TR" sz="2600" dirty="0"/>
              <a:t>solunumunun sayıldığının farkına </a:t>
            </a:r>
            <a:r>
              <a:rPr lang="tr-TR" sz="2600" dirty="0" smtClean="0"/>
              <a:t>varmaması gerekir</a:t>
            </a:r>
            <a:r>
              <a:rPr lang="tr-TR" sz="2600" dirty="0"/>
              <a:t>. Eğer hasta veya yaralı solunumunun sayıldığını anlarsa normal solunum düzenini</a:t>
            </a:r>
          </a:p>
          <a:p>
            <a:pPr marL="0" indent="0">
              <a:buNone/>
            </a:pPr>
            <a:r>
              <a:rPr lang="tr-TR" sz="2600" dirty="0" smtClean="0"/>
              <a:t>değiştirebilir</a:t>
            </a:r>
            <a:r>
              <a:rPr lang="tr-TR" sz="2600" dirty="0"/>
              <a:t>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91698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ARTERİYEL </a:t>
            </a:r>
            <a:r>
              <a:rPr lang="tr-TR" dirty="0"/>
              <a:t>KAN BASINCI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dirty="0" err="1"/>
              <a:t>Arterial</a:t>
            </a:r>
            <a:r>
              <a:rPr lang="tr-TR" dirty="0"/>
              <a:t> kan basıncı, kanın arter duvarına </a:t>
            </a:r>
            <a:r>
              <a:rPr lang="tr-TR" dirty="0" smtClean="0"/>
              <a:t>karşı oluşturduğu </a:t>
            </a:r>
            <a:r>
              <a:rPr lang="tr-TR" dirty="0"/>
              <a:t>kuvvettir. Diğer bir </a:t>
            </a:r>
            <a:r>
              <a:rPr lang="tr-TR" dirty="0" smtClean="0"/>
              <a:t>deyişle</a:t>
            </a:r>
            <a:endParaRPr lang="tr-TR" dirty="0"/>
          </a:p>
          <a:p>
            <a:pPr marL="0" indent="0">
              <a:buNone/>
            </a:pPr>
            <a:r>
              <a:rPr lang="tr-TR" dirty="0" err="1"/>
              <a:t>ventrikülllerden</a:t>
            </a:r>
            <a:r>
              <a:rPr lang="tr-TR" dirty="0"/>
              <a:t> artere atılan kanın, arter duvarına yaptığı basınçtır. </a:t>
            </a:r>
            <a:r>
              <a:rPr lang="tr-TR" dirty="0" err="1"/>
              <a:t>Arterial</a:t>
            </a:r>
            <a:r>
              <a:rPr lang="tr-TR" dirty="0"/>
              <a:t> kan basıncı </a:t>
            </a:r>
            <a:r>
              <a:rPr lang="tr-TR" dirty="0" smtClean="0"/>
              <a:t>aynı zamanda </a:t>
            </a:r>
            <a:r>
              <a:rPr lang="tr-TR" dirty="0">
                <a:solidFill>
                  <a:srgbClr val="FF0000"/>
                </a:solidFill>
              </a:rPr>
              <a:t>„tansiyon‟ </a:t>
            </a:r>
            <a:r>
              <a:rPr lang="tr-TR" dirty="0"/>
              <a:t>olarak da ifade edilir. Sol kalp </a:t>
            </a:r>
            <a:r>
              <a:rPr lang="tr-TR" dirty="0" err="1"/>
              <a:t>ventrikülünün</a:t>
            </a:r>
            <a:r>
              <a:rPr lang="tr-TR" dirty="0"/>
              <a:t> kasılması sonucu </a:t>
            </a:r>
            <a:r>
              <a:rPr lang="tr-TR" dirty="0" smtClean="0"/>
              <a:t>kan yüksek </a:t>
            </a:r>
            <a:r>
              <a:rPr lang="tr-TR" dirty="0"/>
              <a:t>basınçla aorta gönderilirken, basınç en yüksek düzeye çıkar. </a:t>
            </a:r>
            <a:r>
              <a:rPr lang="tr-TR" dirty="0" err="1"/>
              <a:t>Ventrikül</a:t>
            </a:r>
            <a:r>
              <a:rPr lang="tr-TR" dirty="0"/>
              <a:t> </a:t>
            </a:r>
            <a:r>
              <a:rPr lang="tr-TR" dirty="0" smtClean="0"/>
              <a:t>gevşediğinde ise </a:t>
            </a:r>
            <a:r>
              <a:rPr lang="tr-TR" dirty="0"/>
              <a:t>arterlerdeki basınç en az seviyeye </a:t>
            </a:r>
            <a:r>
              <a:rPr lang="tr-TR" dirty="0" smtClean="0"/>
              <a:t>düşer</a:t>
            </a:r>
            <a:r>
              <a:rPr lang="tr-TR" dirty="0"/>
              <a:t>.</a:t>
            </a:r>
          </a:p>
          <a:p>
            <a:pPr marL="0" indent="0">
              <a:buNone/>
            </a:pPr>
            <a:r>
              <a:rPr lang="tr-TR" dirty="0"/>
              <a:t>Kan basıncının, uluslararası standartlardaki ölçü birimi milimetre </a:t>
            </a:r>
            <a:r>
              <a:rPr lang="tr-TR" dirty="0" err="1"/>
              <a:t>civadır</a:t>
            </a:r>
            <a:r>
              <a:rPr lang="tr-TR" dirty="0"/>
              <a:t> (</a:t>
            </a:r>
            <a:r>
              <a:rPr lang="tr-TR" dirty="0" err="1"/>
              <a:t>mmHg</a:t>
            </a:r>
            <a:r>
              <a:rPr lang="tr-TR" dirty="0"/>
              <a:t>).</a:t>
            </a:r>
          </a:p>
          <a:p>
            <a:pPr marL="0" indent="0">
              <a:buNone/>
            </a:pPr>
            <a:r>
              <a:rPr lang="tr-TR" dirty="0"/>
              <a:t>Kan basıncı, bir milimetre kareye </a:t>
            </a:r>
            <a:r>
              <a:rPr lang="tr-TR" dirty="0" smtClean="0"/>
              <a:t>düşen </a:t>
            </a:r>
            <a:r>
              <a:rPr lang="tr-TR" dirty="0" err="1"/>
              <a:t>civa</a:t>
            </a:r>
            <a:r>
              <a:rPr lang="tr-TR" dirty="0"/>
              <a:t> basıncını ifade eder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sz="2000" b="1" dirty="0">
                <a:solidFill>
                  <a:srgbClr val="FF0000"/>
                </a:solidFill>
              </a:rPr>
              <a:t>Normal </a:t>
            </a:r>
            <a:r>
              <a:rPr lang="tr-TR" sz="2000" b="1" dirty="0" smtClean="0">
                <a:solidFill>
                  <a:srgbClr val="FF0000"/>
                </a:solidFill>
              </a:rPr>
              <a:t>yetişkin </a:t>
            </a:r>
            <a:r>
              <a:rPr lang="tr-TR" sz="2000" b="1" dirty="0">
                <a:solidFill>
                  <a:srgbClr val="FF0000"/>
                </a:solidFill>
              </a:rPr>
              <a:t>bir bireyde kan basıncı ortalama değeri 120/80 </a:t>
            </a:r>
            <a:r>
              <a:rPr lang="tr-TR" sz="2000" b="1" dirty="0" err="1">
                <a:solidFill>
                  <a:srgbClr val="FF0000"/>
                </a:solidFill>
              </a:rPr>
              <a:t>mmHg‟dır</a:t>
            </a:r>
            <a:r>
              <a:rPr lang="tr-TR" sz="2000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tr-TR" sz="2000" b="1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2776"/>
            <a:ext cx="2452514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5445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smtClean="0"/>
              <a:t>Kalbin </a:t>
            </a:r>
            <a:r>
              <a:rPr lang="tr-TR" sz="3600" dirty="0"/>
              <a:t>bir atımı sırasında damar içinde iki </a:t>
            </a:r>
            <a:r>
              <a:rPr lang="tr-TR" sz="3600" dirty="0" smtClean="0"/>
              <a:t>değişik </a:t>
            </a:r>
            <a:r>
              <a:rPr lang="tr-TR" sz="3600" dirty="0"/>
              <a:t>kan basıncı </a:t>
            </a:r>
            <a:r>
              <a:rPr lang="tr-TR" sz="3600" dirty="0" smtClean="0"/>
              <a:t>oluşur</a:t>
            </a:r>
            <a:r>
              <a:rPr lang="tr-TR" sz="3600" dirty="0"/>
              <a:t>.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b="1" dirty="0" err="1">
                <a:solidFill>
                  <a:srgbClr val="FF0000"/>
                </a:solidFill>
              </a:rPr>
              <a:t>Sistolik</a:t>
            </a:r>
            <a:r>
              <a:rPr lang="tr-TR" b="1" dirty="0">
                <a:solidFill>
                  <a:srgbClr val="FF0000"/>
                </a:solidFill>
              </a:rPr>
              <a:t> kan basıncı: </a:t>
            </a:r>
            <a:r>
              <a:rPr lang="tr-TR" dirty="0"/>
              <a:t>Kalbin sol </a:t>
            </a:r>
            <a:r>
              <a:rPr lang="tr-TR" dirty="0" err="1"/>
              <a:t>ventrikülü</a:t>
            </a:r>
            <a:r>
              <a:rPr lang="tr-TR" dirty="0"/>
              <a:t> sistolde iken içindeki kan büyük bir basınçla </a:t>
            </a:r>
            <a:r>
              <a:rPr lang="tr-TR" dirty="0" err="1"/>
              <a:t>arteriyel</a:t>
            </a:r>
            <a:r>
              <a:rPr lang="tr-TR" dirty="0"/>
              <a:t> sisteme pompalanır. Bu sırada arter içindeki kanın basıncı yüksek bir değere ulaşır. Oluşan bu maksimal basınca </a:t>
            </a:r>
            <a:r>
              <a:rPr lang="tr-TR" b="1" dirty="0" err="1">
                <a:solidFill>
                  <a:srgbClr val="FF0000"/>
                </a:solidFill>
              </a:rPr>
              <a:t>sistolik</a:t>
            </a:r>
            <a:r>
              <a:rPr lang="tr-TR" b="1" dirty="0">
                <a:solidFill>
                  <a:srgbClr val="FF0000"/>
                </a:solidFill>
              </a:rPr>
              <a:t> kan basıncı </a:t>
            </a:r>
            <a:r>
              <a:rPr lang="tr-TR" dirty="0"/>
              <a:t>denir.</a:t>
            </a:r>
          </a:p>
          <a:p>
            <a:pPr marL="0" indent="0">
              <a:buNone/>
            </a:pPr>
            <a:r>
              <a:rPr lang="tr-TR" b="1" dirty="0" err="1">
                <a:solidFill>
                  <a:srgbClr val="FF0000"/>
                </a:solidFill>
              </a:rPr>
              <a:t>Diyastolik</a:t>
            </a:r>
            <a:r>
              <a:rPr lang="tr-TR" b="1" dirty="0">
                <a:solidFill>
                  <a:srgbClr val="FF0000"/>
                </a:solidFill>
              </a:rPr>
              <a:t> kan basıncı: </a:t>
            </a:r>
            <a:r>
              <a:rPr lang="tr-TR" dirty="0" err="1"/>
              <a:t>Ventrikül</a:t>
            </a:r>
            <a:r>
              <a:rPr lang="tr-TR" dirty="0"/>
              <a:t> gevşediğinde (diyastol) </a:t>
            </a:r>
            <a:r>
              <a:rPr lang="tr-TR" dirty="0" err="1"/>
              <a:t>ventrikül</a:t>
            </a:r>
            <a:r>
              <a:rPr lang="tr-TR" dirty="0"/>
              <a:t> içindeki basınç hızla düşer. </a:t>
            </a:r>
            <a:r>
              <a:rPr lang="tr-TR" dirty="0" err="1"/>
              <a:t>Ventrikülde</a:t>
            </a:r>
            <a:r>
              <a:rPr lang="tr-TR" dirty="0"/>
              <a:t> basıncın düşmesi </a:t>
            </a:r>
            <a:r>
              <a:rPr lang="tr-TR" dirty="0" err="1"/>
              <a:t>aortanın</a:t>
            </a:r>
            <a:r>
              <a:rPr lang="tr-TR" dirty="0"/>
              <a:t> </a:t>
            </a:r>
            <a:r>
              <a:rPr lang="tr-TR" dirty="0" err="1"/>
              <a:t>perifere</a:t>
            </a:r>
            <a:r>
              <a:rPr lang="tr-TR" dirty="0"/>
              <a:t> gönderdiği kan miktarının azalmasına neden olarak </a:t>
            </a:r>
            <a:r>
              <a:rPr lang="tr-TR" dirty="0" err="1"/>
              <a:t>arteriyel</a:t>
            </a:r>
            <a:r>
              <a:rPr lang="tr-TR" dirty="0"/>
              <a:t> sistemde basıncı düşürür. Ancak, kan damar içinde sürekli akım halinde olduğundan </a:t>
            </a:r>
            <a:r>
              <a:rPr lang="tr-TR" dirty="0" err="1"/>
              <a:t>ventriküllerin</a:t>
            </a:r>
            <a:r>
              <a:rPr lang="tr-TR" dirty="0"/>
              <a:t> diyastolü sırasında da arter duvarında her zaman minimal düzeyde kan basıncı vardır. </a:t>
            </a:r>
            <a:r>
              <a:rPr lang="tr-TR" dirty="0" err="1"/>
              <a:t>Ventriküllerin</a:t>
            </a:r>
            <a:r>
              <a:rPr lang="tr-TR" dirty="0"/>
              <a:t> diyastolü sırasında arter duvarındaki bu daimi basınca </a:t>
            </a:r>
            <a:r>
              <a:rPr lang="tr-TR" b="1" dirty="0" err="1">
                <a:solidFill>
                  <a:srgbClr val="FF0000"/>
                </a:solidFill>
              </a:rPr>
              <a:t>diyastolik</a:t>
            </a:r>
            <a:r>
              <a:rPr lang="tr-TR" b="1" dirty="0">
                <a:solidFill>
                  <a:srgbClr val="FF0000"/>
                </a:solidFill>
              </a:rPr>
              <a:t> kan basıncı </a:t>
            </a:r>
            <a:r>
              <a:rPr lang="tr-TR" dirty="0"/>
              <a:t>denir.</a:t>
            </a:r>
          </a:p>
        </p:txBody>
      </p:sp>
    </p:spTree>
    <p:extLst>
      <p:ext uri="{BB962C8B-B14F-4D97-AF65-F5344CB8AC3E}">
        <p14:creationId xmlns:p14="http://schemas.microsoft.com/office/powerpoint/2010/main" val="1593913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Vücudun </a:t>
            </a:r>
            <a:r>
              <a:rPr lang="tr-TR" dirty="0">
                <a:solidFill>
                  <a:srgbClr val="FF0000"/>
                </a:solidFill>
              </a:rPr>
              <a:t>iç sıcaklığı, </a:t>
            </a:r>
            <a:r>
              <a:rPr lang="tr-TR" dirty="0"/>
              <a:t>derin dokuların sıcaklığıdır. İç sıcaklık normalde ortalamadan (37) ± 0,6– 1 °C’den fazla sapma göstermez.,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Vücudun yüzey sıcaklığı </a:t>
            </a:r>
            <a:r>
              <a:rPr lang="tr-TR" dirty="0"/>
              <a:t>çevre sıcaklığına bağlı olarak değişiklik gösterir.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24" y="1600200"/>
            <a:ext cx="35819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2380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err="1" smtClean="0"/>
              <a:t>Arteriyel</a:t>
            </a:r>
            <a:r>
              <a:rPr lang="tr-TR" sz="3600" dirty="0" smtClean="0"/>
              <a:t> </a:t>
            </a:r>
            <a:r>
              <a:rPr lang="tr-TR" sz="3600" dirty="0"/>
              <a:t>Kan Basıncını Etkileyen Diğer Faktörler</a:t>
            </a:r>
            <a:br>
              <a:rPr lang="tr-TR" sz="3600" dirty="0"/>
            </a:b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smtClean="0"/>
              <a:t>Yaş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Sempatik Sinir Sistemi</a:t>
            </a:r>
          </a:p>
          <a:p>
            <a:pPr marL="0" indent="0">
              <a:buNone/>
            </a:pPr>
            <a:r>
              <a:rPr lang="tr-TR" dirty="0"/>
              <a:t>Cinsiyet</a:t>
            </a:r>
          </a:p>
          <a:p>
            <a:pPr marL="0" indent="0">
              <a:buNone/>
            </a:pPr>
            <a:r>
              <a:rPr lang="tr-TR" dirty="0"/>
              <a:t>Gün Boyunca Görülen Değişiklikler</a:t>
            </a:r>
          </a:p>
          <a:p>
            <a:pPr marL="0" indent="0">
              <a:buNone/>
            </a:pPr>
            <a:r>
              <a:rPr lang="tr-TR" dirty="0"/>
              <a:t>Pozisyon</a:t>
            </a:r>
          </a:p>
          <a:p>
            <a:pPr marL="0" indent="0">
              <a:buNone/>
            </a:pPr>
            <a:r>
              <a:rPr lang="tr-TR" dirty="0"/>
              <a:t>Çevre Isısı</a:t>
            </a:r>
          </a:p>
          <a:p>
            <a:pPr marL="0" indent="0">
              <a:buNone/>
            </a:pPr>
            <a:r>
              <a:rPr lang="tr-TR" dirty="0"/>
              <a:t>Egzersiz</a:t>
            </a:r>
          </a:p>
          <a:p>
            <a:pPr marL="0" indent="0">
              <a:buNone/>
            </a:pPr>
            <a:r>
              <a:rPr lang="tr-TR" dirty="0" err="1"/>
              <a:t>Distansiyon</a:t>
            </a:r>
            <a:r>
              <a:rPr lang="tr-TR" dirty="0"/>
              <a:t>(organlardaki iç basınç nedeni ile oluşan </a:t>
            </a:r>
            <a:r>
              <a:rPr lang="tr-TR" dirty="0" smtClean="0"/>
              <a:t>gerginliktir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793849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</a:rPr>
              <a:t>Gündelik yaşam, egzersiz ve beslenme: </a:t>
            </a:r>
            <a:r>
              <a:rPr lang="tr-TR" dirty="0"/>
              <a:t>Kan basıncı, sabahın erken </a:t>
            </a:r>
            <a:r>
              <a:rPr lang="tr-TR" dirty="0" smtClean="0"/>
              <a:t>saatlerinde daha </a:t>
            </a:r>
            <a:r>
              <a:rPr lang="tr-TR" dirty="0"/>
              <a:t>düşük iken öğleden sonra yükselir. Akşam saatlerinde ise en </a:t>
            </a:r>
            <a:r>
              <a:rPr lang="tr-TR" dirty="0" smtClean="0"/>
              <a:t>yüksek düzeye </a:t>
            </a:r>
            <a:r>
              <a:rPr lang="tr-TR" dirty="0"/>
              <a:t>ulaşır. Günlük yapılan aktivite ile birlikte dokuların oksijen ihtiyacı artar</a:t>
            </a:r>
          </a:p>
          <a:p>
            <a:pPr marL="0" indent="0">
              <a:buNone/>
            </a:pPr>
            <a:r>
              <a:rPr lang="tr-TR" dirty="0"/>
              <a:t>ve kalp daha çok kan pompalamak için çalışır. Bunun sonucunda kan </a:t>
            </a:r>
            <a:r>
              <a:rPr lang="tr-TR" dirty="0" smtClean="0"/>
              <a:t>basıncı artar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26297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Hipertansiyon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Bireyin </a:t>
            </a:r>
            <a:r>
              <a:rPr lang="tr-TR" dirty="0"/>
              <a:t>kan basıncının bir süre boyunca devamlı olarak normal değerinin üzerinde olmasına </a:t>
            </a:r>
            <a:r>
              <a:rPr lang="tr-TR" b="1" dirty="0">
                <a:solidFill>
                  <a:srgbClr val="FF0000"/>
                </a:solidFill>
              </a:rPr>
              <a:t>Hipertansiyon</a:t>
            </a:r>
            <a:r>
              <a:rPr lang="tr-TR" dirty="0"/>
              <a:t> denir.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556792"/>
            <a:ext cx="3181350" cy="368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6878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Hipotansiyon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Arteriyel</a:t>
            </a:r>
            <a:r>
              <a:rPr lang="tr-TR" dirty="0" smtClean="0"/>
              <a:t> </a:t>
            </a:r>
            <a:r>
              <a:rPr lang="tr-TR" dirty="0"/>
              <a:t>kan basıncının normal değerin altında olmasına </a:t>
            </a:r>
            <a:r>
              <a:rPr lang="tr-TR" b="1" dirty="0">
                <a:solidFill>
                  <a:srgbClr val="FF0000"/>
                </a:solidFill>
              </a:rPr>
              <a:t>hipotansiyon</a:t>
            </a:r>
            <a:r>
              <a:rPr lang="tr-TR" dirty="0"/>
              <a:t> denir.</a:t>
            </a:r>
          </a:p>
          <a:p>
            <a:r>
              <a:rPr lang="tr-TR" dirty="0"/>
              <a:t>Hipotansiyon; arterlerde gelişen bir </a:t>
            </a:r>
            <a:r>
              <a:rPr lang="tr-TR" dirty="0" err="1"/>
              <a:t>vazodilatasyon</a:t>
            </a:r>
            <a:r>
              <a:rPr lang="tr-TR" dirty="0"/>
              <a:t>, kan kayıpları ya da kalbin pompalama gücünün azalması nedenleriyle ortaya çıkabilir.</a:t>
            </a:r>
          </a:p>
          <a:p>
            <a:r>
              <a:rPr lang="tr-TR" dirty="0"/>
              <a:t>Hipotansiyonda baş dönmesi, soğuk terleme, kalp atım hızında artma, zihinsel </a:t>
            </a:r>
            <a:r>
              <a:rPr lang="tr-TR" dirty="0" err="1"/>
              <a:t>bulanıklılık</a:t>
            </a:r>
            <a:r>
              <a:rPr lang="tr-TR" dirty="0"/>
              <a:t>, idrar miktarında azalma gibi belirtiler gözlenir.</a:t>
            </a:r>
          </a:p>
        </p:txBody>
      </p:sp>
    </p:spTree>
    <p:extLst>
      <p:ext uri="{BB962C8B-B14F-4D97-AF65-F5344CB8AC3E}">
        <p14:creationId xmlns:p14="http://schemas.microsoft.com/office/powerpoint/2010/main" val="31233171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Ortostatik</a:t>
            </a:r>
            <a:r>
              <a:rPr lang="tr-TR" dirty="0" smtClean="0"/>
              <a:t> </a:t>
            </a:r>
            <a:r>
              <a:rPr lang="tr-TR" dirty="0"/>
              <a:t>Hipotansiyon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Bireyin </a:t>
            </a:r>
            <a:r>
              <a:rPr lang="tr-TR" dirty="0"/>
              <a:t>aniden ayağa kalkması ya da yatma pozisyonundan oturur pozisyona geçmesi</a:t>
            </a:r>
          </a:p>
          <a:p>
            <a:pPr marL="0" indent="0">
              <a:buNone/>
            </a:pPr>
            <a:r>
              <a:rPr lang="tr-TR" dirty="0"/>
              <a:t>ile </a:t>
            </a:r>
            <a:r>
              <a:rPr lang="tr-TR" dirty="0" err="1"/>
              <a:t>periferik</a:t>
            </a:r>
            <a:r>
              <a:rPr lang="tr-TR" dirty="0"/>
              <a:t> (çevresel) damarlardaki </a:t>
            </a:r>
            <a:r>
              <a:rPr lang="tr-TR" dirty="0" err="1"/>
              <a:t>vazodilatasyon</a:t>
            </a:r>
            <a:r>
              <a:rPr lang="tr-TR" dirty="0"/>
              <a:t> hemen eski haline gelemez. </a:t>
            </a:r>
            <a:r>
              <a:rPr lang="tr-TR" dirty="0" smtClean="0"/>
              <a:t>Beyin kanlanması </a:t>
            </a:r>
            <a:r>
              <a:rPr lang="tr-TR" dirty="0"/>
              <a:t>azalır ve hipotansiyon </a:t>
            </a:r>
            <a:r>
              <a:rPr lang="tr-TR" dirty="0" smtClean="0"/>
              <a:t>gelişir</a:t>
            </a:r>
            <a:r>
              <a:rPr lang="tr-TR" dirty="0"/>
              <a:t>. Bu duruma </a:t>
            </a:r>
            <a:r>
              <a:rPr lang="tr-TR" b="1" dirty="0" err="1">
                <a:solidFill>
                  <a:srgbClr val="FF0000"/>
                </a:solidFill>
              </a:rPr>
              <a:t>ortostatik</a:t>
            </a:r>
            <a:r>
              <a:rPr lang="tr-TR" b="1" dirty="0">
                <a:solidFill>
                  <a:srgbClr val="FF0000"/>
                </a:solidFill>
              </a:rPr>
              <a:t> hipotansiyon </a:t>
            </a:r>
            <a:r>
              <a:rPr lang="tr-TR" dirty="0"/>
              <a:t>denir.</a:t>
            </a:r>
          </a:p>
        </p:txBody>
      </p:sp>
    </p:spTree>
    <p:extLst>
      <p:ext uri="{BB962C8B-B14F-4D97-AF65-F5344CB8AC3E}">
        <p14:creationId xmlns:p14="http://schemas.microsoft.com/office/powerpoint/2010/main" val="28091993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251734"/>
            <a:ext cx="4038600" cy="182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4868"/>
            <a:ext cx="3754760" cy="447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054202"/>
            <a:ext cx="4043735" cy="23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422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Kan Basıncı Ölçme Tekniği</a:t>
            </a:r>
            <a:br>
              <a:rPr lang="tr-TR" dirty="0"/>
            </a:br>
            <a:endParaRPr lang="tr-T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" y="1988840"/>
            <a:ext cx="357187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60848"/>
            <a:ext cx="4038600" cy="324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9686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smtClean="0"/>
              <a:t>Kan </a:t>
            </a:r>
            <a:r>
              <a:rPr lang="tr-TR" sz="3600" dirty="0"/>
              <a:t>Basıncını Ölçerken Dikkat Edilmesi Gereken Noktalar</a:t>
            </a:r>
            <a:br>
              <a:rPr lang="tr-TR" sz="3600" dirty="0"/>
            </a:b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dirty="0" smtClean="0"/>
              <a:t> </a:t>
            </a:r>
            <a:r>
              <a:rPr lang="tr-TR" dirty="0"/>
              <a:t>Ölçüm yapan </a:t>
            </a:r>
            <a:r>
              <a:rPr lang="tr-TR" dirty="0" smtClean="0"/>
              <a:t>kişinin işitme </a:t>
            </a:r>
            <a:r>
              <a:rPr lang="tr-TR" dirty="0"/>
              <a:t>ile ilgili bir sorunu olmamalıdır.</a:t>
            </a:r>
          </a:p>
          <a:p>
            <a:pPr marL="0" indent="0">
              <a:buNone/>
            </a:pPr>
            <a:r>
              <a:rPr lang="tr-TR" dirty="0"/>
              <a:t> Kan basıncı, hasta veya yaralı dinlendirilerek ölçülmelidir (Acil tıbbi </a:t>
            </a:r>
            <a:r>
              <a:rPr lang="tr-TR" dirty="0" smtClean="0"/>
              <a:t>tedavi gerekli </a:t>
            </a:r>
            <a:r>
              <a:rPr lang="tr-TR" dirty="0"/>
              <a:t>değil ise).</a:t>
            </a:r>
          </a:p>
          <a:p>
            <a:pPr marL="0" indent="0">
              <a:buNone/>
            </a:pPr>
            <a:r>
              <a:rPr lang="tr-TR" dirty="0"/>
              <a:t> Hasta veya yaralının ölçüm sırasında kolu mutlaka desteklenmeli, avucu </a:t>
            </a:r>
            <a:r>
              <a:rPr lang="tr-TR" dirty="0" smtClean="0"/>
              <a:t>da gevşek </a:t>
            </a:r>
            <a:r>
              <a:rPr lang="tr-TR" dirty="0"/>
              <a:t>bir pozisyonda olmalıdır.</a:t>
            </a:r>
          </a:p>
          <a:p>
            <a:pPr marL="0" indent="0">
              <a:buNone/>
            </a:pPr>
            <a:r>
              <a:rPr lang="tr-TR" dirty="0"/>
              <a:t> Ölçüm yapılırken ortamda gürültünün olmamasına dikkat edilmelidir.</a:t>
            </a:r>
          </a:p>
          <a:p>
            <a:pPr marL="0" indent="0">
              <a:buNone/>
            </a:pPr>
            <a:r>
              <a:rPr lang="tr-TR" dirty="0"/>
              <a:t> Stetoskop kulağa tam oturacak </a:t>
            </a:r>
            <a:r>
              <a:rPr lang="tr-TR" dirty="0" smtClean="0"/>
              <a:t>şekilde yerleştirilmelidir</a:t>
            </a:r>
            <a:r>
              <a:rPr lang="tr-TR" dirty="0"/>
              <a:t>.</a:t>
            </a:r>
          </a:p>
          <a:p>
            <a:pPr marL="0" indent="0">
              <a:buNone/>
            </a:pPr>
            <a:r>
              <a:rPr lang="tr-TR" dirty="0"/>
              <a:t> Tansiyon aletinin manometresi okunurken tam görülebilecek </a:t>
            </a:r>
            <a:r>
              <a:rPr lang="tr-TR" dirty="0" smtClean="0"/>
              <a:t>uzaklıkta olmalıdır.</a:t>
            </a:r>
          </a:p>
          <a:p>
            <a:pPr marL="0" indent="0">
              <a:buNone/>
            </a:pPr>
            <a:r>
              <a:rPr lang="tr-TR" dirty="0"/>
              <a:t> Kullanılan manometrenin, ölçüm öncesinde sıfır değerini gösterip </a:t>
            </a:r>
            <a:r>
              <a:rPr lang="tr-TR" dirty="0" smtClean="0"/>
              <a:t>göstermediği kontrol </a:t>
            </a:r>
            <a:r>
              <a:rPr lang="tr-TR" dirty="0"/>
              <a:t>edilmelidir.</a:t>
            </a:r>
          </a:p>
          <a:p>
            <a:pPr marL="0" indent="0">
              <a:buNone/>
            </a:pPr>
            <a:r>
              <a:rPr lang="tr-TR" dirty="0"/>
              <a:t> Manşetin eni, hasta veya yaralıya göre uygun genişlikte olmalıdır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51463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Kan Basıncını Ölçerken Dikkat Edilmesi Gereken Noktalar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/>
              <a:t>Pompalama işlemine, </a:t>
            </a:r>
            <a:r>
              <a:rPr lang="tr-TR" dirty="0" err="1"/>
              <a:t>radial</a:t>
            </a:r>
            <a:r>
              <a:rPr lang="tr-TR" dirty="0"/>
              <a:t> </a:t>
            </a:r>
            <a:r>
              <a:rPr lang="tr-TR" dirty="0" smtClean="0"/>
              <a:t>arterden nabız </a:t>
            </a:r>
            <a:r>
              <a:rPr lang="tr-TR" dirty="0"/>
              <a:t>atımı hissedilemeyene </a:t>
            </a:r>
            <a:r>
              <a:rPr lang="tr-TR" dirty="0" smtClean="0"/>
              <a:t>kadar devam </a:t>
            </a:r>
            <a:r>
              <a:rPr lang="tr-TR" dirty="0"/>
              <a:t>edilir. Nabız </a:t>
            </a:r>
            <a:r>
              <a:rPr lang="tr-TR" dirty="0" smtClean="0"/>
              <a:t>atımının hissedilmediği </a:t>
            </a:r>
            <a:r>
              <a:rPr lang="tr-TR" dirty="0"/>
              <a:t>anda, </a:t>
            </a:r>
            <a:r>
              <a:rPr lang="tr-TR" dirty="0" smtClean="0"/>
              <a:t>manometredeki ibrenin </a:t>
            </a:r>
            <a:r>
              <a:rPr lang="tr-TR" dirty="0"/>
              <a:t>değeri belirlenir. Belirlenen </a:t>
            </a:r>
            <a:r>
              <a:rPr lang="tr-TR" dirty="0" smtClean="0"/>
              <a:t>bu değere </a:t>
            </a:r>
            <a:r>
              <a:rPr lang="tr-TR" dirty="0"/>
              <a:t>30 </a:t>
            </a:r>
            <a:r>
              <a:rPr lang="tr-TR" dirty="0" err="1"/>
              <a:t>mmHg</a:t>
            </a:r>
            <a:r>
              <a:rPr lang="tr-TR" dirty="0"/>
              <a:t> daha eklenerek </a:t>
            </a:r>
            <a:r>
              <a:rPr lang="tr-TR" dirty="0" err="1" smtClean="0"/>
              <a:t>puvar</a:t>
            </a:r>
            <a:r>
              <a:rPr lang="tr-TR" dirty="0" smtClean="0"/>
              <a:t> pompalanır</a:t>
            </a:r>
            <a:r>
              <a:rPr lang="tr-TR" dirty="0"/>
              <a:t>. Böylece </a:t>
            </a:r>
            <a:r>
              <a:rPr lang="tr-TR" dirty="0" smtClean="0"/>
              <a:t>manşonun şişirileceği </a:t>
            </a:r>
            <a:r>
              <a:rPr lang="tr-TR" dirty="0"/>
              <a:t>basınç değeri </a:t>
            </a:r>
            <a:r>
              <a:rPr lang="tr-TR" dirty="0" smtClean="0"/>
              <a:t>belirlenmiş </a:t>
            </a:r>
            <a:r>
              <a:rPr lang="tr-TR" dirty="0"/>
              <a:t>olur. Örneğin nabız değeri en son </a:t>
            </a:r>
            <a:r>
              <a:rPr lang="tr-TR" dirty="0" smtClean="0"/>
              <a:t>150 </a:t>
            </a:r>
            <a:r>
              <a:rPr lang="tr-TR" dirty="0" err="1" smtClean="0"/>
              <a:t>mmHg’de</a:t>
            </a:r>
            <a:r>
              <a:rPr lang="tr-TR" dirty="0" smtClean="0"/>
              <a:t> </a:t>
            </a:r>
            <a:r>
              <a:rPr lang="tr-TR" dirty="0"/>
              <a:t>hissedildi ise 180 </a:t>
            </a:r>
            <a:r>
              <a:rPr lang="tr-TR" dirty="0" err="1" smtClean="0"/>
              <a:t>mmHg’ye</a:t>
            </a:r>
            <a:r>
              <a:rPr lang="tr-TR" dirty="0" smtClean="0"/>
              <a:t> kadar </a:t>
            </a:r>
            <a:r>
              <a:rPr lang="tr-TR" dirty="0"/>
              <a:t>manşonu şişirilebilir. </a:t>
            </a:r>
            <a:r>
              <a:rPr lang="tr-TR" dirty="0" smtClean="0"/>
              <a:t>Böylece </a:t>
            </a:r>
            <a:r>
              <a:rPr lang="tr-TR" dirty="0" err="1" smtClean="0"/>
              <a:t>sistolik</a:t>
            </a:r>
            <a:r>
              <a:rPr lang="tr-TR" dirty="0" smtClean="0"/>
              <a:t> </a:t>
            </a:r>
            <a:r>
              <a:rPr lang="tr-TR" dirty="0"/>
              <a:t>kan </a:t>
            </a:r>
            <a:r>
              <a:rPr lang="tr-TR"/>
              <a:t>basıncını </a:t>
            </a:r>
            <a:r>
              <a:rPr lang="tr-TR" smtClean="0"/>
              <a:t>ölçerken oluşabilecek </a:t>
            </a:r>
            <a:r>
              <a:rPr lang="tr-TR"/>
              <a:t>hatalar </a:t>
            </a:r>
            <a:r>
              <a:rPr lang="tr-TR" smtClean="0"/>
              <a:t>önlenir.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2209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Kan Basıncını Ölçerken Dikkat Edilmesi Gereken Noktalar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r-TR" dirty="0" smtClean="0"/>
              <a:t> </a:t>
            </a:r>
            <a:r>
              <a:rPr lang="tr-TR" dirty="0"/>
              <a:t>Tansiyon aletinin bağlantı borularında ya da stetoskobun iletim borularında</a:t>
            </a:r>
          </a:p>
          <a:p>
            <a:pPr marL="0" indent="0">
              <a:buNone/>
            </a:pPr>
            <a:r>
              <a:rPr lang="tr-TR" dirty="0"/>
              <a:t>herhangi bir çatlak; delik olup olmadığı kontrol edilmelidir.</a:t>
            </a:r>
          </a:p>
          <a:p>
            <a:pPr marL="0" indent="0">
              <a:buNone/>
            </a:pPr>
            <a:r>
              <a:rPr lang="tr-TR" dirty="0"/>
              <a:t> Her kullanımdan sonra tansiyon aletinin ve stetoskobun parçaları birbirine</a:t>
            </a:r>
          </a:p>
          <a:p>
            <a:pPr marL="0" indent="0">
              <a:buNone/>
            </a:pPr>
            <a:r>
              <a:rPr lang="tr-TR" dirty="0"/>
              <a:t>dolanmadan ve </a:t>
            </a:r>
            <a:r>
              <a:rPr lang="tr-TR" dirty="0" smtClean="0"/>
              <a:t>manşonun </a:t>
            </a:r>
            <a:r>
              <a:rPr lang="tr-TR" dirty="0"/>
              <a:t>havası tamamen </a:t>
            </a:r>
            <a:r>
              <a:rPr lang="tr-TR" dirty="0" smtClean="0"/>
              <a:t>indirilmiş </a:t>
            </a:r>
            <a:r>
              <a:rPr lang="tr-TR" dirty="0"/>
              <a:t>bir </a:t>
            </a:r>
            <a:r>
              <a:rPr lang="tr-TR" dirty="0" smtClean="0"/>
              <a:t>şekilde bırakılmalıdır</a:t>
            </a:r>
            <a:r>
              <a:rPr lang="tr-TR" dirty="0"/>
              <a:t>.</a:t>
            </a:r>
          </a:p>
          <a:p>
            <a:pPr marL="0" indent="0">
              <a:buNone/>
            </a:pPr>
            <a:r>
              <a:rPr lang="tr-TR" dirty="0"/>
              <a:t> </a:t>
            </a:r>
            <a:r>
              <a:rPr lang="tr-TR" dirty="0" smtClean="0"/>
              <a:t>Manşon</a:t>
            </a:r>
            <a:r>
              <a:rPr lang="tr-TR" dirty="0"/>
              <a:t>, en yüksek değere kadar </a:t>
            </a:r>
            <a:r>
              <a:rPr lang="tr-TR" dirty="0" smtClean="0"/>
              <a:t>şişirilmemelidir</a:t>
            </a:r>
            <a:r>
              <a:rPr lang="tr-TR" dirty="0"/>
              <a:t>. </a:t>
            </a:r>
            <a:r>
              <a:rPr lang="tr-TR" dirty="0" smtClean="0"/>
              <a:t>Manşonun </a:t>
            </a:r>
            <a:r>
              <a:rPr lang="tr-TR" dirty="0"/>
              <a:t>havası, çok </a:t>
            </a:r>
            <a:r>
              <a:rPr lang="tr-TR" dirty="0" smtClean="0"/>
              <a:t>hızlı ya </a:t>
            </a:r>
            <a:r>
              <a:rPr lang="tr-TR" dirty="0"/>
              <a:t>da çok </a:t>
            </a:r>
            <a:r>
              <a:rPr lang="tr-TR" dirty="0" smtClean="0"/>
              <a:t>yavaş boşaltılmamalıdır</a:t>
            </a:r>
            <a:r>
              <a:rPr lang="tr-TR" dirty="0"/>
              <a:t>.</a:t>
            </a:r>
          </a:p>
          <a:p>
            <a:pPr marL="0" indent="0">
              <a:buNone/>
            </a:pPr>
            <a:r>
              <a:rPr lang="tr-TR" dirty="0"/>
              <a:t> Stetoskop, ölçüm yapılacak arterin tam üzerinde olmalıdır ve </a:t>
            </a:r>
            <a:r>
              <a:rPr lang="tr-TR" dirty="0" smtClean="0"/>
              <a:t>manşetin altına yerleştirilmemelidir</a:t>
            </a:r>
            <a:r>
              <a:rPr lang="tr-TR" dirty="0"/>
              <a:t>. Stetoskoba </a:t>
            </a:r>
            <a:r>
              <a:rPr lang="tr-TR" dirty="0" smtClean="0"/>
              <a:t>aşırı </a:t>
            </a:r>
            <a:r>
              <a:rPr lang="tr-TR" dirty="0"/>
              <a:t>basınç uygulanmamalıdır.</a:t>
            </a:r>
          </a:p>
          <a:p>
            <a:pPr marL="0" indent="0">
              <a:buNone/>
            </a:pPr>
            <a:r>
              <a:rPr lang="tr-TR" dirty="0"/>
              <a:t> </a:t>
            </a:r>
            <a:r>
              <a:rPr lang="tr-TR" dirty="0" smtClean="0"/>
              <a:t>Manşet</a:t>
            </a:r>
            <a:r>
              <a:rPr lang="tr-TR" dirty="0"/>
              <a:t>, kolu tam saracak </a:t>
            </a:r>
            <a:r>
              <a:rPr lang="tr-TR" dirty="0" smtClean="0"/>
              <a:t>şekilde </a:t>
            </a:r>
            <a:r>
              <a:rPr lang="tr-TR" dirty="0"/>
              <a:t>bağlanmalıdır.</a:t>
            </a:r>
          </a:p>
          <a:p>
            <a:pPr marL="0" indent="0">
              <a:buNone/>
            </a:pPr>
            <a:r>
              <a:rPr lang="tr-TR" dirty="0"/>
              <a:t> </a:t>
            </a:r>
            <a:r>
              <a:rPr lang="tr-TR" dirty="0" err="1"/>
              <a:t>Oskültasyon</a:t>
            </a:r>
            <a:r>
              <a:rPr lang="tr-TR" dirty="0"/>
              <a:t> sırasında </a:t>
            </a:r>
            <a:r>
              <a:rPr lang="tr-TR" dirty="0" smtClean="0"/>
              <a:t>manşon </a:t>
            </a:r>
            <a:r>
              <a:rPr lang="tr-TR" dirty="0"/>
              <a:t>yeniden </a:t>
            </a:r>
            <a:r>
              <a:rPr lang="tr-TR" dirty="0" smtClean="0"/>
              <a:t>şişirilmemelidir</a:t>
            </a:r>
            <a:r>
              <a:rPr lang="tr-TR" dirty="0"/>
              <a:t>.</a:t>
            </a:r>
          </a:p>
          <a:p>
            <a:pPr marL="0" indent="0">
              <a:buNone/>
            </a:pPr>
            <a:r>
              <a:rPr lang="tr-TR" dirty="0"/>
              <a:t> Kıyafetlerin üzerinden </a:t>
            </a:r>
            <a:r>
              <a:rPr lang="tr-TR" dirty="0" smtClean="0"/>
              <a:t>manşet </a:t>
            </a:r>
            <a:r>
              <a:rPr lang="tr-TR" dirty="0"/>
              <a:t>sarılmamalıdır.</a:t>
            </a:r>
          </a:p>
        </p:txBody>
      </p:sp>
    </p:spTree>
    <p:extLst>
      <p:ext uri="{BB962C8B-B14F-4D97-AF65-F5344CB8AC3E}">
        <p14:creationId xmlns:p14="http://schemas.microsoft.com/office/powerpoint/2010/main" val="428638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7704856" cy="600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346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/>
              <a:t>Organizmada Isı Üretimini Etkileyen Faktörler</a:t>
            </a:r>
            <a:br>
              <a:rPr lang="tr-TR" sz="3600" dirty="0"/>
            </a:b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sz="2800" dirty="0" smtClean="0"/>
              <a:t>Bazal </a:t>
            </a:r>
            <a:r>
              <a:rPr lang="tr-TR" sz="2800" dirty="0"/>
              <a:t>Metabolizma Hızı</a:t>
            </a:r>
          </a:p>
          <a:p>
            <a:pPr marL="0" indent="0">
              <a:buNone/>
            </a:pPr>
            <a:r>
              <a:rPr lang="tr-TR" sz="2800" dirty="0"/>
              <a:t>Kas çalışması</a:t>
            </a:r>
          </a:p>
          <a:p>
            <a:pPr marL="0" indent="0">
              <a:buNone/>
            </a:pPr>
            <a:r>
              <a:rPr lang="tr-TR" sz="2800" dirty="0" err="1"/>
              <a:t>Tiroid</a:t>
            </a:r>
            <a:r>
              <a:rPr lang="tr-TR" sz="2800" dirty="0"/>
              <a:t> hormonları</a:t>
            </a:r>
          </a:p>
          <a:p>
            <a:pPr marL="0" indent="0">
              <a:buNone/>
            </a:pPr>
            <a:r>
              <a:rPr lang="tr-TR" sz="2800" dirty="0"/>
              <a:t>Sempatik sinir sisteminin uyarılması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/>
              <a:t>Vücut sıcaklığı, alınan gıdaların metabolizması ve kasların çalışması sonucu </a:t>
            </a:r>
            <a:r>
              <a:rPr lang="tr-TR" dirty="0" smtClean="0"/>
              <a:t>oluşur. Metabolizmanın </a:t>
            </a:r>
            <a:r>
              <a:rPr lang="tr-TR" dirty="0"/>
              <a:t>artmasına bağlı olarak ısı üretimi artar; metabolizmanın düşmesinde ise </a:t>
            </a:r>
            <a:r>
              <a:rPr lang="tr-TR" dirty="0" smtClean="0"/>
              <a:t>ısı üretimi </a:t>
            </a:r>
            <a:r>
              <a:rPr lang="tr-TR" dirty="0"/>
              <a:t>düşer. Vücutta ısı üretimini etkileyen en önemli faktörler şunlardır</a:t>
            </a:r>
            <a:r>
              <a:rPr lang="tr-TR" dirty="0" smtClean="0"/>
              <a:t>:</a:t>
            </a:r>
          </a:p>
          <a:p>
            <a:pPr marL="0" indent="0">
              <a:buNone/>
            </a:pPr>
            <a:r>
              <a:rPr lang="tr-TR" dirty="0" smtClean="0"/>
              <a:t>Yaş, Cinsiyet, Fiziksel Aktivite, Günlük Isı Döngüsü, </a:t>
            </a:r>
            <a:r>
              <a:rPr lang="tr-TR" dirty="0" err="1" smtClean="0"/>
              <a:t>Emosyonel</a:t>
            </a:r>
            <a:r>
              <a:rPr lang="tr-TR" dirty="0" smtClean="0"/>
              <a:t> Durum, Çevre, </a:t>
            </a:r>
            <a:r>
              <a:rPr lang="tr-TR" dirty="0" err="1" smtClean="0"/>
              <a:t>Hormonal</a:t>
            </a:r>
            <a:r>
              <a:rPr lang="tr-TR" dirty="0" smtClean="0"/>
              <a:t> Faktörler ve İlaçlardır.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8603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ISI KAYBI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004"/>
          <a:stretch/>
        </p:blipFill>
        <p:spPr bwMode="auto">
          <a:xfrm>
            <a:off x="323528" y="1484784"/>
            <a:ext cx="8424936" cy="46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3843729"/>
            <a:ext cx="3312369" cy="251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2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VÜCUT ISISININ DÜZENLENMESİ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28800"/>
            <a:ext cx="403860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/>
              <a:t>Sinirsel Kontrol</a:t>
            </a:r>
          </a:p>
          <a:p>
            <a:r>
              <a:rPr lang="tr-TR" dirty="0"/>
              <a:t>Derinin görevi</a:t>
            </a:r>
          </a:p>
          <a:p>
            <a:r>
              <a:rPr lang="tr-TR" dirty="0"/>
              <a:t>Terleme</a:t>
            </a:r>
          </a:p>
        </p:txBody>
      </p:sp>
    </p:spTree>
    <p:extLst>
      <p:ext uri="{BB962C8B-B14F-4D97-AF65-F5344CB8AC3E}">
        <p14:creationId xmlns:p14="http://schemas.microsoft.com/office/powerpoint/2010/main" val="1169622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 err="1"/>
              <a:t>Hipotalamusun</a:t>
            </a:r>
            <a:r>
              <a:rPr lang="tr-TR" sz="3600" dirty="0"/>
              <a:t> Vücut Isısının Düzenlenmesindeki Mekanizması</a:t>
            </a:r>
            <a:br>
              <a:rPr lang="tr-TR" sz="3600" dirty="0"/>
            </a:b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/>
              <a:t>VÜCUT </a:t>
            </a:r>
            <a:r>
              <a:rPr lang="tr-TR" sz="2400" dirty="0"/>
              <a:t>ISISI YÜKSELDİĞİNDE</a:t>
            </a:r>
          </a:p>
          <a:p>
            <a:pPr marL="0" indent="0">
              <a:buNone/>
            </a:pPr>
            <a:r>
              <a:rPr lang="tr-TR" sz="2400" dirty="0" err="1"/>
              <a:t>Vazodilatasyon</a:t>
            </a:r>
            <a:r>
              <a:rPr lang="tr-TR" sz="2400" dirty="0"/>
              <a:t>(Damar </a:t>
            </a:r>
            <a:r>
              <a:rPr lang="tr-TR" sz="2400" dirty="0" smtClean="0"/>
              <a:t>genişlemesi)</a:t>
            </a:r>
            <a:endParaRPr lang="tr-TR" sz="2400" dirty="0"/>
          </a:p>
          <a:p>
            <a:pPr marL="0" indent="0">
              <a:buNone/>
            </a:pPr>
            <a:r>
              <a:rPr lang="tr-TR" sz="2400" dirty="0"/>
              <a:t>Terleme</a:t>
            </a:r>
          </a:p>
          <a:p>
            <a:pPr marL="0" indent="0">
              <a:buNone/>
            </a:pPr>
            <a:r>
              <a:rPr lang="tr-TR" sz="2400" dirty="0"/>
              <a:t>Isı üretiminin </a:t>
            </a:r>
            <a:r>
              <a:rPr lang="tr-TR" sz="2400" dirty="0" smtClean="0"/>
              <a:t>azalması</a:t>
            </a:r>
            <a:endParaRPr lang="tr-TR" sz="240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VÜCUT </a:t>
            </a:r>
            <a:r>
              <a:rPr lang="tr-TR" sz="2400" dirty="0" smtClean="0"/>
              <a:t>ISISI DÜŞTÜĞÜNDE</a:t>
            </a:r>
            <a:endParaRPr lang="tr-TR" sz="2400" dirty="0"/>
          </a:p>
          <a:p>
            <a:pPr marL="0" indent="0">
              <a:buNone/>
            </a:pPr>
            <a:r>
              <a:rPr lang="tr-TR" sz="2400" dirty="0" err="1"/>
              <a:t>Vazokonstriksiyon</a:t>
            </a:r>
            <a:r>
              <a:rPr lang="tr-TR" sz="2400" dirty="0"/>
              <a:t>(Damarları </a:t>
            </a:r>
            <a:r>
              <a:rPr lang="tr-TR" sz="2400" dirty="0" smtClean="0"/>
              <a:t>büzülmesi)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Piloereksiyon(tüylerin </a:t>
            </a:r>
            <a:r>
              <a:rPr lang="tr-TR" sz="2400" dirty="0"/>
              <a:t>diken </a:t>
            </a:r>
            <a:r>
              <a:rPr lang="tr-TR" sz="2400" dirty="0" err="1"/>
              <a:t>diken</a:t>
            </a:r>
            <a:r>
              <a:rPr lang="tr-TR" sz="2400" dirty="0"/>
              <a:t> olması)</a:t>
            </a:r>
          </a:p>
          <a:p>
            <a:pPr marL="0" indent="0">
              <a:buNone/>
            </a:pPr>
            <a:r>
              <a:rPr lang="tr-TR" sz="2400" dirty="0"/>
              <a:t>Isı üretiminin </a:t>
            </a:r>
            <a:r>
              <a:rPr lang="tr-TR" sz="2400" dirty="0" smtClean="0"/>
              <a:t>artırılması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191868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2463</Words>
  <Application>Microsoft Office PowerPoint</Application>
  <PresentationFormat>Ekran Gösterisi (4:3)</PresentationFormat>
  <Paragraphs>210</Paragraphs>
  <Slides>49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2" baseType="lpstr">
      <vt:lpstr>Arial</vt:lpstr>
      <vt:lpstr>Calibri</vt:lpstr>
      <vt:lpstr>Ofis Teması</vt:lpstr>
      <vt:lpstr>YAŞAMSAL BULGULAR</vt:lpstr>
      <vt:lpstr>PowerPoint Sunusu</vt:lpstr>
      <vt:lpstr> VÜCUT SICAKLIĞI </vt:lpstr>
      <vt:lpstr>PowerPoint Sunusu</vt:lpstr>
      <vt:lpstr>PowerPoint Sunusu</vt:lpstr>
      <vt:lpstr>Organizmada Isı Üretimini Etkileyen Faktörler </vt:lpstr>
      <vt:lpstr>ISI KAYBI</vt:lpstr>
      <vt:lpstr> VÜCUT ISISININ DÜZENLENMESİ</vt:lpstr>
      <vt:lpstr>Hipotalamusun Vücut Isısının Düzenlenmesindeki Mekanizması </vt:lpstr>
      <vt:lpstr> Vücut Isısının Düzenlenmesinde Derinin Görevi </vt:lpstr>
      <vt:lpstr> Terleme </vt:lpstr>
      <vt:lpstr>Vücut sıcaklığının ayarlanması</vt:lpstr>
      <vt:lpstr>PowerPoint Sunusu</vt:lpstr>
      <vt:lpstr>Normal Vücut Sıcaklığı</vt:lpstr>
      <vt:lpstr>Vücut Isısı Ölçümünde Kullanılan Araçların, Ölçüm Alanlarına Göre Bekleme Süreleri</vt:lpstr>
      <vt:lpstr>Hipertermi (Vücut Sıcaklığının Yükselmesi) </vt:lpstr>
      <vt:lpstr>HİPERPREKSİ</vt:lpstr>
      <vt:lpstr>ATEŞ TİPLERİ </vt:lpstr>
      <vt:lpstr> VÜCUT ISISININ DÜŞMESİ (HİPOTERMİ) </vt:lpstr>
      <vt:lpstr>NABIZ</vt:lpstr>
      <vt:lpstr>Nabız Hızı </vt:lpstr>
      <vt:lpstr>PowerPoint Sunusu</vt:lpstr>
      <vt:lpstr> Nabız hızını etkileyen faktörler </vt:lpstr>
      <vt:lpstr> Nabzın değerlendirilmesi için en sık kullanılan arterler </vt:lpstr>
      <vt:lpstr> NABIZIN ÖZELLİKLERİ </vt:lpstr>
      <vt:lpstr> Nabzın Değerlendirilmesi </vt:lpstr>
      <vt:lpstr>Nabız Alınırken Dikkat edilecek noktalar </vt:lpstr>
      <vt:lpstr>SOLUNUM </vt:lpstr>
      <vt:lpstr>Solunum Çeşitleri </vt:lpstr>
      <vt:lpstr> Ventilasyon Süreci </vt:lpstr>
      <vt:lpstr>İnspirasyon(Soluk alma): </vt:lpstr>
      <vt:lpstr>Ekspirasyon: (Soluk verme): </vt:lpstr>
      <vt:lpstr> Solunumun Düzenlenmesi </vt:lpstr>
      <vt:lpstr> Solunumun Hızı ve Derinliği </vt:lpstr>
      <vt:lpstr>Solunumu Etkileyen Faktörler</vt:lpstr>
      <vt:lpstr>Solunum Tipleri </vt:lpstr>
      <vt:lpstr> Solunum Sayma Tekniği </vt:lpstr>
      <vt:lpstr> ARTERİYEL KAN BASINCI </vt:lpstr>
      <vt:lpstr> Kalbin bir atımı sırasında damar içinde iki değişik kan basıncı oluşur. </vt:lpstr>
      <vt:lpstr> Arteriyel Kan Basıncını Etkileyen Diğer Faktörler </vt:lpstr>
      <vt:lpstr>PowerPoint Sunusu</vt:lpstr>
      <vt:lpstr> Hipertansiyon </vt:lpstr>
      <vt:lpstr> Hipotansiyon </vt:lpstr>
      <vt:lpstr> Ortostatik Hipotansiyon </vt:lpstr>
      <vt:lpstr>PowerPoint Sunusu</vt:lpstr>
      <vt:lpstr>Kan Basıncı Ölçme Tekniği </vt:lpstr>
      <vt:lpstr> Kan Basıncını Ölçerken Dikkat Edilmesi Gereken Noktalar </vt:lpstr>
      <vt:lpstr>Kan Basıncını Ölçerken Dikkat Edilmesi Gereken Noktalar</vt:lpstr>
      <vt:lpstr>Kan Basıncını Ölçerken Dikkat Edilmesi Gereken Noktalar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YAŞAMSAL BULGULAR</dc:title>
  <dc:creator>Windows Kullanıcısı</dc:creator>
  <cp:lastModifiedBy>kazım saydam</cp:lastModifiedBy>
  <cp:revision>26</cp:revision>
  <dcterms:created xsi:type="dcterms:W3CDTF">2019-12-03T10:09:38Z</dcterms:created>
  <dcterms:modified xsi:type="dcterms:W3CDTF">2019-12-17T12:42:10Z</dcterms:modified>
</cp:coreProperties>
</file>