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7" r:id="rId7"/>
    <p:sldId id="262" r:id="rId8"/>
    <p:sldId id="263" r:id="rId9"/>
    <p:sldId id="264" r:id="rId10"/>
    <p:sldId id="265" r:id="rId11"/>
    <p:sldId id="261"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dirty="0" err="1" smtClean="0">
                <a:solidFill>
                  <a:schemeClr val="tx1"/>
                </a:solidFill>
                <a:latin typeface="Calibri" pitchFamily="34" charset="0"/>
                <a:cs typeface="Calibri" pitchFamily="34" charset="0"/>
              </a:rPr>
              <a:t>Gerontolojik</a:t>
            </a:r>
            <a:r>
              <a:rPr lang="tr-TR" sz="3000" dirty="0" smtClean="0">
                <a:solidFill>
                  <a:schemeClr val="tx1"/>
                </a:solidFill>
                <a:latin typeface="Calibri" pitchFamily="34" charset="0"/>
                <a:cs typeface="Calibri" pitchFamily="34" charset="0"/>
              </a:rPr>
              <a:t>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Boş zamanları değerlendirmeye yönelik hizmetler</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3200" dirty="0"/>
              <a:t> Almanya ve Norveç’te bu aktiviteleri gerçekleştirme oranı; Japonya, Kore ve Türkiye’ye göre daha yüksektir. </a:t>
            </a:r>
            <a:r>
              <a:rPr lang="tr-TR" sz="3200" dirty="0" smtClean="0"/>
              <a:t>İspanya’da </a:t>
            </a:r>
            <a:r>
              <a:rPr lang="tr-TR" sz="3200" dirty="0"/>
              <a:t>spor aktivitelerine katılma oranı % 12; Belçika, Meksika, Yeni Zelanda ve Amerika’da % 5’tir (OECD 2009). </a:t>
            </a:r>
          </a:p>
        </p:txBody>
      </p:sp>
    </p:spTree>
    <p:extLst>
      <p:ext uri="{BB962C8B-B14F-4D97-AF65-F5344CB8AC3E}">
        <p14:creationId xmlns:p14="http://schemas.microsoft.com/office/powerpoint/2010/main" val="4192356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err="1"/>
              <a:t>Hablemitoğlu</a:t>
            </a:r>
            <a:r>
              <a:rPr lang="tr-TR" dirty="0"/>
              <a:t>, Ş., </a:t>
            </a:r>
            <a:r>
              <a:rPr lang="tr-TR" dirty="0" err="1"/>
              <a:t>Özmete</a:t>
            </a:r>
            <a:r>
              <a:rPr lang="tr-TR" dirty="0"/>
              <a:t>, E., 2010.  Yaşlı Refahı:  Yaşlılar İçin Sosyal Hizmet. Kilit Yayınları,  Ankara</a:t>
            </a:r>
          </a:p>
          <a:p>
            <a:r>
              <a:rPr lang="tr-TR" dirty="0"/>
              <a:t>Koşar, N. 1996. Sosyal Hizmetlerde Yaşlı Refahı Alanı. Şafak Matbaacılık.  Ankara</a:t>
            </a:r>
          </a:p>
          <a:p>
            <a:endParaRPr lang="tr-TR" dirty="0"/>
          </a:p>
        </p:txBody>
      </p:sp>
    </p:spTree>
    <p:extLst>
      <p:ext uri="{BB962C8B-B14F-4D97-AF65-F5344CB8AC3E}">
        <p14:creationId xmlns:p14="http://schemas.microsoft.com/office/powerpoint/2010/main" val="4044874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dirty="0"/>
              <a:t>Uygun çalışma koşulları ve tatmin edici bir iş, emekliliğe kadar bireylerin güvenli çalışma koşullarını sağlamak açısından önemlidir. Bireylerin emeklilikten sonra da çalışma yaşamında bulunmaları, yaşlıların bilgi ve deneyimlerini paylaşabilmelerini </a:t>
            </a:r>
            <a:r>
              <a:rPr lang="tr-TR" dirty="0" smtClean="0"/>
              <a:t>sağlar</a:t>
            </a:r>
            <a:r>
              <a:rPr lang="tr-TR" dirty="0"/>
              <a:t> (UN 1995).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Emeklilikten önceki yıllarda yaşlıların yeni yaşam koşullarına uyum sağlayabilmeleri için geliştirilen emekliliğe hazırlık programları işçi ve işveren temsilcilerinin katılımı ile yürütülmelidir. Bu programlar emeklilikte hak ve yükümlülükleri, gönüllü çalışmalara katılmanın önemini, mesleki aktiviteleri sürdürmek için fırsat ve koşulları, yaşlılığı olumsuz yönde etkileyen durumlarla baş etmeyi, yetişkin eğitimi ve kültürel aktivitelere ilişkin kolaylıkları ve boş zamanın etkili bir şekilde kullanımını içermelidir (UN 1995).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Yaşlı bireylerin kendileri ile ilgili gelişimsel görevleri değişirken, toplumsal görev ve sorumlulukları azalır. Bu da boş zamanın artması anlamına gelmektedir. Çünkü benlik bütünlüğü orta yaşlarda üreticiliğe odaklanırken, yaşlılıkta olumlu olumsuz bütün yönleri ile yaşamı bir bütün olarak kabul etmeye ve günleri daha keyifle sürdürmeye yönelmektedir (</a:t>
            </a:r>
            <a:r>
              <a:rPr lang="tr-TR" dirty="0" err="1"/>
              <a:t>Cox</a:t>
            </a:r>
            <a:r>
              <a:rPr lang="tr-TR" dirty="0"/>
              <a:t> 1993).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Boş zamanı gerçekleştirme </a:t>
            </a:r>
          </a:p>
        </p:txBody>
      </p:sp>
      <p:sp>
        <p:nvSpPr>
          <p:cNvPr id="3" name="2 İçerik Yer Tutucusu"/>
          <p:cNvSpPr>
            <a:spLocks noGrp="1"/>
          </p:cNvSpPr>
          <p:nvPr>
            <p:ph sz="quarter" idx="1"/>
          </p:nvPr>
        </p:nvSpPr>
        <p:spPr>
          <a:xfrm>
            <a:off x="457200" y="1988840"/>
            <a:ext cx="8229600" cy="4168120"/>
          </a:xfrm>
        </p:spPr>
        <p:txBody>
          <a:bodyPr/>
          <a:lstStyle/>
          <a:p>
            <a:r>
              <a:rPr lang="tr-TR" dirty="0" smtClean="0"/>
              <a:t>Hobilere </a:t>
            </a:r>
            <a:r>
              <a:rPr lang="tr-TR" dirty="0"/>
              <a:t>sahip olma(resim yapma, bahçe ile ilgilenme vb.) </a:t>
            </a:r>
            <a:endParaRPr lang="tr-TR" dirty="0" smtClean="0"/>
          </a:p>
          <a:p>
            <a:r>
              <a:rPr lang="tr-TR" dirty="0" smtClean="0"/>
              <a:t>Organize </a:t>
            </a:r>
            <a:r>
              <a:rPr lang="tr-TR" dirty="0"/>
              <a:t>edilmiş eğlence faaliyetlerine katılma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403648" y="152400"/>
            <a:ext cx="5362037" cy="6705600"/>
          </a:xfrm>
        </p:spPr>
      </p:pic>
    </p:spTree>
    <p:extLst>
      <p:ext uri="{BB962C8B-B14F-4D97-AF65-F5344CB8AC3E}">
        <p14:creationId xmlns:p14="http://schemas.microsoft.com/office/powerpoint/2010/main" val="826796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18 OECD ülkesinde TV seyretme ya da radyo dinleme oranı ortalamadan fazla olup, % 40 ile en yüksek orandadır. Televizyon seyretme Meksika’da % 48 oranı ile en yüksek düzeyde iken, Yeni Zelanda’da bu oran % 25 ile en düşük düzeydedir. Aynı zamanda çeşitli hobiler, internet kullanımı, telefonda sohbet gibi diğer boş zaman aktiviteleri de OECD ülkelerinde tercih edilen boş zaman aktiviteleri arasında yer almaktadır. </a:t>
            </a:r>
          </a:p>
        </p:txBody>
      </p:sp>
    </p:spTree>
    <p:extLst>
      <p:ext uri="{BB962C8B-B14F-4D97-AF65-F5344CB8AC3E}">
        <p14:creationId xmlns:p14="http://schemas.microsoft.com/office/powerpoint/2010/main" val="324468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 Ayrıca bireyler boş zamanını çeşitli hobilere, bilgisayar oyunlarına, eğlenmeye dayalı internet kullanımına, telefon konuşmalarına, sanatsal aktivitelere, evcil hayvanları gezdirmeye vb. aktivitelere ayırmaktadırlar. </a:t>
            </a:r>
            <a:r>
              <a:rPr lang="tr-TR" sz="2800" dirty="0" err="1"/>
              <a:t>Đtalya’da</a:t>
            </a:r>
            <a:r>
              <a:rPr lang="tr-TR" sz="2800" dirty="0"/>
              <a:t> bu aktivitelerin gerçekleştirilme oranı % 48 iken, Türkiye’de % 25’tir. </a:t>
            </a:r>
          </a:p>
        </p:txBody>
      </p:sp>
    </p:spTree>
    <p:extLst>
      <p:ext uri="{BB962C8B-B14F-4D97-AF65-F5344CB8AC3E}">
        <p14:creationId xmlns:p14="http://schemas.microsoft.com/office/powerpoint/2010/main" val="2700389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3200" dirty="0"/>
              <a:t>Arkadaşları ziyaret etme ve arkadaşlar ile eğlenme Türkiye’de % 34 oranında iken, Avustralya’da % 3’tür. Spor ve kültürel aktivitelere katılma 18 OECD ülkesinde diğer boş zaman aktivitelerine göre daha az düzeydedir. </a:t>
            </a:r>
          </a:p>
        </p:txBody>
      </p:sp>
    </p:spTree>
    <p:extLst>
      <p:ext uri="{BB962C8B-B14F-4D97-AF65-F5344CB8AC3E}">
        <p14:creationId xmlns:p14="http://schemas.microsoft.com/office/powerpoint/2010/main" val="8239045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8</TotalTime>
  <Words>428</Words>
  <Application>Microsoft Office PowerPoint</Application>
  <PresentationFormat>Ekran Gösterisi (4:3)</PresentationFormat>
  <Paragraphs>18</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Boş zamanı gerçekleştirme </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12</cp:revision>
  <dcterms:created xsi:type="dcterms:W3CDTF">2017-04-26T08:36:58Z</dcterms:created>
  <dcterms:modified xsi:type="dcterms:W3CDTF">2020-05-02T06:59:46Z</dcterms:modified>
</cp:coreProperties>
</file>