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14A6AA7-2AFE-45A7-A7E6-6978C811851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1214033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4A6AA7-2AFE-45A7-A7E6-6978C811851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2482476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4A6AA7-2AFE-45A7-A7E6-6978C811851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2603551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4A6AA7-2AFE-45A7-A7E6-6978C811851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1232552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14A6AA7-2AFE-45A7-A7E6-6978C811851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320596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14A6AA7-2AFE-45A7-A7E6-6978C811851A}"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1954928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14A6AA7-2AFE-45A7-A7E6-6978C811851A}" type="datetimeFigureOut">
              <a:rPr lang="tr-TR" smtClean="0"/>
              <a:t>11.05.2019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51798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14A6AA7-2AFE-45A7-A7E6-6978C811851A}" type="datetimeFigureOut">
              <a:rPr lang="tr-TR" smtClean="0"/>
              <a:t>11.05.2019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293752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4A6AA7-2AFE-45A7-A7E6-6978C811851A}" type="datetimeFigureOut">
              <a:rPr lang="tr-TR" smtClean="0"/>
              <a:t>11.05.2019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2892632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4A6AA7-2AFE-45A7-A7E6-6978C811851A}"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3565254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4A6AA7-2AFE-45A7-A7E6-6978C811851A}"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8A6D45-5CBA-4091-927B-343FB504B380}" type="slidenum">
              <a:rPr lang="tr-TR" smtClean="0"/>
              <a:t>‹#›</a:t>
            </a:fld>
            <a:endParaRPr lang="tr-TR"/>
          </a:p>
        </p:txBody>
      </p:sp>
    </p:spTree>
    <p:extLst>
      <p:ext uri="{BB962C8B-B14F-4D97-AF65-F5344CB8AC3E}">
        <p14:creationId xmlns:p14="http://schemas.microsoft.com/office/powerpoint/2010/main" val="2742668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4A6AA7-2AFE-45A7-A7E6-6978C811851A}" type="datetimeFigureOut">
              <a:rPr lang="tr-TR" smtClean="0"/>
              <a:t>11.05.2019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8A6D45-5CBA-4091-927B-343FB504B380}" type="slidenum">
              <a:rPr lang="tr-TR" smtClean="0"/>
              <a:t>‹#›</a:t>
            </a:fld>
            <a:endParaRPr lang="tr-TR"/>
          </a:p>
        </p:txBody>
      </p:sp>
    </p:spTree>
    <p:extLst>
      <p:ext uri="{BB962C8B-B14F-4D97-AF65-F5344CB8AC3E}">
        <p14:creationId xmlns:p14="http://schemas.microsoft.com/office/powerpoint/2010/main" val="1429568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989070"/>
          </a:xfrm>
        </p:spPr>
        <p:txBody>
          <a:bodyPr/>
          <a:lstStyle/>
          <a:p>
            <a:r>
              <a:rPr lang="tr-TR" dirty="0" smtClean="0"/>
              <a:t>Kentin ticareti kırın tarımı</a:t>
            </a:r>
            <a:endParaRPr lang="tr-TR" dirty="0"/>
          </a:p>
        </p:txBody>
      </p:sp>
      <p:sp>
        <p:nvSpPr>
          <p:cNvPr id="3" name="Alt Başlık 2"/>
          <p:cNvSpPr>
            <a:spLocks noGrp="1"/>
          </p:cNvSpPr>
          <p:nvPr>
            <p:ph type="subTitle" idx="1"/>
          </p:nvPr>
        </p:nvSpPr>
        <p:spPr>
          <a:xfrm>
            <a:off x="1524000" y="2111433"/>
            <a:ext cx="9144000" cy="3146367"/>
          </a:xfrm>
        </p:spPr>
        <p:txBody>
          <a:bodyPr/>
          <a:lstStyle/>
          <a:p>
            <a:pPr algn="l"/>
            <a:r>
              <a:rPr lang="tr-TR" dirty="0" smtClean="0"/>
              <a:t>Kent ile kır arasındaki ilişki temel bir tarihsel eğilime de işaret eder </a:t>
            </a:r>
          </a:p>
          <a:p>
            <a:pPr algn="l"/>
            <a:r>
              <a:rPr lang="tr-TR" dirty="0" smtClean="0"/>
              <a:t>Smith, kırsal, tarıma dayalı bir toplumdan, kentli ve sanayiye dayalı bir topluma geçiş sürecini gözlemlemektedir. </a:t>
            </a:r>
          </a:p>
          <a:p>
            <a:pPr algn="l"/>
            <a:r>
              <a:rPr lang="tr-TR" dirty="0" smtClean="0"/>
              <a:t>Bu sürece dair değerlendirmeleri, sadece iktisadi değil, aynı zamanda  toplumsaldır. </a:t>
            </a:r>
          </a:p>
          <a:p>
            <a:pPr algn="l"/>
            <a:r>
              <a:rPr lang="tr-TR" dirty="0" smtClean="0"/>
              <a:t>Kent ile kır arasındaki iktisadi ilişki, ticaret temelinde gerçekleşmektedir</a:t>
            </a:r>
          </a:p>
          <a:p>
            <a:pPr algn="l"/>
            <a:endParaRPr lang="tr-TR" dirty="0"/>
          </a:p>
        </p:txBody>
      </p:sp>
    </p:spTree>
    <p:extLst>
      <p:ext uri="{BB962C8B-B14F-4D97-AF65-F5344CB8AC3E}">
        <p14:creationId xmlns:p14="http://schemas.microsoft.com/office/powerpoint/2010/main" val="2387532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smtClean="0"/>
              <a:t>Milletlerin Zenginliği </a:t>
            </a:r>
            <a:r>
              <a:rPr lang="tr-TR" dirty="0" smtClean="0"/>
              <a:t>üzerine genel değerlendirme </a:t>
            </a:r>
            <a:endParaRPr lang="tr-TR" dirty="0"/>
          </a:p>
        </p:txBody>
      </p:sp>
      <p:sp>
        <p:nvSpPr>
          <p:cNvPr id="3" name="İçerik Yer Tutucusu 2"/>
          <p:cNvSpPr>
            <a:spLocks noGrp="1"/>
          </p:cNvSpPr>
          <p:nvPr>
            <p:ph idx="1"/>
          </p:nvPr>
        </p:nvSpPr>
        <p:spPr/>
        <p:txBody>
          <a:bodyPr/>
          <a:lstStyle/>
          <a:p>
            <a:pPr marL="0" indent="0">
              <a:buNone/>
            </a:pPr>
            <a:endParaRPr lang="tr-TR" dirty="0" smtClean="0"/>
          </a:p>
          <a:p>
            <a:pPr marL="0" indent="0">
              <a:buNone/>
            </a:pPr>
            <a:r>
              <a:rPr lang="tr-TR" dirty="0" smtClean="0"/>
              <a:t>Smith’in </a:t>
            </a:r>
            <a:r>
              <a:rPr lang="tr-TR" i="1" dirty="0" smtClean="0"/>
              <a:t>Milletlerin Zenginliği </a:t>
            </a:r>
            <a:r>
              <a:rPr lang="tr-TR" dirty="0" smtClean="0"/>
              <a:t>kitabı üzerine genel değerlendirme. </a:t>
            </a:r>
          </a:p>
          <a:p>
            <a:pPr marL="0" indent="0">
              <a:buNone/>
            </a:pPr>
            <a:r>
              <a:rPr lang="tr-TR" dirty="0" smtClean="0"/>
              <a:t>Tarihsel perspektif</a:t>
            </a:r>
          </a:p>
          <a:p>
            <a:pPr marL="0" indent="0">
              <a:buNone/>
            </a:pPr>
            <a:r>
              <a:rPr lang="tr-TR" dirty="0" smtClean="0"/>
              <a:t>Toplumsal içeriği </a:t>
            </a:r>
          </a:p>
          <a:p>
            <a:pPr marL="0" indent="0">
              <a:buNone/>
            </a:pPr>
            <a:r>
              <a:rPr lang="tr-TR" dirty="0" smtClean="0"/>
              <a:t>Yöntem üzerine tartışma </a:t>
            </a:r>
          </a:p>
          <a:p>
            <a:pPr marL="0" indent="0">
              <a:buNone/>
            </a:pPr>
            <a:r>
              <a:rPr lang="tr-TR" dirty="0" smtClean="0"/>
              <a:t>Günümüzle ilişkisi </a:t>
            </a:r>
          </a:p>
          <a:p>
            <a:pPr marL="0" indent="0">
              <a:buNone/>
            </a:pPr>
            <a:endParaRPr lang="tr-TR" dirty="0"/>
          </a:p>
        </p:txBody>
      </p:sp>
    </p:spTree>
    <p:extLst>
      <p:ext uri="{BB962C8B-B14F-4D97-AF65-F5344CB8AC3E}">
        <p14:creationId xmlns:p14="http://schemas.microsoft.com/office/powerpoint/2010/main" val="3734018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Kentin kırsal kesimle ticari ilişkisinin kıra etkisi</a:t>
            </a:r>
            <a:endParaRPr lang="tr-TR" dirty="0"/>
          </a:p>
        </p:txBody>
      </p:sp>
      <p:sp>
        <p:nvSpPr>
          <p:cNvPr id="3" name="İçerik Yer Tutucusu 2"/>
          <p:cNvSpPr>
            <a:spLocks noGrp="1"/>
          </p:cNvSpPr>
          <p:nvPr>
            <p:ph idx="1"/>
          </p:nvPr>
        </p:nvSpPr>
        <p:spPr/>
        <p:txBody>
          <a:bodyPr/>
          <a:lstStyle/>
          <a:p>
            <a:pPr marL="0" indent="0">
              <a:buNone/>
            </a:pPr>
            <a:r>
              <a:rPr lang="tr-TR" dirty="0" smtClean="0"/>
              <a:t>Kent kıra pazar sağlar </a:t>
            </a:r>
          </a:p>
          <a:p>
            <a:pPr marL="0" indent="0">
              <a:buNone/>
            </a:pPr>
            <a:endParaRPr lang="tr-TR" dirty="0"/>
          </a:p>
          <a:p>
            <a:pPr marL="0" indent="0">
              <a:buNone/>
            </a:pPr>
            <a:r>
              <a:rPr lang="tr-TR" dirty="0" smtClean="0"/>
              <a:t>Kentte biriken servet, kırsal kesimde yatırıma dönüşüyor </a:t>
            </a:r>
          </a:p>
          <a:p>
            <a:pPr marL="0" indent="0">
              <a:buNone/>
            </a:pPr>
            <a:endParaRPr lang="tr-TR" dirty="0"/>
          </a:p>
          <a:p>
            <a:pPr marL="0" indent="0">
              <a:buNone/>
            </a:pPr>
            <a:r>
              <a:rPr lang="tr-TR" dirty="0" smtClean="0"/>
              <a:t>Sanayi ve ticaret, kıra düzen ve iyi yönetim getirmektedir ve en önemli etki budur </a:t>
            </a:r>
            <a:endParaRPr lang="tr-TR" dirty="0"/>
          </a:p>
        </p:txBody>
      </p:sp>
    </p:spTree>
    <p:extLst>
      <p:ext uri="{BB962C8B-B14F-4D97-AF65-F5344CB8AC3E}">
        <p14:creationId xmlns:p14="http://schemas.microsoft.com/office/powerpoint/2010/main" val="2843960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Kırsal kesime dair </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Kırsal kesim, geleneksel ilişkilerin hakim olduğu bir bölgedir. </a:t>
            </a:r>
          </a:p>
          <a:p>
            <a:pPr marL="0" indent="0">
              <a:buNone/>
            </a:pPr>
            <a:r>
              <a:rPr lang="tr-TR" dirty="0" smtClean="0"/>
              <a:t>Malikaneler şeklinde örgütlenmiş yapı geçerlidir </a:t>
            </a:r>
          </a:p>
          <a:p>
            <a:pPr marL="0" indent="0">
              <a:buNone/>
            </a:pPr>
            <a:r>
              <a:rPr lang="tr-TR" dirty="0" smtClean="0"/>
              <a:t>«Bu </a:t>
            </a:r>
            <a:r>
              <a:rPr lang="tr-TR" dirty="0"/>
              <a:t>mülke dayanan hükümet yetkilerinin, aslında, derebeylik hukukundan doğduğunu sanmak yanlıştır. Değil yalnız en yüksek medeni ve cezai yargılamalar; asker devşirmek, para basmak, hatta, kendi halkının yönetimi için kanunlar çıkarma erki, Avrupa’da, derebeylik hukukunun adı bile bilinmezden yüzyıllar önce, büyük toprak </a:t>
            </a:r>
            <a:r>
              <a:rPr lang="tr-TR" dirty="0" smtClean="0"/>
              <a:t>sahiplerinin</a:t>
            </a:r>
            <a:r>
              <a:rPr lang="tr-TR" dirty="0"/>
              <a:t>, kayıtsız şartsız, ellerinde bulunan haklardı </a:t>
            </a:r>
            <a:r>
              <a:rPr lang="tr-TR" dirty="0" smtClean="0"/>
              <a:t>hep.»</a:t>
            </a:r>
          </a:p>
          <a:p>
            <a:pPr marL="0" indent="0">
              <a:buNone/>
            </a:pPr>
            <a:endParaRPr lang="tr-TR" dirty="0"/>
          </a:p>
          <a:p>
            <a:pPr marL="0" indent="0">
              <a:buNone/>
            </a:pPr>
            <a:r>
              <a:rPr lang="tr-TR" dirty="0" smtClean="0"/>
              <a:t>Ticaret ve sanayi, kırsal yapıdaki, derebeylik kurumlarının yapamayacağı dönüşümü gerçekleştirdi; kentsel ticaret olmadığında, kırda üretilmiş artık sadece tüketime gider </a:t>
            </a:r>
            <a:endParaRPr lang="tr-TR" dirty="0"/>
          </a:p>
        </p:txBody>
      </p:sp>
    </p:spTree>
    <p:extLst>
      <p:ext uri="{BB962C8B-B14F-4D97-AF65-F5344CB8AC3E}">
        <p14:creationId xmlns:p14="http://schemas.microsoft.com/office/powerpoint/2010/main" val="1147016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Farklı siyasal ekonomi sistemleri </a:t>
            </a:r>
            <a:endParaRPr lang="tr-TR" dirty="0"/>
          </a:p>
        </p:txBody>
      </p:sp>
      <p:sp>
        <p:nvSpPr>
          <p:cNvPr id="3" name="İçerik Yer Tutucusu 2"/>
          <p:cNvSpPr>
            <a:spLocks noGrp="1"/>
          </p:cNvSpPr>
          <p:nvPr>
            <p:ph idx="1"/>
          </p:nvPr>
        </p:nvSpPr>
        <p:spPr/>
        <p:txBody>
          <a:bodyPr/>
          <a:lstStyle/>
          <a:p>
            <a:pPr marL="0" indent="0">
              <a:buNone/>
            </a:pPr>
            <a:r>
              <a:rPr lang="tr-TR" dirty="0" smtClean="0"/>
              <a:t>Siyasal ekonomi: halkın bol gelir sağlamasını mümkün kılmak ve kamu hizmetleri için yeterli gelir yaratmak</a:t>
            </a:r>
          </a:p>
          <a:p>
            <a:pPr marL="0" indent="0">
              <a:buNone/>
            </a:pPr>
            <a:endParaRPr lang="tr-TR" dirty="0"/>
          </a:p>
          <a:p>
            <a:pPr marL="0" indent="0">
              <a:buNone/>
            </a:pPr>
            <a:r>
              <a:rPr lang="tr-TR" dirty="0" smtClean="0"/>
              <a:t>İki tür siyasal ekonomi sistemi</a:t>
            </a:r>
          </a:p>
          <a:p>
            <a:pPr marL="571500" indent="-571500">
              <a:buAutoNum type="romanLcParenR"/>
            </a:pPr>
            <a:r>
              <a:rPr lang="tr-TR" dirty="0" smtClean="0"/>
              <a:t>Ticaretçi veya merkantilist sistem ilkesi</a:t>
            </a:r>
          </a:p>
          <a:p>
            <a:pPr marL="571500" indent="-571500">
              <a:buAutoNum type="romanLcParenR"/>
            </a:pPr>
            <a:r>
              <a:rPr lang="tr-TR" dirty="0" smtClean="0"/>
              <a:t>Tarımsal sistemler </a:t>
            </a:r>
            <a:endParaRPr lang="tr-TR" dirty="0"/>
          </a:p>
        </p:txBody>
      </p:sp>
    </p:spTree>
    <p:extLst>
      <p:ext uri="{BB962C8B-B14F-4D97-AF65-F5344CB8AC3E}">
        <p14:creationId xmlns:p14="http://schemas.microsoft.com/office/powerpoint/2010/main" val="1255128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Ticaretçi sistem</a:t>
            </a:r>
            <a:endParaRPr lang="tr-TR" dirty="0"/>
          </a:p>
        </p:txBody>
      </p:sp>
      <p:sp>
        <p:nvSpPr>
          <p:cNvPr id="3" name="İçerik Yer Tutucusu 2"/>
          <p:cNvSpPr>
            <a:spLocks noGrp="1"/>
          </p:cNvSpPr>
          <p:nvPr>
            <p:ph idx="1"/>
          </p:nvPr>
        </p:nvSpPr>
        <p:spPr/>
        <p:txBody>
          <a:bodyPr>
            <a:normAutofit fontScale="85000" lnSpcReduction="10000"/>
          </a:bodyPr>
          <a:lstStyle/>
          <a:p>
            <a:pPr marL="0" indent="0">
              <a:buNone/>
            </a:pPr>
            <a:r>
              <a:rPr lang="tr-TR" dirty="0" smtClean="0"/>
              <a:t>Zenginliğin paradan oluştuğu yaygın bir kanıdır </a:t>
            </a:r>
          </a:p>
          <a:p>
            <a:pPr marL="0" indent="0">
              <a:buNone/>
            </a:pPr>
            <a:r>
              <a:rPr lang="tr-TR" dirty="0" smtClean="0"/>
              <a:t>Para, ihtiyaç duyulan her şeyi elde etmenin aracı olarak çok önemli görülmektedir </a:t>
            </a:r>
          </a:p>
          <a:p>
            <a:pPr marL="0" indent="0">
              <a:buNone/>
            </a:pPr>
            <a:endParaRPr lang="tr-TR" dirty="0"/>
          </a:p>
          <a:p>
            <a:pPr marL="0" indent="0">
              <a:buNone/>
            </a:pPr>
            <a:r>
              <a:rPr lang="tr-TR" dirty="0" smtClean="0"/>
              <a:t>Para malın, mal da paranın peşinde koşar; ama mal paradan daha çok işe yarar</a:t>
            </a:r>
          </a:p>
          <a:p>
            <a:pPr marL="0" indent="0">
              <a:buNone/>
            </a:pPr>
            <a:endParaRPr lang="tr-TR" dirty="0"/>
          </a:p>
          <a:p>
            <a:pPr marL="0" indent="0">
              <a:buNone/>
            </a:pPr>
            <a:r>
              <a:rPr lang="tr-TR" dirty="0" smtClean="0"/>
              <a:t>Bir savaş son tahlilde mallarla, toprakla emeğin ürünüyle yürütülür</a:t>
            </a:r>
          </a:p>
          <a:p>
            <a:pPr marL="0" indent="0">
              <a:buNone/>
            </a:pPr>
            <a:r>
              <a:rPr lang="tr-TR" dirty="0" smtClean="0"/>
              <a:t>Amerika’dan altın ve gümüş ithali Avrupa’yı zengin etmiş değildir </a:t>
            </a:r>
          </a:p>
          <a:p>
            <a:pPr marL="0" indent="0">
              <a:buNone/>
            </a:pPr>
            <a:endParaRPr lang="tr-TR" dirty="0" smtClean="0"/>
          </a:p>
          <a:p>
            <a:pPr marL="0" indent="0">
              <a:buNone/>
            </a:pPr>
            <a:r>
              <a:rPr lang="tr-TR" dirty="0" smtClean="0"/>
              <a:t>Zenginlik para değildir </a:t>
            </a:r>
          </a:p>
          <a:p>
            <a:pPr marL="0" indent="0">
              <a:buNone/>
            </a:pPr>
            <a:r>
              <a:rPr lang="tr-TR" dirty="0" smtClean="0"/>
              <a:t>Altın ve gümüş ithali, daha fazla mal ihracıyla mümkündür </a:t>
            </a:r>
            <a:endParaRPr lang="tr-TR" dirty="0"/>
          </a:p>
        </p:txBody>
      </p:sp>
    </p:spTree>
    <p:extLst>
      <p:ext uri="{BB962C8B-B14F-4D97-AF65-F5344CB8AC3E}">
        <p14:creationId xmlns:p14="http://schemas.microsoft.com/office/powerpoint/2010/main" val="52969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Doğal özgürlük ve görünmez el</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Ticarete kısıntı getirilmesi, tekellerin oluşmasına neden olur </a:t>
            </a:r>
          </a:p>
          <a:p>
            <a:pPr marL="0" indent="0">
              <a:buNone/>
            </a:pPr>
            <a:r>
              <a:rPr lang="tr-TR" dirty="0" smtClean="0"/>
              <a:t>İstihdam sermaye birikimiyle olur; tekeller sermayenin suni yollarla sektörler arasında kaymasına neden olur </a:t>
            </a:r>
          </a:p>
          <a:p>
            <a:pPr marL="0" indent="0">
              <a:buNone/>
            </a:pPr>
            <a:r>
              <a:rPr lang="tr-TR" dirty="0" smtClean="0"/>
              <a:t>Kişisel çıkar, toplumsal çıkarı çoğaltır </a:t>
            </a:r>
          </a:p>
          <a:p>
            <a:pPr marL="0" indent="0">
              <a:buNone/>
            </a:pPr>
            <a:endParaRPr lang="tr-TR" dirty="0"/>
          </a:p>
          <a:p>
            <a:pPr marL="0" indent="0">
              <a:buNone/>
            </a:pPr>
            <a:r>
              <a:rPr lang="tr-TR" dirty="0" smtClean="0"/>
              <a:t>Gerçekte, genel olarak, kamu menfaatini kollamaya niyeti olmadığı gibi, bu çıkarı ne derece gütmekte olduğunun da farkında değildir. Yerli çalışmayı tutmayı yabancı emeği desteklemeye yeğ tutmakla, yalnızca kendi güvenini gözetir. O çalışmayı, ürünü en büyük değerde olacak biçimde yönetmekle de, yalnız kendi kazancını düşünür; bunda, birçok başka hallerde olduğu gibi, görünmeyen bir el onu, hiç aklında geçmeyen bir amacı gütmeye iter.</a:t>
            </a:r>
            <a:endParaRPr lang="tr-TR" dirty="0"/>
          </a:p>
        </p:txBody>
      </p:sp>
    </p:spTree>
    <p:extLst>
      <p:ext uri="{BB962C8B-B14F-4D97-AF65-F5344CB8AC3E}">
        <p14:creationId xmlns:p14="http://schemas.microsoft.com/office/powerpoint/2010/main" val="2546239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Tarımsal sistemler </a:t>
            </a:r>
            <a:endParaRPr lang="tr-TR" dirty="0"/>
          </a:p>
        </p:txBody>
      </p:sp>
      <p:sp>
        <p:nvSpPr>
          <p:cNvPr id="3" name="İçerik Yer Tutucusu 2"/>
          <p:cNvSpPr>
            <a:spLocks noGrp="1"/>
          </p:cNvSpPr>
          <p:nvPr>
            <p:ph idx="1"/>
          </p:nvPr>
        </p:nvSpPr>
        <p:spPr/>
        <p:txBody>
          <a:bodyPr/>
          <a:lstStyle/>
          <a:p>
            <a:pPr marL="0" indent="0">
              <a:buNone/>
            </a:pPr>
            <a:r>
              <a:rPr lang="tr-TR" dirty="0" smtClean="0"/>
              <a:t>Tarımsal sistemin asıl yanlışı, öyle görülüyor ki, zanaatçılar, sanayiciler ve tacirler sınıfını baştan aşağı kısır ve üretken olmayan nitelikte göstermesindendir. </a:t>
            </a:r>
          </a:p>
          <a:p>
            <a:pPr marL="514350" indent="-514350">
              <a:buAutoNum type="arabicPeriod"/>
            </a:pPr>
            <a:r>
              <a:rPr lang="tr-TR" dirty="0" smtClean="0"/>
              <a:t>Sanayiciler ve tüccarlar, en azından, kendi tüketimlerini (ücret ve kâr) karşılayacak bir değer üretirler </a:t>
            </a:r>
          </a:p>
          <a:p>
            <a:pPr marL="514350" indent="-514350">
              <a:buAutoNum type="arabicPeriod"/>
            </a:pPr>
            <a:r>
              <a:rPr lang="tr-TR" dirty="0" smtClean="0"/>
              <a:t>Üretken olmayan emek, sahibinin gelirini tüketen emektir; sanayideki emek üründe maddeleşir </a:t>
            </a:r>
          </a:p>
          <a:p>
            <a:pPr marL="514350" indent="-514350">
              <a:buAutoNum type="arabicPeriod"/>
            </a:pPr>
            <a:r>
              <a:rPr lang="tr-TR" dirty="0" smtClean="0"/>
              <a:t>Kendisine gelir yaratan ve başka bir ürün satın alan kişi, değer üretiyor demektir </a:t>
            </a:r>
            <a:endParaRPr lang="tr-TR" dirty="0"/>
          </a:p>
        </p:txBody>
      </p:sp>
    </p:spTree>
    <p:extLst>
      <p:ext uri="{BB962C8B-B14F-4D97-AF65-F5344CB8AC3E}">
        <p14:creationId xmlns:p14="http://schemas.microsoft.com/office/powerpoint/2010/main" val="2959930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Serbest ticaret</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İç pazar ya da dış pazar ekonomik gelişmenin temelidir </a:t>
            </a:r>
          </a:p>
          <a:p>
            <a:pPr marL="0" indent="0">
              <a:buNone/>
            </a:pPr>
            <a:endParaRPr lang="tr-TR" dirty="0"/>
          </a:p>
          <a:p>
            <a:pPr marL="0" indent="0">
              <a:buNone/>
            </a:pPr>
            <a:r>
              <a:rPr lang="tr-TR" dirty="0" smtClean="0"/>
              <a:t>Sınai ürünler, tarımsal ürünlerden daha çok pazar ihtiyacı duyar </a:t>
            </a:r>
          </a:p>
          <a:p>
            <a:pPr marL="0" indent="0">
              <a:buNone/>
            </a:pPr>
            <a:endParaRPr lang="tr-TR" dirty="0"/>
          </a:p>
          <a:p>
            <a:pPr marL="0" indent="0">
              <a:buNone/>
            </a:pPr>
            <a:r>
              <a:rPr lang="tr-TR" dirty="0" smtClean="0"/>
              <a:t>Köle emeğinde gelişme olmaz; özgür emek verimliliği artırmaya çalışır</a:t>
            </a:r>
          </a:p>
          <a:p>
            <a:pPr marL="0" indent="0">
              <a:buNone/>
            </a:pPr>
            <a:r>
              <a:rPr lang="tr-TR" dirty="0" smtClean="0"/>
              <a:t>Kır ile kent arasındaki ticaret, en önemli ticaret koludur: işlenmiş ürün ile işlenmemiş ürün değiş edilir; tarımı diğer sektörler aleyhine desteklemek, aslında tarıma da zarar verir </a:t>
            </a:r>
          </a:p>
          <a:p>
            <a:pPr marL="0" indent="0">
              <a:buNone/>
            </a:pPr>
            <a:r>
              <a:rPr lang="tr-TR" dirty="0" smtClean="0"/>
              <a:t>Merkantilist sistem koruduğu sektörü teşvik eder; ziraatçı sistem ise koruduğu sektöre de zarar verir </a:t>
            </a:r>
            <a:endParaRPr lang="tr-TR" dirty="0"/>
          </a:p>
        </p:txBody>
      </p:sp>
    </p:spTree>
    <p:extLst>
      <p:ext uri="{BB962C8B-B14F-4D97-AF65-F5344CB8AC3E}">
        <p14:creationId xmlns:p14="http://schemas.microsoft.com/office/powerpoint/2010/main" val="622743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Hükümdarın (devletin) üç ödevi </a:t>
            </a:r>
            <a:endParaRPr lang="tr-TR" dirty="0"/>
          </a:p>
        </p:txBody>
      </p:sp>
      <p:sp>
        <p:nvSpPr>
          <p:cNvPr id="3" name="İçerik Yer Tutucusu 2"/>
          <p:cNvSpPr>
            <a:spLocks noGrp="1"/>
          </p:cNvSpPr>
          <p:nvPr>
            <p:ph idx="1"/>
          </p:nvPr>
        </p:nvSpPr>
        <p:spPr/>
        <p:txBody>
          <a:bodyPr/>
          <a:lstStyle/>
          <a:p>
            <a:pPr marL="0" indent="0">
              <a:buNone/>
            </a:pPr>
            <a:r>
              <a:rPr lang="tr-TR" dirty="0"/>
              <a:t>Birincisi, topluluğu öbür bağımsız toplulukların saldırısından ve istilasından koruma ödevi; ikincisi, topluluğun her üyesini her öteki üyesinin haksızlığına yahut baskısına uğramaktan imkan ölçüsünde koruma ödevi; üçüncüsü, kârı, büyük bir toplulukça edilen masrafı çoğu kez haydi haydi aşabildiği halde, herhangi bir bireyin ya da az sayıda bireylerin edeceği masrafı hiçbir zaman çıkarmayacağı için, herhangi bir bireyin yahut az sayıda bireylerin kurup bakımını sağlayarak sürdürmekte hiçbir zaman çıkarı olmayacak belli bayındırlık işlerini ve belli kamu kurumlarını kurmak, bunların bakımını sağlayıp sürdürmek </a:t>
            </a:r>
            <a:r>
              <a:rPr lang="tr-TR" dirty="0" smtClean="0"/>
              <a:t>ödevidir. </a:t>
            </a:r>
            <a:endParaRPr lang="tr-TR" dirty="0"/>
          </a:p>
        </p:txBody>
      </p:sp>
    </p:spTree>
    <p:extLst>
      <p:ext uri="{BB962C8B-B14F-4D97-AF65-F5344CB8AC3E}">
        <p14:creationId xmlns:p14="http://schemas.microsoft.com/office/powerpoint/2010/main" val="12290749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668</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Kentin ticareti kırın tarımı</vt:lpstr>
      <vt:lpstr>Kentin kırsal kesimle ticari ilişkisinin kıra etkisi</vt:lpstr>
      <vt:lpstr>Kırsal kesime dair </vt:lpstr>
      <vt:lpstr>Farklı siyasal ekonomi sistemleri </vt:lpstr>
      <vt:lpstr>Ticaretçi sistem</vt:lpstr>
      <vt:lpstr>Doğal özgürlük ve görünmez el</vt:lpstr>
      <vt:lpstr>Tarımsal sistemler </vt:lpstr>
      <vt:lpstr>Serbest ticaret</vt:lpstr>
      <vt:lpstr>Hükümdarın (devletin) üç ödevi </vt:lpstr>
      <vt:lpstr>Milletlerin Zenginliği üzerine genel değerlendirme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Kentin ticareti kırın tarımı</dc:title>
  <dc:creator>User</dc:creator>
  <cp:lastModifiedBy>User</cp:lastModifiedBy>
  <cp:revision>3</cp:revision>
  <dcterms:created xsi:type="dcterms:W3CDTF">2019-05-11T11:51:33Z</dcterms:created>
  <dcterms:modified xsi:type="dcterms:W3CDTF">2019-05-11T12:10:20Z</dcterms:modified>
</cp:coreProperties>
</file>