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62" name="Group 2"/>
          <p:cNvGrpSpPr>
            <a:grpSpLocks/>
          </p:cNvGrpSpPr>
          <p:nvPr/>
        </p:nvGrpSpPr>
        <p:grpSpPr bwMode="auto">
          <a:xfrm>
            <a:off x="0" y="0"/>
            <a:ext cx="12192000" cy="6858000"/>
            <a:chOff x="0" y="0"/>
            <a:chExt cx="5760" cy="4320"/>
          </a:xfrm>
        </p:grpSpPr>
        <p:sp>
          <p:nvSpPr>
            <p:cNvPr id="40963" name="Rectangle 3"/>
            <p:cNvSpPr>
              <a:spLocks noChangeArrowheads="1"/>
            </p:cNvSpPr>
            <p:nvPr/>
          </p:nvSpPr>
          <p:spPr bwMode="hidden">
            <a:xfrm>
              <a:off x="0" y="0"/>
              <a:ext cx="2208" cy="4320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40964" name="Rectangle 4"/>
            <p:cNvSpPr>
              <a:spLocks noChangeArrowheads="1"/>
            </p:cNvSpPr>
            <p:nvPr/>
          </p:nvSpPr>
          <p:spPr bwMode="hidden">
            <a:xfrm>
              <a:off x="1081" y="1065"/>
              <a:ext cx="4679" cy="1596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grpSp>
          <p:nvGrpSpPr>
            <p:cNvPr id="40965" name="Group 5"/>
            <p:cNvGrpSpPr>
              <a:grpSpLocks/>
            </p:cNvGrpSpPr>
            <p:nvPr/>
          </p:nvGrpSpPr>
          <p:grpSpPr bwMode="auto">
            <a:xfrm>
              <a:off x="0" y="672"/>
              <a:ext cx="1806" cy="1989"/>
              <a:chOff x="0" y="672"/>
              <a:chExt cx="1806" cy="1989"/>
            </a:xfrm>
          </p:grpSpPr>
          <p:sp>
            <p:nvSpPr>
              <p:cNvPr id="40966" name="Rectangle 6"/>
              <p:cNvSpPr>
                <a:spLocks noChangeArrowheads="1"/>
              </p:cNvSpPr>
              <p:nvPr userDrawn="1"/>
            </p:nvSpPr>
            <p:spPr bwMode="auto">
              <a:xfrm>
                <a:off x="361" y="2257"/>
                <a:ext cx="363" cy="404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7" name="Rectangle 7"/>
              <p:cNvSpPr>
                <a:spLocks noChangeArrowheads="1"/>
              </p:cNvSpPr>
              <p:nvPr userDrawn="1"/>
            </p:nvSpPr>
            <p:spPr bwMode="auto">
              <a:xfrm>
                <a:off x="1081" y="1065"/>
                <a:ext cx="362" cy="405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8" name="Rectangle 8"/>
              <p:cNvSpPr>
                <a:spLocks noChangeArrowheads="1"/>
              </p:cNvSpPr>
              <p:nvPr userDrawn="1"/>
            </p:nvSpPr>
            <p:spPr bwMode="auto">
              <a:xfrm>
                <a:off x="1437" y="672"/>
                <a:ext cx="369" cy="400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69" name="Rectangle 9"/>
              <p:cNvSpPr>
                <a:spLocks noChangeArrowheads="1"/>
              </p:cNvSpPr>
              <p:nvPr userDrawn="1"/>
            </p:nvSpPr>
            <p:spPr bwMode="auto">
              <a:xfrm>
                <a:off x="719" y="2257"/>
                <a:ext cx="368" cy="404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0" name="Rectangle 10"/>
              <p:cNvSpPr>
                <a:spLocks noChangeArrowheads="1"/>
              </p:cNvSpPr>
              <p:nvPr userDrawn="1"/>
            </p:nvSpPr>
            <p:spPr bwMode="auto">
              <a:xfrm>
                <a:off x="1437" y="1065"/>
                <a:ext cx="369" cy="405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1" name="Rectangle 11"/>
              <p:cNvSpPr>
                <a:spLocks noChangeArrowheads="1"/>
              </p:cNvSpPr>
              <p:nvPr userDrawn="1"/>
            </p:nvSpPr>
            <p:spPr bwMode="auto">
              <a:xfrm>
                <a:off x="719" y="1464"/>
                <a:ext cx="368" cy="399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2" name="Rectangle 12"/>
              <p:cNvSpPr>
                <a:spLocks noChangeArrowheads="1"/>
              </p:cNvSpPr>
              <p:nvPr userDrawn="1"/>
            </p:nvSpPr>
            <p:spPr bwMode="auto">
              <a:xfrm>
                <a:off x="0" y="1464"/>
                <a:ext cx="367" cy="399"/>
              </a:xfrm>
              <a:prstGeom prst="rect">
                <a:avLst/>
              </a:prstGeom>
              <a:solidFill>
                <a:schemeClr val="bg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3" name="Rectangle 13"/>
              <p:cNvSpPr>
                <a:spLocks noChangeArrowheads="1"/>
              </p:cNvSpPr>
              <p:nvPr userDrawn="1"/>
            </p:nvSpPr>
            <p:spPr bwMode="auto">
              <a:xfrm>
                <a:off x="1081" y="1464"/>
                <a:ext cx="362" cy="399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4" name="Rectangle 14"/>
              <p:cNvSpPr>
                <a:spLocks noChangeArrowheads="1"/>
              </p:cNvSpPr>
              <p:nvPr userDrawn="1"/>
            </p:nvSpPr>
            <p:spPr bwMode="auto">
              <a:xfrm>
                <a:off x="361" y="1857"/>
                <a:ext cx="363" cy="406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0975" name="Rectangle 15"/>
              <p:cNvSpPr>
                <a:spLocks noChangeArrowheads="1"/>
              </p:cNvSpPr>
              <p:nvPr userDrawn="1"/>
            </p:nvSpPr>
            <p:spPr bwMode="auto">
              <a:xfrm>
                <a:off x="719" y="1857"/>
                <a:ext cx="368" cy="406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tr-TR" altLang="tr-TR" sz="2400">
                  <a:solidFill>
                    <a:srgbClr val="000000"/>
                  </a:solidFill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40976" name="Rectangle 16"/>
          <p:cNvSpPr>
            <a:spLocks noGrp="1" noChangeArrowheads="1"/>
          </p:cNvSpPr>
          <p:nvPr>
            <p:ph type="dt" sz="half" idx="2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7" name="Rectangle 17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8" name="Rectangle 18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3BDE9BF7-DE41-4C21-9A9B-23618C613959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0979" name="Rectangle 19"/>
          <p:cNvSpPr>
            <a:spLocks noGrp="1" noChangeArrowheads="1"/>
          </p:cNvSpPr>
          <p:nvPr>
            <p:ph type="ctrTitle"/>
          </p:nvPr>
        </p:nvSpPr>
        <p:spPr>
          <a:xfrm>
            <a:off x="3962400" y="1828800"/>
            <a:ext cx="8026400" cy="2209800"/>
          </a:xfrm>
        </p:spPr>
        <p:txBody>
          <a:bodyPr/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 lvl="0"/>
            <a:r>
              <a:rPr lang="tr-TR" altLang="tr-TR" noProof="0" smtClean="0"/>
              <a:t>Click to edit Master title style</a:t>
            </a:r>
          </a:p>
        </p:txBody>
      </p:sp>
      <p:sp>
        <p:nvSpPr>
          <p:cNvPr id="40980" name="Rectangle 20"/>
          <p:cNvSpPr>
            <a:spLocks noGrp="1" noChangeArrowheads="1"/>
          </p:cNvSpPr>
          <p:nvPr>
            <p:ph type="subTitle" idx="1"/>
          </p:nvPr>
        </p:nvSpPr>
        <p:spPr>
          <a:xfrm>
            <a:off x="3962400" y="4267200"/>
            <a:ext cx="8026400" cy="17526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3400"/>
            </a:lvl1pPr>
          </a:lstStyle>
          <a:p>
            <a:pPr lvl="0"/>
            <a:r>
              <a:rPr lang="tr-TR" altLang="tr-TR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520654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9CAC53A-2002-484E-87AD-D993B0A25D1C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57923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839200" y="457200"/>
            <a:ext cx="2743200" cy="54102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09600" y="457200"/>
            <a:ext cx="8026400" cy="541020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AEF8B98-83D4-468D-B5DC-77DD8BA229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11065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Başlık ve Metin Üzerind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09600" y="4000500"/>
            <a:ext cx="10972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4E90BE67-E83C-4A1C-9451-B228C62D7474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49631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Başlık, Metin ve 2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quarter" idx="2"/>
          </p:nvPr>
        </p:nvSpPr>
        <p:spPr>
          <a:xfrm>
            <a:off x="6197600" y="19812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İçerik Yer Tutucusu 4"/>
          <p:cNvSpPr>
            <a:spLocks noGrp="1"/>
          </p:cNvSpPr>
          <p:nvPr>
            <p:ph sz="quarter" idx="3"/>
          </p:nvPr>
        </p:nvSpPr>
        <p:spPr>
          <a:xfrm>
            <a:off x="6197600" y="4000500"/>
            <a:ext cx="5384800" cy="18669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909A8BC-9010-43DF-A7C1-4FF5EB03B19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Veri Yer Tutucusu 7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8509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Başlık, Metin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E45DD441-9A2B-401E-A2B3-AE1698F01B9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6397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Başlık ve Tab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09600" y="457200"/>
            <a:ext cx="10972800" cy="13716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Tablo Yer Tutucusu 2"/>
          <p:cNvSpPr>
            <a:spLocks noGrp="1"/>
          </p:cNvSpPr>
          <p:nvPr>
            <p:ph type="tbl" idx="1"/>
          </p:nvPr>
        </p:nvSpPr>
        <p:spPr>
          <a:xfrm>
            <a:off x="609600" y="1981200"/>
            <a:ext cx="10972800" cy="3886200"/>
          </a:xfrm>
        </p:spPr>
        <p:txBody>
          <a:bodyPr/>
          <a:lstStyle/>
          <a:p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CCF18D28-D39E-4E98-9D7B-7CD142ABE010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2253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39A41123-8E5A-4F03-8B44-F818358B79E3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72241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1DD7FCB-7D60-4C72-A903-71C8933D6B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Veri Yer Tutucusu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490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384800" cy="3886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738E1841-8391-4B7F-8C3E-105F7E49F4D1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1093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Altbilgi Yer Tutucusu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EF34F1C-59A3-4180-971B-233638DF09C5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9" name="Veri Yer Tutucusu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4346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26AF6E-807C-4D6B-A571-31C0834ACCC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6852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ltbilgi Yer Tutucusu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0FD9898A-E446-453E-A82B-26853BAA343A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93146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2EC0E9-EB65-46AE-B2B0-00464DC601FF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094780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6F3F466-D0BD-40B6-8F4D-5E978B82304E}" type="slidenum">
              <a:rPr lang="tr-TR" altLang="tr-TR">
                <a:solidFill>
                  <a:srgbClr val="000000"/>
                </a:solidFill>
              </a:rPr>
              <a:pPr/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11295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84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 Black" panose="020B0A040201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459A1998-9385-473B-A154-80A9BBBD716F}" type="slidenum">
              <a:rPr lang="tr-TR" altLang="tr-T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tr-TR" altLang="tr-TR">
              <a:solidFill>
                <a:srgbClr val="000000"/>
              </a:solidFill>
            </a:endParaRPr>
          </a:p>
        </p:txBody>
      </p:sp>
      <p:grpSp>
        <p:nvGrpSpPr>
          <p:cNvPr id="39940" name="Group 4"/>
          <p:cNvGrpSpPr>
            <a:grpSpLocks/>
          </p:cNvGrpSpPr>
          <p:nvPr/>
        </p:nvGrpSpPr>
        <p:grpSpPr bwMode="auto">
          <a:xfrm>
            <a:off x="0" y="0"/>
            <a:ext cx="12192000" cy="546100"/>
            <a:chOff x="0" y="0"/>
            <a:chExt cx="5760" cy="344"/>
          </a:xfrm>
        </p:grpSpPr>
        <p:sp>
          <p:nvSpPr>
            <p:cNvPr id="39941" name="Rectangle 5"/>
            <p:cNvSpPr>
              <a:spLocks noChangeArrowheads="1"/>
            </p:cNvSpPr>
            <p:nvPr/>
          </p:nvSpPr>
          <p:spPr bwMode="auto">
            <a:xfrm>
              <a:off x="0" y="0"/>
              <a:ext cx="180" cy="336"/>
            </a:xfrm>
            <a:prstGeom prst="rect">
              <a:avLst/>
            </a:prstGeom>
            <a:gradFill rotWithShape="0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2" name="Rectangle 6"/>
            <p:cNvSpPr>
              <a:spLocks noChangeArrowheads="1"/>
            </p:cNvSpPr>
            <p:nvPr/>
          </p:nvSpPr>
          <p:spPr bwMode="auto">
            <a:xfrm>
              <a:off x="260" y="85"/>
              <a:ext cx="5500" cy="173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3" name="Rectangle 7"/>
            <p:cNvSpPr>
              <a:spLocks noChangeArrowheads="1"/>
            </p:cNvSpPr>
            <p:nvPr/>
          </p:nvSpPr>
          <p:spPr bwMode="auto">
            <a:xfrm>
              <a:off x="258" y="85"/>
              <a:ext cx="87" cy="89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4" name="Rectangle 8"/>
            <p:cNvSpPr>
              <a:spLocks noChangeArrowheads="1"/>
            </p:cNvSpPr>
            <p:nvPr/>
          </p:nvSpPr>
          <p:spPr bwMode="auto">
            <a:xfrm>
              <a:off x="345" y="0"/>
              <a:ext cx="88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5" name="Rectangle 9"/>
            <p:cNvSpPr>
              <a:spLocks noChangeArrowheads="1"/>
            </p:cNvSpPr>
            <p:nvPr/>
          </p:nvSpPr>
          <p:spPr bwMode="auto">
            <a:xfrm>
              <a:off x="345" y="85"/>
              <a:ext cx="88" cy="8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6" name="Rectangle 10"/>
            <p:cNvSpPr>
              <a:spLocks noChangeArrowheads="1"/>
            </p:cNvSpPr>
            <p:nvPr/>
          </p:nvSpPr>
          <p:spPr bwMode="auto">
            <a:xfrm>
              <a:off x="173" y="173"/>
              <a:ext cx="86" cy="87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666699"/>
                </a:solidFill>
              </a:endParaRPr>
            </a:p>
          </p:txBody>
        </p:sp>
        <p:sp>
          <p:nvSpPr>
            <p:cNvPr id="39947" name="Rectangle 11"/>
            <p:cNvSpPr>
              <a:spLocks noChangeArrowheads="1"/>
            </p:cNvSpPr>
            <p:nvPr/>
          </p:nvSpPr>
          <p:spPr bwMode="auto">
            <a:xfrm>
              <a:off x="83" y="86"/>
              <a:ext cx="89" cy="87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2400">
                <a:solidFill>
                  <a:srgbClr val="0000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39948" name="Rectangle 12"/>
            <p:cNvSpPr>
              <a:spLocks noChangeArrowheads="1"/>
            </p:cNvSpPr>
            <p:nvPr/>
          </p:nvSpPr>
          <p:spPr bwMode="auto">
            <a:xfrm>
              <a:off x="258" y="171"/>
              <a:ext cx="87" cy="87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  <p:sp>
          <p:nvSpPr>
            <p:cNvPr id="39949" name="Rectangle 13"/>
            <p:cNvSpPr>
              <a:spLocks noChangeArrowheads="1"/>
            </p:cNvSpPr>
            <p:nvPr/>
          </p:nvSpPr>
          <p:spPr bwMode="auto">
            <a:xfrm>
              <a:off x="173" y="258"/>
              <a:ext cx="86" cy="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tr-TR" altLang="tr-TR" sz="1800">
                <a:solidFill>
                  <a:srgbClr val="9999CC"/>
                </a:solidFill>
              </a:endParaRPr>
            </a:p>
          </p:txBody>
        </p:sp>
      </p:grpSp>
      <p:sp>
        <p:nvSpPr>
          <p:cNvPr id="39950" name="Rectangle 14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57200"/>
            <a:ext cx="109728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title style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981200"/>
            <a:ext cx="10972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Click to edit Master text styles</a:t>
            </a:r>
          </a:p>
          <a:p>
            <a:pPr lvl="1"/>
            <a:r>
              <a:rPr lang="tr-TR" altLang="tr-TR" smtClean="0"/>
              <a:t>Second level</a:t>
            </a:r>
          </a:p>
          <a:p>
            <a:pPr lvl="2"/>
            <a:r>
              <a:rPr lang="tr-TR" altLang="tr-TR" smtClean="0"/>
              <a:t>Third level</a:t>
            </a:r>
          </a:p>
          <a:p>
            <a:pPr lvl="3"/>
            <a:r>
              <a:rPr lang="tr-TR" altLang="tr-TR" smtClean="0"/>
              <a:t>Fourth level</a:t>
            </a:r>
          </a:p>
          <a:p>
            <a:pPr lvl="4"/>
            <a:r>
              <a:rPr lang="tr-TR" altLang="tr-TR" smtClean="0"/>
              <a:t>Fifth level</a:t>
            </a:r>
          </a:p>
        </p:txBody>
      </p:sp>
      <p:sp>
        <p:nvSpPr>
          <p:cNvPr id="39952" name="Rectangle 1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alt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45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p:txStyles>
    <p:titleStyle>
      <a:lvl1pPr algn="l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anose="020B0604020202020204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SzPct val="80000"/>
        <a:buFont typeface="Wingdings" panose="05000000000000000000" pitchFamily="2" charset="2"/>
        <a:buChar char="¨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¨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>
          <a:xfrm>
            <a:off x="2640014" y="457200"/>
            <a:ext cx="7570787" cy="1371600"/>
          </a:xfrm>
        </p:spPr>
        <p:txBody>
          <a:bodyPr/>
          <a:lstStyle/>
          <a:p>
            <a:r>
              <a:rPr lang="tr-TR" altLang="tr-TR" sz="2000" b="1"/>
              <a:t>COMMON CARP (</a:t>
            </a:r>
            <a:r>
              <a:rPr lang="tr-TR" altLang="tr-TR" sz="2000" b="1" i="1"/>
              <a:t>CYPRINUS CARPIO)</a:t>
            </a:r>
            <a:r>
              <a:rPr lang="tr-TR" altLang="tr-TR" sz="2000" b="1"/>
              <a:t/>
            </a:r>
            <a:br>
              <a:rPr lang="tr-TR" altLang="tr-TR" sz="2000" b="1"/>
            </a:br>
            <a:r>
              <a:rPr lang="tr-TR" altLang="tr-TR" sz="2000" b="1"/>
              <a:t>HABITAT AND BIOLOGY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566988" y="1628775"/>
            <a:ext cx="7643812" cy="4895850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 b="1"/>
              <a:t>A. Natural Habitat: Rivers drain into Caspian and Black seas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Common carp live in streams, lakes, and rivers wherever there are a lot of aquatic plants.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They usually live in warm water contrary to trout.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4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 b="1"/>
              <a:t>B. Species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1. Nearly global; culture is very widespread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2. Subspecies: European-transcaucasian, mid- Asian, Far Eastern, northern Vietnam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3. Cultured varieties: Big Bellied, Long Bodied, Punten, Majalayan, </a:t>
            </a:r>
            <a:r>
              <a:rPr lang="tr-TR" altLang="tr-TR" sz="1400" b="1"/>
              <a:t>Mirror</a:t>
            </a:r>
            <a:r>
              <a:rPr lang="tr-TR" altLang="tr-TR" sz="1400"/>
              <a:t>, Aischgrunder, Scale, Leather, Kursk, and Dinnyes' Carp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4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 b="1"/>
              <a:t>C. Physiological Characteristics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1. Fish dig into sides and bottoms of ponds in search of food, gulp in mud, eat digestible matter, and reject the rest, leading to turbid pond water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2. Size: Differ in size, depending on their location (3-5 kg BW, 30-60cm lenght)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3. Food: Common carp eat fish eggs, algae, other water plants, insects, earthworms, snails, and crayfish. They also eat old dead plant parts from the bottom. 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4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 b="1"/>
              <a:t>D. Breeding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1. Occurs in natural habitat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400"/>
              <a:t>2. Carp generally spawn in the spring and early summer depending upon the climate. A typical female (about 17.5 inches) may produce 300,000 eggs, with some estimates as high as one million over the breeding season. </a:t>
            </a:r>
          </a:p>
        </p:txBody>
      </p:sp>
    </p:spTree>
    <p:extLst>
      <p:ext uri="{BB962C8B-B14F-4D97-AF65-F5344CB8AC3E}">
        <p14:creationId xmlns:p14="http://schemas.microsoft.com/office/powerpoint/2010/main" val="44334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tr-TR" altLang="tr-TR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2439988"/>
            <a:ext cx="8229600" cy="3427412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 b="1"/>
              <a:t>Preferred Habitat</a:t>
            </a:r>
            <a:endParaRPr lang="tr-TR" altLang="tr-TR" sz="16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• Can live in a wide range of environments. Prefer shallow, weedy habitats with muddy bottoms.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• Optimal temperature: 66°F (18-22 °C) . Can tolerate a wide range of temperatures.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• Optimal O</a:t>
            </a:r>
            <a:r>
              <a:rPr lang="tr-TR" altLang="tr-TR" sz="800"/>
              <a:t>2</a:t>
            </a:r>
            <a:r>
              <a:rPr lang="tr-TR" altLang="tr-TR" sz="1600"/>
              <a:t> : 4.5 ppm. Can tolerate as low as 2 ppm in warm water.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• Carp have low tolerance for salt.</a:t>
            </a:r>
            <a:endParaRPr lang="tr-TR" altLang="tr-TR" sz="16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 b="1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 b="1"/>
              <a:t>Age and Growth</a:t>
            </a:r>
            <a:endParaRPr lang="tr-TR" altLang="tr-TR" sz="1600"/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• Photographic record of Carp in England is over 50 years old.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• Record Carp weight is 82 lbs (38 kg).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tr-TR" altLang="tr-TR" sz="1600"/>
              <a:t>• Growth rate is affected by genetic factors, food supply, and density.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tr-TR" altLang="tr-TR" sz="1600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8100" y="498475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5188" y="498475"/>
            <a:ext cx="3810000" cy="2857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925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ixel">
  <a:themeElements>
    <a:clrScheme name="Pixel 12">
      <a:dk1>
        <a:srgbClr val="000000"/>
      </a:dk1>
      <a:lt1>
        <a:srgbClr val="FFFFFF"/>
      </a:lt1>
      <a:dk2>
        <a:srgbClr val="000000"/>
      </a:dk2>
      <a:lt2>
        <a:srgbClr val="00007D"/>
      </a:lt2>
      <a:accent1>
        <a:srgbClr val="9999FF"/>
      </a:accent1>
      <a:accent2>
        <a:srgbClr val="9999CC"/>
      </a:accent2>
      <a:accent3>
        <a:srgbClr val="FFFFFF"/>
      </a:accent3>
      <a:accent4>
        <a:srgbClr val="000000"/>
      </a:accent4>
      <a:accent5>
        <a:srgbClr val="CACAFF"/>
      </a:accent5>
      <a:accent6>
        <a:srgbClr val="8A8AB9"/>
      </a:accent6>
      <a:hlink>
        <a:srgbClr val="666699"/>
      </a:hlink>
      <a:folHlink>
        <a:srgbClr val="CCCCE6"/>
      </a:folHlink>
    </a:clrScheme>
    <a:fontScheme name="Pixe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ixel 1">
        <a:dk1>
          <a:srgbClr val="0066FF"/>
        </a:dk1>
        <a:lt1>
          <a:srgbClr val="FFFFFF"/>
        </a:lt1>
        <a:dk2>
          <a:srgbClr val="000066"/>
        </a:dk2>
        <a:lt2>
          <a:srgbClr val="FFFFFF"/>
        </a:lt2>
        <a:accent1>
          <a:srgbClr val="6699FF"/>
        </a:accent1>
        <a:accent2>
          <a:srgbClr val="3333FF"/>
        </a:accent2>
        <a:accent3>
          <a:srgbClr val="AAAAB8"/>
        </a:accent3>
        <a:accent4>
          <a:srgbClr val="DADADA"/>
        </a:accent4>
        <a:accent5>
          <a:srgbClr val="B8CAFF"/>
        </a:accent5>
        <a:accent6>
          <a:srgbClr val="2D2DE7"/>
        </a:accent6>
        <a:hlink>
          <a:srgbClr val="FFCC00"/>
        </a:hlink>
        <a:folHlink>
          <a:srgbClr val="00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2">
        <a:dk1>
          <a:srgbClr val="009999"/>
        </a:dk1>
        <a:lt1>
          <a:srgbClr val="FFFFFF"/>
        </a:lt1>
        <a:dk2>
          <a:srgbClr val="334B49"/>
        </a:dk2>
        <a:lt2>
          <a:srgbClr val="FFFFFF"/>
        </a:lt2>
        <a:accent1>
          <a:srgbClr val="33CCCC"/>
        </a:accent1>
        <a:accent2>
          <a:srgbClr val="008080"/>
        </a:accent2>
        <a:accent3>
          <a:srgbClr val="ADB1B1"/>
        </a:accent3>
        <a:accent4>
          <a:srgbClr val="DADADA"/>
        </a:accent4>
        <a:accent5>
          <a:srgbClr val="ADE2E2"/>
        </a:accent5>
        <a:accent6>
          <a:srgbClr val="007373"/>
        </a:accent6>
        <a:hlink>
          <a:srgbClr val="FFCC00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3">
        <a:dk1>
          <a:srgbClr val="006699"/>
        </a:dk1>
        <a:lt1>
          <a:srgbClr val="FFFFFF"/>
        </a:lt1>
        <a:dk2>
          <a:srgbClr val="333399"/>
        </a:dk2>
        <a:lt2>
          <a:srgbClr val="FFFFFF"/>
        </a:lt2>
        <a:accent1>
          <a:srgbClr val="0099CC"/>
        </a:accent1>
        <a:accent2>
          <a:srgbClr val="0386AF"/>
        </a:accent2>
        <a:accent3>
          <a:srgbClr val="ADADCA"/>
        </a:accent3>
        <a:accent4>
          <a:srgbClr val="DADADA"/>
        </a:accent4>
        <a:accent5>
          <a:srgbClr val="AACAE2"/>
        </a:accent5>
        <a:accent6>
          <a:srgbClr val="02799E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4">
        <a:dk1>
          <a:srgbClr val="008080"/>
        </a:dk1>
        <a:lt1>
          <a:srgbClr val="FFFFFF"/>
        </a:lt1>
        <a:dk2>
          <a:srgbClr val="2F978D"/>
        </a:dk2>
        <a:lt2>
          <a:srgbClr val="FFFFFF"/>
        </a:lt2>
        <a:accent1>
          <a:srgbClr val="0099FF"/>
        </a:accent1>
        <a:accent2>
          <a:srgbClr val="009999"/>
        </a:accent2>
        <a:accent3>
          <a:srgbClr val="ADC9C5"/>
        </a:accent3>
        <a:accent4>
          <a:srgbClr val="DADADA"/>
        </a:accent4>
        <a:accent5>
          <a:srgbClr val="AACAFF"/>
        </a:accent5>
        <a:accent6>
          <a:srgbClr val="008A8A"/>
        </a:accent6>
        <a:hlink>
          <a:srgbClr val="FFFFCC"/>
        </a:hlink>
        <a:folHlink>
          <a:srgbClr val="70CAC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5">
        <a:dk1>
          <a:srgbClr val="822504"/>
        </a:dk1>
        <a:lt1>
          <a:srgbClr val="FFFFFF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9E2A06"/>
        </a:accent2>
        <a:accent3>
          <a:srgbClr val="ADAAAA"/>
        </a:accent3>
        <a:accent4>
          <a:srgbClr val="DADADA"/>
        </a:accent4>
        <a:accent5>
          <a:srgbClr val="FFCAAA"/>
        </a:accent5>
        <a:accent6>
          <a:srgbClr val="8F2505"/>
        </a:accent6>
        <a:hlink>
          <a:srgbClr val="FF3300"/>
        </a:hlink>
        <a:folHlink>
          <a:srgbClr val="7C07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6">
        <a:dk1>
          <a:srgbClr val="336600"/>
        </a:dk1>
        <a:lt1>
          <a:srgbClr val="FFFFFF"/>
        </a:lt1>
        <a:dk2>
          <a:srgbClr val="4A7911"/>
        </a:dk2>
        <a:lt2>
          <a:srgbClr val="FFFFFF"/>
        </a:lt2>
        <a:accent1>
          <a:srgbClr val="666633"/>
        </a:accent1>
        <a:accent2>
          <a:srgbClr val="669900"/>
        </a:accent2>
        <a:accent3>
          <a:srgbClr val="B1BEAA"/>
        </a:accent3>
        <a:accent4>
          <a:srgbClr val="DADADA"/>
        </a:accent4>
        <a:accent5>
          <a:srgbClr val="B8B8AD"/>
        </a:accent5>
        <a:accent6>
          <a:srgbClr val="5C8A00"/>
        </a:accent6>
        <a:hlink>
          <a:srgbClr val="FFCC00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ixel 7">
        <a:dk1>
          <a:srgbClr val="000000"/>
        </a:dk1>
        <a:lt1>
          <a:srgbClr val="FFFFFF"/>
        </a:lt1>
        <a:dk2>
          <a:srgbClr val="000000"/>
        </a:dk2>
        <a:lt2>
          <a:srgbClr val="CC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6633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8">
        <a:dk1>
          <a:srgbClr val="003300"/>
        </a:dk1>
        <a:lt1>
          <a:srgbClr val="FFFFFF"/>
        </a:lt1>
        <a:dk2>
          <a:srgbClr val="000000"/>
        </a:dk2>
        <a:lt2>
          <a:srgbClr val="336600"/>
        </a:lt2>
        <a:accent1>
          <a:srgbClr val="CCCC00"/>
        </a:accent1>
        <a:accent2>
          <a:srgbClr val="669900"/>
        </a:accent2>
        <a:accent3>
          <a:srgbClr val="FFFFFF"/>
        </a:accent3>
        <a:accent4>
          <a:srgbClr val="002A00"/>
        </a:accent4>
        <a:accent5>
          <a:srgbClr val="E2E2AA"/>
        </a:accent5>
        <a:accent6>
          <a:srgbClr val="5C8A00"/>
        </a:accent6>
        <a:hlink>
          <a:srgbClr val="333300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9">
        <a:dk1>
          <a:srgbClr val="000000"/>
        </a:dk1>
        <a:lt1>
          <a:srgbClr val="FFFFFF"/>
        </a:lt1>
        <a:dk2>
          <a:srgbClr val="000000"/>
        </a:dk2>
        <a:lt2>
          <a:srgbClr val="440044"/>
        </a:lt2>
        <a:accent1>
          <a:srgbClr val="FFCCCC"/>
        </a:accent1>
        <a:accent2>
          <a:srgbClr val="790571"/>
        </a:accent2>
        <a:accent3>
          <a:srgbClr val="FFFFFF"/>
        </a:accent3>
        <a:accent4>
          <a:srgbClr val="000000"/>
        </a:accent4>
        <a:accent5>
          <a:srgbClr val="FFE2E2"/>
        </a:accent5>
        <a:accent6>
          <a:srgbClr val="6D0466"/>
        </a:accent6>
        <a:hlink>
          <a:srgbClr val="993366"/>
        </a:hlink>
        <a:folHlink>
          <a:srgbClr val="9F83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0">
        <a:dk1>
          <a:srgbClr val="000000"/>
        </a:dk1>
        <a:lt1>
          <a:srgbClr val="FFFFFF"/>
        </a:lt1>
        <a:dk2>
          <a:srgbClr val="000000"/>
        </a:dk2>
        <a:lt2>
          <a:srgbClr val="FF9900"/>
        </a:lt2>
        <a:accent1>
          <a:srgbClr val="FFCC99"/>
        </a:accent1>
        <a:accent2>
          <a:srgbClr val="FBA313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E39310"/>
        </a:accent6>
        <a:hlink>
          <a:srgbClr val="CC3300"/>
        </a:hlink>
        <a:folHlink>
          <a:srgbClr val="FCC66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1">
        <a:dk1>
          <a:srgbClr val="000000"/>
        </a:dk1>
        <a:lt1>
          <a:srgbClr val="FFFFFF"/>
        </a:lt1>
        <a:dk2>
          <a:srgbClr val="000000"/>
        </a:dk2>
        <a:lt2>
          <a:srgbClr val="779F92"/>
        </a:lt2>
        <a:accent1>
          <a:srgbClr val="33CCCC"/>
        </a:accent1>
        <a:accent2>
          <a:srgbClr val="9DC2D7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EB0C3"/>
        </a:accent6>
        <a:hlink>
          <a:srgbClr val="006666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ixel 12">
        <a:dk1>
          <a:srgbClr val="000000"/>
        </a:dk1>
        <a:lt1>
          <a:srgbClr val="FFFFFF"/>
        </a:lt1>
        <a:dk2>
          <a:srgbClr val="000000"/>
        </a:dk2>
        <a:lt2>
          <a:srgbClr val="00007D"/>
        </a:lt2>
        <a:accent1>
          <a:srgbClr val="9999FF"/>
        </a:accent1>
        <a:accent2>
          <a:srgbClr val="9999CC"/>
        </a:accent2>
        <a:accent3>
          <a:srgbClr val="FFFFFF"/>
        </a:accent3>
        <a:accent4>
          <a:srgbClr val="000000"/>
        </a:accent4>
        <a:accent5>
          <a:srgbClr val="CACAFF"/>
        </a:accent5>
        <a:accent6>
          <a:srgbClr val="8A8AB9"/>
        </a:accent6>
        <a:hlink>
          <a:srgbClr val="666699"/>
        </a:hlink>
        <a:folHlink>
          <a:srgbClr val="CCCCE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354</Words>
  <Application>Microsoft Office PowerPoint</Application>
  <PresentationFormat>Geniş ekran</PresentationFormat>
  <Paragraphs>32</Paragraphs>
  <Slides>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</vt:i4>
      </vt:variant>
    </vt:vector>
  </HeadingPairs>
  <TitlesOfParts>
    <vt:vector size="7" baseType="lpstr">
      <vt:lpstr>Arial</vt:lpstr>
      <vt:lpstr>Arial Black</vt:lpstr>
      <vt:lpstr>Times New Roman</vt:lpstr>
      <vt:lpstr>Wingdings</vt:lpstr>
      <vt:lpstr>Pixel</vt:lpstr>
      <vt:lpstr>COMMON CARP (CYPRINUS CARPIO) HABITAT AND BIOLOGY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COMMON CARP (CYPRINUS CARPIO) HABITAT AND BIOLOGY</dc:title>
  <dc:creator>Akcay</dc:creator>
  <cp:lastModifiedBy>Akcay</cp:lastModifiedBy>
  <cp:revision>1</cp:revision>
  <dcterms:created xsi:type="dcterms:W3CDTF">2019-09-05T09:43:15Z</dcterms:created>
  <dcterms:modified xsi:type="dcterms:W3CDTF">2019-09-05T09:43:37Z</dcterms:modified>
</cp:coreProperties>
</file>