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4" r:id="rId6"/>
    <p:sldId id="267" r:id="rId7"/>
    <p:sldId id="268" r:id="rId8"/>
    <p:sldId id="270" r:id="rId9"/>
    <p:sldId id="269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AD70E5-E35B-44EA-B683-BBF627EA5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FD516E0-F5AD-446D-BE88-500499126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4209BB-43A7-439A-9F37-2093F338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C3B949-0D07-4877-8DDD-22BE210A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FFCB02-B524-4ECA-8BC3-610C24E5D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43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E7F222-DF96-494F-A635-980A8EF9C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842D74F-F218-4B4F-8048-0E96B56AC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A2BBA7-0F34-4858-9AA3-A9F9DAB4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17DF32-44AE-46D4-9AEE-EBA4C8C8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D14140-E7C2-4C78-9B6D-AD741380C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52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C72D306-1EAA-40DF-9C6D-A50AF9A74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C418C8B-F7BF-49EF-B690-98989496F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6AFEFE-8B80-4E24-9A83-54C66FFC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4073CD-B9E2-4A70-AB57-A9BFA508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1423C6-2EC3-4FEC-8392-3DEBBA595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35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E89508-28E6-4639-974D-01280CB26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032F4D-6C60-43E9-B43F-B6640D821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0FB5BC-E188-49C2-A82D-C5A5F363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1C313A-9B4C-420A-A71D-01F29F81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B2C1DB-FBDF-472D-B822-9D77F717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18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494B3D-8C50-483D-8903-05AE83F95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021442-A24B-4282-B8E5-B20AD7A7E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E33C55-1475-42FF-A265-D853D4B2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AB8EC2-45C1-4856-A3EE-BFCD265CA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CE17C3-379C-4C21-980F-EC02791F2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5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950F6D-BDF7-456E-8DA5-220575F5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9503C9-40FE-4DBF-84B5-A6F9EB05A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DDD7955-85C2-4600-A534-6E3760CFB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B5CB553-B100-4D16-8304-4AFB4E136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F8ABF6-A791-46F2-B253-F95E5BD94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4E8241-1853-4E7D-A774-E979978AC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2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76A87D-345F-494C-AA42-DA27E01FB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3CF49F-DCF7-4224-9969-3EE09935E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DB8DAB-312E-46F8-B4EE-EC72D5B1A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E0A0A3-7054-4DAA-9B14-98A0A6B6C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63B278D-C23B-4EC5-9025-A5C45392A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DFE14E0-2540-4891-ACAD-1B945A3FD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6FE9377-399C-44E0-9514-1C045C44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E5E2081-DF91-4ECA-8E38-421230F86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00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912095-6E3B-4456-B178-0DE1BE027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0EA9341-D102-4C7A-99F2-DCB67323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607816D-4CDD-4F69-A9D2-FF2DF0A3E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B52EF5E-ECC0-45AA-8223-73902063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83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91DACED-EAAC-4622-B3FE-1F32BABF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DF0E250-BED5-4E03-A062-B39AD2A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FC12CC-720E-4BE5-90B9-22D952EB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500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AB066D-B595-44FA-A21E-36A5AF665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C64E45-3803-4D91-810D-7D058F311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69AFB36-0140-4E8F-A91B-351DE29DB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1C6F81E-931E-45D2-AC00-5B6A9AEE6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E0C5EA-9AC2-40EB-A375-3CB211AC6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1696C07-1C37-40E1-B1E0-AE387D4E7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76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D1C1B2-C5C6-4607-892B-F5A48A13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3BDA33A-F5B5-4B01-8429-1A499B8D7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CA94A77-87F3-4C73-AD68-EED2EE25D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BA81AD-BC02-47A9-A6B6-F77C9321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39E7668-FA97-4161-8394-9CDA8DE8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CA4234-2B86-4DF3-A7B6-B7FC3228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44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8E5E76E-6D85-4D96-B46D-D54387FA4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E07CF9-8A15-454D-B713-2074F89DF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0FA9A1-6B52-4DFD-BF72-074A4B9C6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1D47D-4A8D-4A18-9C33-12E1E8EA89F0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8D6B0A-BC90-47AE-837B-D3B94007C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ED6AD3-2EEF-4630-912C-CB5209057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458F7-1CE3-40AD-8557-AB44CBCCF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39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mek.oszk.hu/06900/06996/" TargetMode="External"/><Relationship Id="rId3" Type="http://schemas.openxmlformats.org/officeDocument/2006/relationships/hyperlink" Target="http://digilib.mtak.hu/B336/issues/vol11/B3361101.pdf" TargetMode="External"/><Relationship Id="rId7" Type="http://schemas.openxmlformats.org/officeDocument/2006/relationships/hyperlink" Target="http://real-eod.mtak.hu/397/" TargetMode="External"/><Relationship Id="rId2" Type="http://schemas.openxmlformats.org/officeDocument/2006/relationships/hyperlink" Target="http://real-eod.mtak.hu/330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k.oszk.hu/04600/04676/" TargetMode="External"/><Relationship Id="rId5" Type="http://schemas.openxmlformats.org/officeDocument/2006/relationships/hyperlink" Target="http://real-eod.mtak.hu/2702/" TargetMode="External"/><Relationship Id="rId4" Type="http://schemas.openxmlformats.org/officeDocument/2006/relationships/hyperlink" Target="https://mek.oszk.hu/03600/03630/htm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igilib.mtak.hu/B336/issues/vol11/B3361101.pdf" TargetMode="External"/><Relationship Id="rId2" Type="http://schemas.openxmlformats.org/officeDocument/2006/relationships/hyperlink" Target="http://real-eod.mtak.hu/3309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04600/04676/" TargetMode="External"/><Relationship Id="rId2" Type="http://schemas.openxmlformats.org/officeDocument/2006/relationships/hyperlink" Target="http://real-eod.mtak.hu/2702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06900/06996/" TargetMode="External"/><Relationship Id="rId2" Type="http://schemas.openxmlformats.org/officeDocument/2006/relationships/hyperlink" Target="http://real-eod.mtak.hu/397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k.oszk.hu/03600/03630/htm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ABC075-5E16-4F7E-B22A-97F3798614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Dil Bilimi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D312355-86C6-4DD9-9B90-CFB7794322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12.Hafta</a:t>
            </a:r>
          </a:p>
        </p:txBody>
      </p:sp>
    </p:spTree>
    <p:extLst>
      <p:ext uri="{BB962C8B-B14F-4D97-AF65-F5344CB8AC3E}">
        <p14:creationId xmlns:p14="http://schemas.microsoft.com/office/powerpoint/2010/main" val="289698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D5F50B-9010-41F1-BE5D-F1E1DB25F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84AC2D-44CB-43F1-AE30-8155FEA5C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sz="1800" dirty="0"/>
              <a:t>Hunfalvy, Pál (1875), </a:t>
            </a:r>
            <a:r>
              <a:rPr lang="tr-TR" sz="1800" i="1" dirty="0"/>
              <a:t>Az </a:t>
            </a:r>
            <a:r>
              <a:rPr lang="tr-TR" sz="1800" i="1" dirty="0" err="1"/>
              <a:t>éjszaki</a:t>
            </a:r>
            <a:r>
              <a:rPr lang="tr-TR" sz="1800" i="1" dirty="0"/>
              <a:t> </a:t>
            </a:r>
            <a:r>
              <a:rPr lang="tr-TR" sz="1800" i="1" dirty="0" err="1"/>
              <a:t>osztják</a:t>
            </a:r>
            <a:r>
              <a:rPr lang="tr-TR" sz="1800" i="1" dirty="0"/>
              <a:t> </a:t>
            </a:r>
            <a:r>
              <a:rPr lang="tr-TR" sz="1800" i="1" dirty="0" err="1"/>
              <a:t>nyelv</a:t>
            </a:r>
            <a:r>
              <a:rPr lang="tr-TR" sz="1800" i="1" dirty="0"/>
              <a:t> </a:t>
            </a:r>
            <a:r>
              <a:rPr lang="tr-TR" sz="1800" dirty="0">
                <a:hlinkClick r:id="rId2"/>
              </a:rPr>
              <a:t>http://real-eod.mtak.hu/3309/</a:t>
            </a:r>
            <a:r>
              <a:rPr lang="tr-TR" sz="1800" dirty="0"/>
              <a:t>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 err="1"/>
              <a:t>Hunfalvy</a:t>
            </a:r>
            <a:r>
              <a:rPr lang="tr-TR" sz="1800" dirty="0"/>
              <a:t>, Pál (1876), Ugor </a:t>
            </a:r>
            <a:r>
              <a:rPr lang="tr-TR" sz="1800" dirty="0" err="1"/>
              <a:t>vagy</a:t>
            </a:r>
            <a:r>
              <a:rPr lang="tr-TR" sz="1800" dirty="0"/>
              <a:t> </a:t>
            </a:r>
            <a:r>
              <a:rPr lang="tr-TR" sz="1800" dirty="0" err="1"/>
              <a:t>török-tatár</a:t>
            </a:r>
            <a:r>
              <a:rPr lang="tr-TR" sz="1800" dirty="0"/>
              <a:t> </a:t>
            </a:r>
            <a:r>
              <a:rPr lang="tr-TR" sz="1800" dirty="0" err="1"/>
              <a:t>eredetű</a:t>
            </a:r>
            <a:r>
              <a:rPr lang="tr-TR" sz="1800" dirty="0"/>
              <a:t>-e magyar </a:t>
            </a:r>
            <a:r>
              <a:rPr lang="tr-TR" sz="1800" dirty="0" err="1"/>
              <a:t>nemzet</a:t>
            </a:r>
            <a:r>
              <a:rPr lang="tr-TR" sz="1800" dirty="0"/>
              <a:t>?</a:t>
            </a:r>
            <a:r>
              <a:rPr lang="tr-TR" sz="1800" dirty="0">
                <a:hlinkClick r:id="rId3"/>
              </a:rPr>
              <a:t> http://digilib.mtak.hu/B336/issues/vol11/B3361101.pdf</a:t>
            </a:r>
            <a:r>
              <a:rPr lang="tr-TR" sz="1800" dirty="0"/>
              <a:t> 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Güngörmüş, Naciye, «Macar Dilinde Bulunan Türkçe Alıntı Sözcüklerin Dil Tarihi Açısından Genel Bir Değerlendirmesi», Batı Dil ve Edebiyatları Dergisi, </a:t>
            </a:r>
            <a:r>
              <a:rPr lang="tr-TR" sz="1800" dirty="0" err="1"/>
              <a:t>c.III</a:t>
            </a:r>
            <a:r>
              <a:rPr lang="tr-TR" sz="1800" dirty="0"/>
              <a:t>, sayı:3, s. 123-139, Ankara Üniversitesi Basımevi, Ankara, 1998. </a:t>
            </a:r>
          </a:p>
          <a:p>
            <a:pPr>
              <a:lnSpc>
                <a:spcPct val="120000"/>
              </a:lnSpc>
            </a:pPr>
            <a:r>
              <a:rPr lang="tr-TR" sz="1800" dirty="0"/>
              <a:t>Szathmári, István, </a:t>
            </a:r>
            <a:r>
              <a:rPr lang="tr-TR" sz="1800" i="1" dirty="0"/>
              <a:t>A magyar nyelvtudomány </a:t>
            </a:r>
            <a:r>
              <a:rPr lang="tr-TR" sz="1800" i="1" dirty="0" err="1"/>
              <a:t>történetéből</a:t>
            </a:r>
            <a:r>
              <a:rPr lang="tr-TR" sz="1800" dirty="0"/>
              <a:t>, </a:t>
            </a:r>
            <a:r>
              <a:rPr lang="tr-TR" sz="1800" dirty="0" err="1"/>
              <a:t>Tinta</a:t>
            </a:r>
            <a:r>
              <a:rPr lang="tr-TR" sz="1800" dirty="0"/>
              <a:t> </a:t>
            </a:r>
            <a:r>
              <a:rPr lang="tr-TR" sz="1800" dirty="0" err="1"/>
              <a:t>Könyvkiadó</a:t>
            </a:r>
            <a:r>
              <a:rPr lang="tr-TR" sz="1800" dirty="0"/>
              <a:t>, </a:t>
            </a:r>
            <a:r>
              <a:rPr lang="tr-TR" sz="1800" dirty="0" err="1"/>
              <a:t>Budapest</a:t>
            </a:r>
            <a:r>
              <a:rPr lang="tr-TR" sz="1800" dirty="0"/>
              <a:t>, 2006.</a:t>
            </a:r>
          </a:p>
          <a:p>
            <a:pPr>
              <a:lnSpc>
                <a:spcPct val="120000"/>
              </a:lnSpc>
            </a:pPr>
            <a:r>
              <a:rPr lang="tr-TR" sz="1800" dirty="0"/>
              <a:t>Szinnyei, József, Magyar </a:t>
            </a:r>
            <a:r>
              <a:rPr lang="tr-TR" sz="1800" dirty="0" err="1"/>
              <a:t>írók</a:t>
            </a:r>
            <a:r>
              <a:rPr lang="tr-TR" sz="1800" dirty="0"/>
              <a:t> </a:t>
            </a:r>
            <a:r>
              <a:rPr lang="tr-TR" sz="1800" dirty="0" err="1"/>
              <a:t>és</a:t>
            </a:r>
            <a:r>
              <a:rPr lang="tr-TR" sz="1800" dirty="0"/>
              <a:t> </a:t>
            </a:r>
            <a:r>
              <a:rPr lang="tr-TR" sz="1800" dirty="0" err="1"/>
              <a:t>munkái</a:t>
            </a:r>
            <a:r>
              <a:rPr lang="tr-TR" sz="1800" dirty="0"/>
              <a:t>,</a:t>
            </a:r>
            <a:r>
              <a:rPr lang="tr-TR" sz="1800" dirty="0">
                <a:hlinkClick r:id="rId4"/>
              </a:rPr>
              <a:t> https://mek.oszk.hu/03600/03630/html/</a:t>
            </a:r>
            <a:r>
              <a:rPr lang="tr-TR" sz="1800" dirty="0"/>
              <a:t>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Riedl Szende, A Magyar </a:t>
            </a:r>
            <a:r>
              <a:rPr lang="tr-TR" sz="1800" dirty="0" err="1"/>
              <a:t>nyelvrendszer</a:t>
            </a:r>
            <a:r>
              <a:rPr lang="tr-TR" sz="1800" dirty="0"/>
              <a:t> </a:t>
            </a:r>
            <a:r>
              <a:rPr lang="tr-TR" sz="1800" dirty="0" err="1"/>
              <a:t>alapvonalai</a:t>
            </a:r>
            <a:r>
              <a:rPr lang="tr-TR" sz="1800" dirty="0"/>
              <a:t>: magyar </a:t>
            </a:r>
            <a:r>
              <a:rPr lang="tr-TR" sz="1800" dirty="0" err="1"/>
              <a:t>hangtan</a:t>
            </a:r>
            <a:r>
              <a:rPr lang="tr-TR" sz="1800" dirty="0"/>
              <a:t> (1859), </a:t>
            </a:r>
            <a:r>
              <a:rPr lang="tr-TR" sz="1800" dirty="0">
                <a:hlinkClick r:id="rId5"/>
              </a:rPr>
              <a:t>http://real-eod.mtak.hu/2702/</a:t>
            </a:r>
            <a:r>
              <a:rPr lang="tr-TR" sz="1800" dirty="0"/>
              <a:t>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Riedl </a:t>
            </a:r>
            <a:r>
              <a:rPr lang="tr-TR" sz="1800" dirty="0" err="1"/>
              <a:t>Szende</a:t>
            </a:r>
            <a:r>
              <a:rPr lang="tr-TR" sz="1800" dirty="0"/>
              <a:t>, </a:t>
            </a:r>
            <a:r>
              <a:rPr lang="tr-TR" sz="1800" i="1" dirty="0"/>
              <a:t>Magyarische </a:t>
            </a:r>
            <a:r>
              <a:rPr lang="tr-TR" sz="1800" i="1" dirty="0" err="1"/>
              <a:t>Grammatik</a:t>
            </a:r>
            <a:r>
              <a:rPr lang="tr-TR" sz="1800" i="1" dirty="0"/>
              <a:t> </a:t>
            </a:r>
            <a:r>
              <a:rPr lang="tr-TR" sz="1800" dirty="0"/>
              <a:t>(1858),  </a:t>
            </a:r>
            <a:r>
              <a:rPr lang="tr-TR" sz="1800" dirty="0">
                <a:hlinkClick r:id="rId6"/>
              </a:rPr>
              <a:t>https://mek.oszk.hu/04600/04676/</a:t>
            </a:r>
            <a:r>
              <a:rPr lang="tr-TR" sz="1800" dirty="0"/>
              <a:t>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H.Bottyánfy, Éva - </a:t>
            </a:r>
            <a:r>
              <a:rPr lang="tr-TR" sz="1800" dirty="0" err="1"/>
              <a:t>Horváth</a:t>
            </a:r>
            <a:r>
              <a:rPr lang="tr-TR" sz="1800" dirty="0"/>
              <a:t>, </a:t>
            </a:r>
            <a:r>
              <a:rPr lang="tr-TR" sz="1800" dirty="0" err="1"/>
              <a:t>Mária</a:t>
            </a:r>
            <a:r>
              <a:rPr lang="tr-TR" sz="1800" dirty="0"/>
              <a:t> - </a:t>
            </a:r>
            <a:r>
              <a:rPr lang="tr-TR" sz="1800" dirty="0" err="1"/>
              <a:t>Korompay</a:t>
            </a:r>
            <a:r>
              <a:rPr lang="tr-TR" sz="1800" dirty="0"/>
              <a:t>, </a:t>
            </a:r>
            <a:r>
              <a:rPr lang="tr-TR" sz="1800" dirty="0" err="1"/>
              <a:t>Klára</a:t>
            </a:r>
            <a:r>
              <a:rPr lang="tr-TR" sz="1800" dirty="0"/>
              <a:t> - </a:t>
            </a:r>
            <a:r>
              <a:rPr lang="tr-TR" sz="1800" dirty="0" err="1"/>
              <a:t>D.Mátai</a:t>
            </a:r>
            <a:r>
              <a:rPr lang="tr-TR" sz="1800" dirty="0"/>
              <a:t>, </a:t>
            </a:r>
            <a:r>
              <a:rPr lang="tr-TR" sz="1800" dirty="0" err="1"/>
              <a:t>Mária</a:t>
            </a:r>
            <a:r>
              <a:rPr lang="tr-TR" sz="1800" dirty="0"/>
              <a:t>, </a:t>
            </a:r>
            <a:r>
              <a:rPr lang="tr-TR" sz="1800" i="1" dirty="0" err="1"/>
              <a:t>Bevezetés</a:t>
            </a:r>
            <a:r>
              <a:rPr lang="tr-TR" sz="1800" i="1" dirty="0"/>
              <a:t> az </a:t>
            </a:r>
            <a:r>
              <a:rPr lang="tr-TR" sz="1800" i="1" dirty="0" err="1"/>
              <a:t>egyetemi</a:t>
            </a:r>
            <a:r>
              <a:rPr lang="tr-TR" sz="1800" i="1" dirty="0"/>
              <a:t> magyar </a:t>
            </a:r>
            <a:r>
              <a:rPr lang="tr-TR" sz="1800" i="1" dirty="0" err="1"/>
              <a:t>nyelvészeti</a:t>
            </a:r>
            <a:r>
              <a:rPr lang="tr-TR" sz="1800" i="1" dirty="0"/>
              <a:t> </a:t>
            </a:r>
            <a:r>
              <a:rPr lang="tr-TR" sz="1800" i="1" dirty="0" err="1"/>
              <a:t>tanulmányokba</a:t>
            </a:r>
            <a:r>
              <a:rPr lang="tr-TR" sz="1800" dirty="0"/>
              <a:t>, </a:t>
            </a:r>
            <a:r>
              <a:rPr lang="tr-TR" sz="1800" dirty="0" err="1"/>
              <a:t>Tankönyvkiadó</a:t>
            </a:r>
            <a:r>
              <a:rPr lang="tr-TR" sz="1800" dirty="0"/>
              <a:t>, </a:t>
            </a:r>
            <a:r>
              <a:rPr lang="tr-TR" sz="1800" dirty="0" err="1"/>
              <a:t>Budapest</a:t>
            </a:r>
            <a:r>
              <a:rPr lang="tr-TR" sz="1800" dirty="0"/>
              <a:t>, 1990.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Vámbéry, Ármin, </a:t>
            </a:r>
            <a:r>
              <a:rPr lang="tr-TR" sz="1800" i="1" dirty="0"/>
              <a:t>A </a:t>
            </a:r>
            <a:r>
              <a:rPr lang="tr-TR" sz="1800" i="1" dirty="0" err="1"/>
              <a:t>csuvasokról</a:t>
            </a:r>
            <a:r>
              <a:rPr lang="tr-TR" sz="1800" i="1" dirty="0"/>
              <a:t>.</a:t>
            </a:r>
            <a:r>
              <a:rPr lang="tr-TR" sz="1800" dirty="0"/>
              <a:t> </a:t>
            </a:r>
            <a:r>
              <a:rPr lang="tr-TR" sz="1800" dirty="0" err="1"/>
              <a:t>Értekezések</a:t>
            </a:r>
            <a:r>
              <a:rPr lang="tr-TR" sz="1800" dirty="0"/>
              <a:t> a </a:t>
            </a:r>
            <a:r>
              <a:rPr lang="tr-TR" sz="1800" dirty="0" err="1"/>
              <a:t>nyelv</a:t>
            </a:r>
            <a:r>
              <a:rPr lang="tr-TR" sz="1800" dirty="0"/>
              <a:t>- </a:t>
            </a:r>
            <a:r>
              <a:rPr lang="tr-TR" sz="1800" dirty="0" err="1"/>
              <a:t>és</a:t>
            </a:r>
            <a:r>
              <a:rPr lang="tr-TR" sz="1800" dirty="0"/>
              <a:t> </a:t>
            </a:r>
            <a:r>
              <a:rPr lang="tr-TR" sz="1800" dirty="0" err="1"/>
              <a:t>széptudományok</a:t>
            </a:r>
            <a:r>
              <a:rPr lang="tr-TR" sz="1800" dirty="0"/>
              <a:t> </a:t>
            </a:r>
            <a:r>
              <a:rPr lang="tr-TR" sz="1800" dirty="0" err="1"/>
              <a:t>köréből</a:t>
            </a:r>
            <a:r>
              <a:rPr lang="tr-TR" sz="1800" dirty="0"/>
              <a:t>, Magyar Tudományos Akadémia </a:t>
            </a:r>
            <a:r>
              <a:rPr lang="tr-TR" sz="1800" dirty="0" err="1"/>
              <a:t>Könyvkiadó</a:t>
            </a:r>
            <a:r>
              <a:rPr lang="tr-TR" sz="1800" dirty="0"/>
              <a:t>, </a:t>
            </a:r>
            <a:r>
              <a:rPr lang="tr-TR" sz="1800" dirty="0" err="1"/>
              <a:t>Budapest</a:t>
            </a:r>
            <a:r>
              <a:rPr lang="tr-TR" sz="1800" dirty="0"/>
              <a:t>, 1883 </a:t>
            </a:r>
            <a:r>
              <a:rPr lang="tr-TR" sz="1800" dirty="0">
                <a:hlinkClick r:id="rId7"/>
              </a:rPr>
              <a:t>http://real-eod.mtak.hu/397/</a:t>
            </a:r>
            <a:r>
              <a:rPr lang="tr-TR" sz="1800" dirty="0"/>
              <a:t> Erişim tarihi: 10.05.2020</a:t>
            </a:r>
          </a:p>
          <a:p>
            <a:pPr algn="just">
              <a:lnSpc>
                <a:spcPct val="120000"/>
              </a:lnSpc>
            </a:pPr>
            <a:r>
              <a:rPr lang="tr-TR" sz="1800" dirty="0"/>
              <a:t>Vámbéry,  A magyarság </a:t>
            </a:r>
            <a:r>
              <a:rPr lang="tr-TR" sz="1800" dirty="0" err="1"/>
              <a:t>bölcsőjénél</a:t>
            </a:r>
            <a:r>
              <a:rPr lang="tr-TR" sz="1800" dirty="0"/>
              <a:t>, </a:t>
            </a:r>
            <a:r>
              <a:rPr lang="tr-TR" sz="1600" dirty="0"/>
              <a:t>Az </a:t>
            </a:r>
            <a:r>
              <a:rPr lang="tr-TR" sz="1600" dirty="0" err="1"/>
              <a:t>Athenaeum</a:t>
            </a:r>
            <a:r>
              <a:rPr lang="tr-TR" sz="1600" dirty="0"/>
              <a:t> </a:t>
            </a:r>
            <a:r>
              <a:rPr lang="tr-TR" sz="1600" dirty="0" err="1"/>
              <a:t>Irod.és</a:t>
            </a:r>
            <a:r>
              <a:rPr lang="tr-TR" sz="1600" dirty="0"/>
              <a:t> </a:t>
            </a:r>
            <a:r>
              <a:rPr lang="tr-TR" sz="1600" dirty="0" err="1"/>
              <a:t>Nyom</a:t>
            </a:r>
            <a:r>
              <a:rPr lang="tr-TR" sz="1600" dirty="0"/>
              <a:t>., </a:t>
            </a:r>
            <a:r>
              <a:rPr lang="tr-TR" sz="1600" dirty="0" err="1"/>
              <a:t>Budapest</a:t>
            </a:r>
            <a:r>
              <a:rPr lang="tr-TR" sz="1600" dirty="0"/>
              <a:t>, 1914, </a:t>
            </a:r>
            <a:r>
              <a:rPr lang="tr-TR" sz="1800" dirty="0"/>
              <a:t> </a:t>
            </a:r>
            <a:r>
              <a:rPr lang="tr-TR" sz="1800" dirty="0">
                <a:hlinkClick r:id="rId8"/>
              </a:rPr>
              <a:t>https://mek.oszk.hu/06900/06996/</a:t>
            </a:r>
            <a:r>
              <a:rPr lang="tr-TR" sz="1800" dirty="0"/>
              <a:t> Erişim Tarihi: 10.05.2020 </a:t>
            </a:r>
          </a:p>
          <a:p>
            <a:endParaRPr lang="tr-TR" sz="1800" dirty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86037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AAABF9-0FCA-4755-B46B-C03F2DD5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D71520-FBBA-45DC-8683-D6BF82A2B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Dilbilim tarihinin bu son döneminde Macar dilbiliminin gelişimine katkı sağlamış ve sağlamakta olan çok sayıda dilbilimci bulunmaktadır. Bu sebeple sayıları oldukça fazla olan bu dilbilimcilerden bir bölümünü şu şekilde gösterebiliriz: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24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CFE994-F4AB-4749-A99F-22D37F9C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1600" dirty="0"/>
              <a:t>Not: Bu bölümde eser isimlerinin alındığı yerler, «eser isimleri» için kullanılan kaynaklar metinlerin alt bölümünde «kaynak/kaynaklar» adıyla gösterilmiştir. İlgili dilcilere ait eserlerin sayısının fazla olması nedeniyle ancak birkaç örnek kullanılmıştır.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367FC6-5061-424E-A7EA-B2EF4CFF6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Pál Hunfalvy</a:t>
            </a:r>
          </a:p>
          <a:p>
            <a:r>
              <a:rPr lang="tr-TR" dirty="0"/>
              <a:t>“</a:t>
            </a:r>
            <a:r>
              <a:rPr lang="tr-TR" i="1" dirty="0"/>
              <a:t>A </a:t>
            </a:r>
            <a:r>
              <a:rPr lang="tr-TR" i="1" dirty="0" err="1"/>
              <a:t>vogul</a:t>
            </a:r>
            <a:r>
              <a:rPr lang="tr-TR" i="1" dirty="0"/>
              <a:t> </a:t>
            </a:r>
            <a:r>
              <a:rPr lang="tr-TR" i="1" dirty="0" err="1"/>
              <a:t>föld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nép</a:t>
            </a:r>
            <a:r>
              <a:rPr lang="tr-TR" dirty="0"/>
              <a:t>” (1864)</a:t>
            </a:r>
          </a:p>
          <a:p>
            <a:r>
              <a:rPr lang="tr-TR" i="1" dirty="0"/>
              <a:t>«Az </a:t>
            </a:r>
            <a:r>
              <a:rPr lang="tr-TR" i="1" dirty="0" err="1"/>
              <a:t>éjszaki</a:t>
            </a:r>
            <a:r>
              <a:rPr lang="tr-TR" i="1" dirty="0"/>
              <a:t> </a:t>
            </a:r>
            <a:r>
              <a:rPr lang="tr-TR" i="1" dirty="0" err="1"/>
              <a:t>osztják</a:t>
            </a:r>
            <a:r>
              <a:rPr lang="tr-TR" i="1" dirty="0"/>
              <a:t> </a:t>
            </a:r>
            <a:r>
              <a:rPr lang="tr-TR" i="1" dirty="0" err="1"/>
              <a:t>nyelv</a:t>
            </a:r>
            <a:r>
              <a:rPr lang="tr-TR" i="1" dirty="0"/>
              <a:t>» (1875)</a:t>
            </a:r>
          </a:p>
          <a:p>
            <a:r>
              <a:rPr lang="tr-TR" dirty="0"/>
              <a:t>«</a:t>
            </a:r>
            <a:r>
              <a:rPr lang="tr-TR" i="1" dirty="0"/>
              <a:t>Magyarország </a:t>
            </a:r>
            <a:r>
              <a:rPr lang="tr-TR" i="1" dirty="0" err="1"/>
              <a:t>ethnographiája</a:t>
            </a:r>
            <a:r>
              <a:rPr lang="tr-TR" dirty="0"/>
              <a:t>» (1876)</a:t>
            </a:r>
            <a:endParaRPr lang="tr-TR" i="1" dirty="0"/>
          </a:p>
          <a:p>
            <a:r>
              <a:rPr lang="tr-TR" dirty="0"/>
              <a:t>«</a:t>
            </a:r>
            <a:r>
              <a:rPr lang="tr-TR" i="1" dirty="0"/>
              <a:t>Ugor </a:t>
            </a:r>
            <a:r>
              <a:rPr lang="tr-TR" i="1" dirty="0" err="1"/>
              <a:t>vagy</a:t>
            </a:r>
            <a:r>
              <a:rPr lang="tr-TR" i="1" dirty="0"/>
              <a:t> </a:t>
            </a:r>
            <a:r>
              <a:rPr lang="tr-TR" i="1" dirty="0" err="1"/>
              <a:t>török-tatár</a:t>
            </a:r>
            <a:r>
              <a:rPr lang="tr-TR" i="1" dirty="0"/>
              <a:t> </a:t>
            </a:r>
            <a:r>
              <a:rPr lang="tr-TR" i="1" dirty="0" err="1"/>
              <a:t>eredetű</a:t>
            </a:r>
            <a:r>
              <a:rPr lang="tr-TR" i="1" dirty="0"/>
              <a:t>-e magyar </a:t>
            </a:r>
            <a:r>
              <a:rPr lang="tr-TR" i="1" dirty="0" err="1"/>
              <a:t>nemzet</a:t>
            </a:r>
            <a:r>
              <a:rPr lang="tr-TR" dirty="0"/>
              <a:t>?» (1883)…</a:t>
            </a:r>
            <a:endParaRPr lang="tr-TR" i="1" dirty="0"/>
          </a:p>
          <a:p>
            <a:pPr marL="0" indent="0">
              <a:buNone/>
            </a:pPr>
            <a:endParaRPr lang="tr-TR" sz="1400" i="1" dirty="0"/>
          </a:p>
          <a:p>
            <a:pPr marL="0" indent="0">
              <a:buNone/>
            </a:pPr>
            <a:r>
              <a:rPr lang="tr-TR" sz="1400" i="1" dirty="0"/>
              <a:t>Kaynaklar:</a:t>
            </a:r>
          </a:p>
          <a:p>
            <a:r>
              <a:rPr lang="tr-TR" sz="1400" dirty="0"/>
              <a:t>Güngörmüş, s. 126</a:t>
            </a:r>
          </a:p>
          <a:p>
            <a:r>
              <a:rPr lang="tr-TR" sz="1400" dirty="0" err="1"/>
              <a:t>Hunfalvy</a:t>
            </a:r>
            <a:r>
              <a:rPr lang="tr-TR" sz="1400" dirty="0"/>
              <a:t>, </a:t>
            </a:r>
            <a:r>
              <a:rPr lang="tr-TR" sz="1400" dirty="0" err="1"/>
              <a:t>Pál</a:t>
            </a:r>
            <a:r>
              <a:rPr lang="tr-TR" sz="1400" dirty="0"/>
              <a:t> (1875), </a:t>
            </a:r>
            <a:r>
              <a:rPr lang="tr-TR" sz="1400" i="1" dirty="0"/>
              <a:t>Az </a:t>
            </a:r>
            <a:r>
              <a:rPr lang="tr-TR" sz="1400" i="1" dirty="0" err="1"/>
              <a:t>éjszaki</a:t>
            </a:r>
            <a:r>
              <a:rPr lang="tr-TR" sz="1400" i="1" dirty="0"/>
              <a:t> </a:t>
            </a:r>
            <a:r>
              <a:rPr lang="tr-TR" sz="1400" i="1" dirty="0" err="1"/>
              <a:t>osztják</a:t>
            </a:r>
            <a:r>
              <a:rPr lang="tr-TR" sz="1400" i="1" dirty="0"/>
              <a:t> </a:t>
            </a:r>
            <a:r>
              <a:rPr lang="tr-TR" sz="1400" i="1" dirty="0" err="1"/>
              <a:t>nyelv</a:t>
            </a:r>
            <a:r>
              <a:rPr lang="tr-TR" sz="1400" i="1" dirty="0"/>
              <a:t> </a:t>
            </a:r>
            <a:r>
              <a:rPr lang="tr-TR" sz="1400" dirty="0">
                <a:hlinkClick r:id="rId2"/>
              </a:rPr>
              <a:t>http://real-eod.mtak.hu/3309/</a:t>
            </a:r>
            <a:endParaRPr lang="tr-TR" sz="1400" dirty="0"/>
          </a:p>
          <a:p>
            <a:r>
              <a:rPr lang="tr-TR" sz="1400" dirty="0" err="1"/>
              <a:t>Hunfalvy</a:t>
            </a:r>
            <a:r>
              <a:rPr lang="tr-TR" sz="1400" dirty="0"/>
              <a:t>, Pál (1876), </a:t>
            </a:r>
            <a:r>
              <a:rPr lang="tr-TR" sz="1400" i="1" dirty="0"/>
              <a:t>Ugor </a:t>
            </a:r>
            <a:r>
              <a:rPr lang="tr-TR" sz="1400" i="1" dirty="0" err="1"/>
              <a:t>vagy</a:t>
            </a:r>
            <a:r>
              <a:rPr lang="tr-TR" sz="1400" i="1" dirty="0"/>
              <a:t> </a:t>
            </a:r>
            <a:r>
              <a:rPr lang="tr-TR" sz="1400" i="1" dirty="0" err="1"/>
              <a:t>török-tatár</a:t>
            </a:r>
            <a:r>
              <a:rPr lang="tr-TR" sz="1400" i="1" dirty="0"/>
              <a:t> </a:t>
            </a:r>
            <a:r>
              <a:rPr lang="tr-TR" sz="1400" i="1" dirty="0" err="1"/>
              <a:t>eredetű</a:t>
            </a:r>
            <a:r>
              <a:rPr lang="tr-TR" sz="1400" i="1" dirty="0"/>
              <a:t>-e magyar </a:t>
            </a:r>
            <a:r>
              <a:rPr lang="tr-TR" sz="1400" i="1" dirty="0" err="1"/>
              <a:t>nemzet</a:t>
            </a:r>
            <a:r>
              <a:rPr lang="tr-TR" sz="1400" dirty="0"/>
              <a:t>?</a:t>
            </a:r>
            <a:r>
              <a:rPr lang="tr-TR" sz="1400" dirty="0">
                <a:hlinkClick r:id="rId3"/>
              </a:rPr>
              <a:t> http://digilib.mtak.hu/B336/issues/vol11/B3361101.pdf</a:t>
            </a:r>
            <a:endParaRPr lang="tr-TR" sz="1400" dirty="0"/>
          </a:p>
          <a:p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60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95556E-02CD-41F6-B694-ACF7A68E6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673D7-3F89-4C3F-82D3-99C23D44F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Szende</a:t>
            </a:r>
            <a:r>
              <a:rPr lang="tr-TR" b="1" dirty="0"/>
              <a:t> Riedl</a:t>
            </a:r>
          </a:p>
          <a:p>
            <a:r>
              <a:rPr lang="tr-TR" dirty="0"/>
              <a:t>«</a:t>
            </a:r>
            <a:r>
              <a:rPr lang="tr-TR" i="1" dirty="0"/>
              <a:t>Magyarische </a:t>
            </a:r>
            <a:r>
              <a:rPr lang="tr-TR" i="1" dirty="0" err="1"/>
              <a:t>Grammatik</a:t>
            </a:r>
            <a:r>
              <a:rPr lang="tr-TR" dirty="0"/>
              <a:t>» (1858).</a:t>
            </a:r>
          </a:p>
          <a:p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nyelvrendszer</a:t>
            </a:r>
            <a:r>
              <a:rPr lang="tr-TR" i="1" dirty="0"/>
              <a:t> </a:t>
            </a:r>
            <a:r>
              <a:rPr lang="tr-TR" i="1" dirty="0" err="1"/>
              <a:t>alapvonalai</a:t>
            </a:r>
            <a:r>
              <a:rPr lang="tr-TR" i="1" dirty="0"/>
              <a:t>: magyar </a:t>
            </a:r>
            <a:r>
              <a:rPr lang="tr-TR" i="1" dirty="0" err="1"/>
              <a:t>hangtan</a:t>
            </a:r>
            <a:r>
              <a:rPr lang="tr-TR" dirty="0"/>
              <a:t>» (1859)…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1700" dirty="0"/>
              <a:t>Kaynaklar: </a:t>
            </a:r>
          </a:p>
          <a:p>
            <a:r>
              <a:rPr lang="tr-TR" sz="1700" dirty="0"/>
              <a:t>Riedl </a:t>
            </a:r>
            <a:r>
              <a:rPr lang="tr-TR" sz="1700" dirty="0" err="1"/>
              <a:t>Szende</a:t>
            </a:r>
            <a:r>
              <a:rPr lang="tr-TR" sz="1700" dirty="0"/>
              <a:t>, A Magyar </a:t>
            </a:r>
            <a:r>
              <a:rPr lang="tr-TR" sz="1700" dirty="0" err="1"/>
              <a:t>nyelvrendszer</a:t>
            </a:r>
            <a:r>
              <a:rPr lang="tr-TR" sz="1700" dirty="0"/>
              <a:t> </a:t>
            </a:r>
            <a:r>
              <a:rPr lang="tr-TR" sz="1700" dirty="0" err="1"/>
              <a:t>alapvonalai</a:t>
            </a:r>
            <a:r>
              <a:rPr lang="tr-TR" sz="1700" dirty="0"/>
              <a:t>: magyar </a:t>
            </a:r>
            <a:r>
              <a:rPr lang="tr-TR" sz="1700" dirty="0" err="1"/>
              <a:t>hangtan</a:t>
            </a:r>
            <a:r>
              <a:rPr lang="tr-TR" sz="1700" dirty="0"/>
              <a:t> (1859), </a:t>
            </a:r>
            <a:r>
              <a:rPr lang="tr-TR" sz="1700" dirty="0">
                <a:hlinkClick r:id="rId2"/>
              </a:rPr>
              <a:t>http://real-eod.mtak.hu/2702/</a:t>
            </a:r>
            <a:endParaRPr lang="tr-TR" sz="1700" dirty="0"/>
          </a:p>
          <a:p>
            <a:r>
              <a:rPr lang="tr-TR" sz="1700" dirty="0"/>
              <a:t>Riedl </a:t>
            </a:r>
            <a:r>
              <a:rPr lang="tr-TR" sz="1700" dirty="0" err="1"/>
              <a:t>Szende</a:t>
            </a:r>
            <a:r>
              <a:rPr lang="tr-TR" sz="1700" dirty="0"/>
              <a:t>, </a:t>
            </a:r>
            <a:r>
              <a:rPr lang="tr-TR" sz="1700" i="1" dirty="0"/>
              <a:t>Magyarische </a:t>
            </a:r>
            <a:r>
              <a:rPr lang="tr-TR" sz="1700" i="1" dirty="0" err="1"/>
              <a:t>Grammatik</a:t>
            </a:r>
            <a:r>
              <a:rPr lang="tr-TR" sz="1700" i="1" dirty="0"/>
              <a:t> </a:t>
            </a:r>
            <a:r>
              <a:rPr lang="tr-TR" sz="1700" dirty="0"/>
              <a:t>(1858),  </a:t>
            </a:r>
            <a:r>
              <a:rPr lang="tr-TR" sz="1700" dirty="0">
                <a:hlinkClick r:id="rId3"/>
              </a:rPr>
              <a:t>https://mek.oszk.hu/04600/04676/</a:t>
            </a:r>
            <a:endParaRPr lang="tr-TR" sz="17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641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EB6A76-9A5C-4647-A2B2-A300C29E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F1FEA9-CA1B-4BB0-B25D-C25EB1699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Ármin Vámbéry</a:t>
            </a:r>
          </a:p>
          <a:p>
            <a:r>
              <a:rPr lang="tr-TR" dirty="0"/>
              <a:t>«</a:t>
            </a:r>
            <a:r>
              <a:rPr lang="tr-TR" i="1" dirty="0" err="1"/>
              <a:t>Magyarok</a:t>
            </a:r>
            <a:r>
              <a:rPr lang="tr-TR" i="1" dirty="0"/>
              <a:t> </a:t>
            </a:r>
            <a:r>
              <a:rPr lang="tr-TR" i="1" dirty="0" err="1"/>
              <a:t>eredete</a:t>
            </a:r>
            <a:r>
              <a:rPr lang="tr-TR" dirty="0"/>
              <a:t>» (1882)</a:t>
            </a:r>
          </a:p>
          <a:p>
            <a:r>
              <a:rPr lang="tr-TR" dirty="0"/>
              <a:t>«A </a:t>
            </a:r>
            <a:r>
              <a:rPr lang="tr-TR" dirty="0" err="1"/>
              <a:t>csuvasokról</a:t>
            </a:r>
            <a:r>
              <a:rPr lang="tr-TR" dirty="0"/>
              <a:t>» (1883)</a:t>
            </a:r>
          </a:p>
          <a:p>
            <a:r>
              <a:rPr lang="tr-TR" dirty="0"/>
              <a:t>«</a:t>
            </a:r>
            <a:r>
              <a:rPr lang="tr-TR" i="1" dirty="0"/>
              <a:t>A </a:t>
            </a:r>
            <a:r>
              <a:rPr lang="tr-TR" i="1" dirty="0" err="1"/>
              <a:t>török-tarár</a:t>
            </a:r>
            <a:r>
              <a:rPr lang="tr-TR" i="1" dirty="0"/>
              <a:t> </a:t>
            </a:r>
            <a:r>
              <a:rPr lang="tr-TR" i="1" dirty="0" err="1"/>
              <a:t>nyelvek</a:t>
            </a:r>
            <a:r>
              <a:rPr lang="tr-TR" i="1" dirty="0"/>
              <a:t> </a:t>
            </a:r>
            <a:r>
              <a:rPr lang="tr-TR" i="1" dirty="0" err="1"/>
              <a:t>etimológiai</a:t>
            </a:r>
            <a:r>
              <a:rPr lang="tr-TR" i="1" dirty="0"/>
              <a:t> </a:t>
            </a:r>
            <a:r>
              <a:rPr lang="tr-TR" i="1" dirty="0" err="1"/>
              <a:t>szótára</a:t>
            </a:r>
            <a:r>
              <a:rPr lang="tr-TR" dirty="0"/>
              <a:t>” (1877)</a:t>
            </a:r>
          </a:p>
          <a:p>
            <a:r>
              <a:rPr lang="tr-TR" dirty="0"/>
              <a:t>«</a:t>
            </a:r>
            <a:r>
              <a:rPr lang="tr-TR" i="1" dirty="0" err="1"/>
              <a:t>Magyarok</a:t>
            </a:r>
            <a:r>
              <a:rPr lang="tr-TR" i="1" dirty="0"/>
              <a:t> </a:t>
            </a:r>
            <a:r>
              <a:rPr lang="tr-TR" i="1" dirty="0" err="1"/>
              <a:t>keletkezése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gyarapodása</a:t>
            </a:r>
            <a:r>
              <a:rPr lang="tr-TR" dirty="0"/>
              <a:t>» (1895)</a:t>
            </a:r>
          </a:p>
          <a:p>
            <a:r>
              <a:rPr lang="tr-TR" dirty="0"/>
              <a:t>“</a:t>
            </a:r>
            <a:r>
              <a:rPr lang="tr-TR" i="1" dirty="0"/>
              <a:t>A magyarság </a:t>
            </a:r>
            <a:r>
              <a:rPr lang="tr-TR" i="1" dirty="0" err="1"/>
              <a:t>bölcsőjénél</a:t>
            </a:r>
            <a:r>
              <a:rPr lang="tr-TR" dirty="0"/>
              <a:t>” (1914)…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/>
              <a:t>Kaynaklar:</a:t>
            </a:r>
          </a:p>
          <a:p>
            <a:r>
              <a:rPr lang="tr-TR" sz="1600" dirty="0"/>
              <a:t>Güngörmüş, s.127.</a:t>
            </a:r>
          </a:p>
          <a:p>
            <a:r>
              <a:rPr lang="tr-TR" sz="1600" dirty="0"/>
              <a:t>Vámbéry</a:t>
            </a:r>
            <a:r>
              <a:rPr lang="tr-TR" sz="1600" b="1" dirty="0"/>
              <a:t>,</a:t>
            </a:r>
            <a:r>
              <a:rPr lang="tr-TR" sz="1600" dirty="0"/>
              <a:t> «A </a:t>
            </a:r>
            <a:r>
              <a:rPr lang="tr-TR" sz="1600" dirty="0" err="1"/>
              <a:t>csuvasokról</a:t>
            </a:r>
            <a:r>
              <a:rPr lang="tr-TR" sz="1600" dirty="0"/>
              <a:t>», </a:t>
            </a:r>
            <a:r>
              <a:rPr lang="tr-TR" sz="1600" b="1" dirty="0"/>
              <a:t> </a:t>
            </a:r>
            <a:r>
              <a:rPr lang="tr-TR" sz="1600" dirty="0">
                <a:hlinkClick r:id="rId2"/>
              </a:rPr>
              <a:t>http://real-eod.mtak.hu/397/</a:t>
            </a:r>
            <a:endParaRPr lang="tr-TR" sz="1600" dirty="0"/>
          </a:p>
          <a:p>
            <a:r>
              <a:rPr lang="tr-TR" sz="1600" dirty="0"/>
              <a:t>Vámbéry,  «A magyarság </a:t>
            </a:r>
            <a:r>
              <a:rPr lang="tr-TR" sz="1600" dirty="0" err="1"/>
              <a:t>bölcsőjénél</a:t>
            </a:r>
            <a:r>
              <a:rPr lang="tr-TR" sz="1600" dirty="0"/>
              <a:t>»,  </a:t>
            </a:r>
            <a:r>
              <a:rPr lang="tr-TR" sz="1600" dirty="0">
                <a:hlinkClick r:id="rId3"/>
              </a:rPr>
              <a:t>https://mek.oszk.hu/06900/06996/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575630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AACD89-4D17-4D1E-8442-B1236D0BB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A57EE7-AFB4-496F-AB64-2D07B8B55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József </a:t>
            </a:r>
            <a:r>
              <a:rPr lang="tr-TR" b="1" dirty="0" err="1"/>
              <a:t>Budenz</a:t>
            </a:r>
            <a:endParaRPr lang="tr-TR" b="1" dirty="0"/>
          </a:p>
          <a:p>
            <a:r>
              <a:rPr lang="tr-TR" dirty="0"/>
              <a:t>«</a:t>
            </a:r>
            <a:r>
              <a:rPr lang="tr-TR" i="1" dirty="0" err="1"/>
              <a:t>Erdei</a:t>
            </a:r>
            <a:r>
              <a:rPr lang="tr-TR" i="1" dirty="0"/>
              <a:t>-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Hegyi-Cseremisz</a:t>
            </a:r>
            <a:r>
              <a:rPr lang="tr-TR" i="1" dirty="0"/>
              <a:t> </a:t>
            </a:r>
            <a:r>
              <a:rPr lang="tr-TR" i="1" dirty="0" err="1"/>
              <a:t>Szótár</a:t>
            </a:r>
            <a:r>
              <a:rPr lang="tr-TR" dirty="0"/>
              <a:t>» (1866)</a:t>
            </a:r>
          </a:p>
          <a:p>
            <a:r>
              <a:rPr lang="tr-TR" dirty="0"/>
              <a:t>«</a:t>
            </a:r>
            <a:r>
              <a:rPr lang="tr-TR" i="1" dirty="0" err="1"/>
              <a:t>Rövid</a:t>
            </a:r>
            <a:r>
              <a:rPr lang="tr-TR" i="1" dirty="0"/>
              <a:t> </a:t>
            </a:r>
            <a:r>
              <a:rPr lang="tr-TR" i="1" dirty="0" err="1"/>
              <a:t>Finn</a:t>
            </a:r>
            <a:r>
              <a:rPr lang="tr-TR" i="1" dirty="0"/>
              <a:t> </a:t>
            </a:r>
            <a:r>
              <a:rPr lang="tr-TR" i="1" dirty="0" err="1"/>
              <a:t>Nyelvtan</a:t>
            </a:r>
            <a:r>
              <a:rPr lang="tr-TR" dirty="0"/>
              <a:t>» (1873)</a:t>
            </a:r>
          </a:p>
          <a:p>
            <a:r>
              <a:rPr lang="tr-TR" dirty="0"/>
              <a:t>«</a:t>
            </a:r>
            <a:r>
              <a:rPr lang="tr-TR" i="1" dirty="0"/>
              <a:t>Magyar-Ugor </a:t>
            </a:r>
            <a:r>
              <a:rPr lang="tr-TR" i="1" dirty="0" err="1"/>
              <a:t>Összehasonlító</a:t>
            </a:r>
            <a:r>
              <a:rPr lang="tr-TR" i="1" dirty="0"/>
              <a:t> </a:t>
            </a:r>
            <a:r>
              <a:rPr lang="tr-TR" i="1" dirty="0" err="1"/>
              <a:t>Szótár</a:t>
            </a:r>
            <a:r>
              <a:rPr lang="tr-TR" dirty="0"/>
              <a:t>» (1873-1881)</a:t>
            </a:r>
          </a:p>
          <a:p>
            <a:r>
              <a:rPr lang="tr-TR" dirty="0"/>
              <a:t>«</a:t>
            </a:r>
            <a:r>
              <a:rPr lang="tr-TR" i="1" dirty="0"/>
              <a:t>Az </a:t>
            </a:r>
            <a:r>
              <a:rPr lang="tr-TR" i="1" dirty="0" err="1"/>
              <a:t>ugor</a:t>
            </a:r>
            <a:r>
              <a:rPr lang="tr-TR" i="1" dirty="0"/>
              <a:t> </a:t>
            </a:r>
            <a:r>
              <a:rPr lang="tr-TR" i="1" dirty="0" err="1"/>
              <a:t>nyelvek</a:t>
            </a:r>
            <a:r>
              <a:rPr lang="tr-TR" i="1" dirty="0"/>
              <a:t> </a:t>
            </a:r>
            <a:r>
              <a:rPr lang="tr-TR" i="1" dirty="0" err="1"/>
              <a:t>összehasonlító</a:t>
            </a:r>
            <a:r>
              <a:rPr lang="tr-TR" i="1" dirty="0"/>
              <a:t> </a:t>
            </a:r>
            <a:r>
              <a:rPr lang="tr-TR" i="1" dirty="0" err="1"/>
              <a:t>alaktana</a:t>
            </a:r>
            <a:r>
              <a:rPr lang="tr-TR" dirty="0"/>
              <a:t>» (1884-1894)…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1600" dirty="0"/>
              <a:t>Kaynaklar: Güngörmüş, s.128;  / H.Bottyánfy-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s.86.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640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FCAFF2-2745-4315-B8BD-C01A930B4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E60F0-4B10-491E-9DCA-5FD7D7F39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err="1"/>
              <a:t>Zsigmond</a:t>
            </a:r>
            <a:r>
              <a:rPr lang="tr-TR" b="1" dirty="0"/>
              <a:t> </a:t>
            </a:r>
            <a:r>
              <a:rPr lang="tr-TR" b="1" dirty="0" err="1"/>
              <a:t>Simonyi</a:t>
            </a:r>
            <a:endParaRPr lang="tr-TR" b="1" dirty="0"/>
          </a:p>
          <a:p>
            <a:pPr algn="just"/>
            <a:r>
              <a:rPr lang="tr-TR" dirty="0"/>
              <a:t>«</a:t>
            </a:r>
            <a:r>
              <a:rPr lang="tr-TR" i="1" dirty="0"/>
              <a:t>A </a:t>
            </a:r>
            <a:r>
              <a:rPr lang="tr-TR" i="1" dirty="0" err="1"/>
              <a:t>jelentéstan</a:t>
            </a:r>
            <a:r>
              <a:rPr lang="tr-TR" i="1" dirty="0"/>
              <a:t> </a:t>
            </a:r>
            <a:r>
              <a:rPr lang="tr-TR" i="1" dirty="0" err="1"/>
              <a:t>alapvonalai</a:t>
            </a:r>
            <a:r>
              <a:rPr lang="tr-TR" dirty="0"/>
              <a:t>» (1881)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kötőszók</a:t>
            </a:r>
            <a:r>
              <a:rPr lang="tr-TR" dirty="0"/>
              <a:t>» I-II-III (1881-1883)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határozók</a:t>
            </a:r>
            <a:r>
              <a:rPr lang="tr-TR" dirty="0"/>
              <a:t>» I-II (1888-1895)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dirty="0"/>
              <a:t>» I-II (1889)</a:t>
            </a:r>
          </a:p>
          <a:p>
            <a:pPr algn="just"/>
            <a:r>
              <a:rPr lang="tr-TR" dirty="0"/>
              <a:t>«</a:t>
            </a:r>
            <a:r>
              <a:rPr lang="tr-TR" i="1" dirty="0" err="1"/>
              <a:t>Tüzetes</a:t>
            </a:r>
            <a:r>
              <a:rPr lang="tr-TR" i="1" dirty="0"/>
              <a:t> Magyar </a:t>
            </a:r>
            <a:r>
              <a:rPr lang="tr-TR" i="1" dirty="0" err="1"/>
              <a:t>Nyelvtan</a:t>
            </a:r>
            <a:r>
              <a:rPr lang="tr-TR" i="1" dirty="0"/>
              <a:t> </a:t>
            </a:r>
            <a:r>
              <a:rPr lang="tr-TR" i="1" dirty="0" err="1"/>
              <a:t>történeti</a:t>
            </a:r>
            <a:r>
              <a:rPr lang="tr-TR" i="1" dirty="0"/>
              <a:t> </a:t>
            </a:r>
            <a:r>
              <a:rPr lang="tr-TR" i="1" dirty="0" err="1"/>
              <a:t>alapon</a:t>
            </a:r>
            <a:r>
              <a:rPr lang="tr-TR" dirty="0"/>
              <a:t>» (József </a:t>
            </a:r>
            <a:r>
              <a:rPr lang="tr-TR" dirty="0" err="1"/>
              <a:t>Balassa</a:t>
            </a:r>
            <a:r>
              <a:rPr lang="tr-TR" dirty="0"/>
              <a:t> ile birlikte, 1895)…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sz="1600" dirty="0"/>
              <a:t>Kaynak: H.Bottyánfy-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s.113.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4457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05FE49-0D35-49AE-96CA-49B7F49D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626C74-E87E-46E8-B195-8D2ABA15E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Bernát</a:t>
            </a:r>
            <a:r>
              <a:rPr lang="tr-TR" b="1" dirty="0"/>
              <a:t> </a:t>
            </a:r>
            <a:r>
              <a:rPr lang="tr-TR" b="1" dirty="0" err="1"/>
              <a:t>Munkácsi</a:t>
            </a:r>
            <a:r>
              <a:rPr lang="tr-TR" b="1" dirty="0"/>
              <a:t>: </a:t>
            </a:r>
          </a:p>
          <a:p>
            <a:r>
              <a:rPr lang="tr-TR" dirty="0"/>
              <a:t>«</a:t>
            </a:r>
            <a:r>
              <a:rPr lang="tr-TR" i="1" dirty="0"/>
              <a:t>A </a:t>
            </a:r>
            <a:r>
              <a:rPr lang="tr-TR" i="1" dirty="0" err="1"/>
              <a:t>votják</a:t>
            </a:r>
            <a:r>
              <a:rPr lang="tr-TR" i="1" dirty="0"/>
              <a:t>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szótára</a:t>
            </a:r>
            <a:r>
              <a:rPr lang="tr-TR" i="1" dirty="0"/>
              <a:t>» 1-4</a:t>
            </a:r>
            <a:r>
              <a:rPr lang="tr-TR" dirty="0"/>
              <a:t>,(1890-1896); </a:t>
            </a:r>
          </a:p>
          <a:p>
            <a:r>
              <a:rPr lang="tr-TR" dirty="0"/>
              <a:t>“</a:t>
            </a:r>
            <a:r>
              <a:rPr lang="tr-TR" i="1" dirty="0"/>
              <a:t>A </a:t>
            </a:r>
            <a:r>
              <a:rPr lang="tr-TR" i="1" dirty="0" err="1"/>
              <a:t>vogul</a:t>
            </a:r>
            <a:r>
              <a:rPr lang="tr-TR" i="1" dirty="0"/>
              <a:t> </a:t>
            </a:r>
            <a:r>
              <a:rPr lang="tr-TR" i="1" dirty="0" err="1"/>
              <a:t>nyelvjárások</a:t>
            </a:r>
            <a:r>
              <a:rPr lang="tr-TR" i="1" dirty="0"/>
              <a:t> </a:t>
            </a:r>
            <a:r>
              <a:rPr lang="tr-TR" i="1" dirty="0" err="1"/>
              <a:t>szóragozásukban</a:t>
            </a:r>
            <a:r>
              <a:rPr lang="tr-TR" i="1" dirty="0"/>
              <a:t> </a:t>
            </a:r>
            <a:r>
              <a:rPr lang="tr-TR" i="1" dirty="0" err="1"/>
              <a:t>ismertetve</a:t>
            </a:r>
            <a:r>
              <a:rPr lang="tr-TR" dirty="0"/>
              <a:t>” (1894)</a:t>
            </a:r>
          </a:p>
          <a:p>
            <a:r>
              <a:rPr lang="tr-TR" dirty="0"/>
              <a:t>«</a:t>
            </a:r>
            <a:r>
              <a:rPr lang="tr-TR" i="1" dirty="0" err="1"/>
              <a:t>Adalékok</a:t>
            </a:r>
            <a:r>
              <a:rPr lang="tr-TR" i="1" dirty="0"/>
              <a:t> 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régi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mongol</a:t>
            </a:r>
            <a:r>
              <a:rPr lang="tr-TR" i="1" dirty="0"/>
              <a:t> </a:t>
            </a:r>
            <a:r>
              <a:rPr lang="tr-TR" i="1" dirty="0" err="1"/>
              <a:t>elemeihez</a:t>
            </a:r>
            <a:r>
              <a:rPr lang="tr-TR" i="1" dirty="0"/>
              <a:t>» (1901)…</a:t>
            </a:r>
            <a:r>
              <a:rPr lang="tr-TR" dirty="0"/>
              <a:t> </a:t>
            </a:r>
          </a:p>
          <a:p>
            <a:endParaRPr lang="tr-TR" sz="1700" dirty="0"/>
          </a:p>
          <a:p>
            <a:endParaRPr lang="tr-TR" sz="1700" dirty="0"/>
          </a:p>
          <a:p>
            <a:endParaRPr lang="tr-TR" sz="1700" dirty="0"/>
          </a:p>
          <a:p>
            <a:r>
              <a:rPr lang="tr-TR" sz="1700" dirty="0"/>
              <a:t>Kaynak: H.Bottyánfy- </a:t>
            </a:r>
            <a:r>
              <a:rPr lang="tr-TR" sz="1700" dirty="0" err="1"/>
              <a:t>Horváth</a:t>
            </a:r>
            <a:r>
              <a:rPr lang="tr-TR" sz="1700" dirty="0"/>
              <a:t>- </a:t>
            </a:r>
            <a:r>
              <a:rPr lang="tr-TR" sz="1700" dirty="0" err="1"/>
              <a:t>Korompay</a:t>
            </a:r>
            <a:r>
              <a:rPr lang="tr-TR" sz="1700" dirty="0"/>
              <a:t>- </a:t>
            </a:r>
            <a:r>
              <a:rPr lang="tr-TR" sz="1700" dirty="0" err="1"/>
              <a:t>D.Mátai</a:t>
            </a:r>
            <a:r>
              <a:rPr lang="tr-TR" sz="1700" dirty="0"/>
              <a:t>, s.105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61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1B35E0-E2EC-4859-9628-0CEB183DF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3295F7-656B-4074-A5A6-C07251C57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/>
              <a:t>József </a:t>
            </a:r>
            <a:r>
              <a:rPr lang="tr-TR" b="1" dirty="0" err="1"/>
              <a:t>Szinnyei</a:t>
            </a:r>
            <a:r>
              <a:rPr lang="tr-TR" b="1" dirty="0"/>
              <a:t>: 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eredete</a:t>
            </a:r>
            <a:r>
              <a:rPr lang="tr-TR" dirty="0"/>
              <a:t>» (1883); </a:t>
            </a:r>
          </a:p>
          <a:p>
            <a:pPr algn="just"/>
            <a:r>
              <a:rPr lang="tr-TR" dirty="0"/>
              <a:t>«</a:t>
            </a:r>
            <a:r>
              <a:rPr lang="tr-TR" i="1" dirty="0" err="1"/>
              <a:t>Finn</a:t>
            </a:r>
            <a:r>
              <a:rPr lang="tr-TR" i="1" dirty="0"/>
              <a:t>-magyar </a:t>
            </a:r>
            <a:r>
              <a:rPr lang="tr-TR" i="1" dirty="0" err="1"/>
              <a:t>szótár</a:t>
            </a:r>
            <a:r>
              <a:rPr lang="tr-TR" i="1" dirty="0"/>
              <a:t>» </a:t>
            </a:r>
            <a:r>
              <a:rPr lang="tr-TR" dirty="0"/>
              <a:t>(1884); 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Magyar </a:t>
            </a:r>
            <a:r>
              <a:rPr lang="tr-TR" i="1" dirty="0" err="1"/>
              <a:t>Tájszótár</a:t>
            </a:r>
            <a:r>
              <a:rPr lang="tr-TR" i="1" dirty="0"/>
              <a:t>» </a:t>
            </a:r>
            <a:r>
              <a:rPr lang="tr-TR" dirty="0"/>
              <a:t>I-II, (1893-1901)… </a:t>
            </a:r>
            <a:r>
              <a:rPr lang="tr-TR" sz="1600" dirty="0"/>
              <a:t>(Kaynak: </a:t>
            </a:r>
            <a:r>
              <a:rPr lang="tr-TR" sz="1600" dirty="0" err="1"/>
              <a:t>Szinnyei</a:t>
            </a:r>
            <a:r>
              <a:rPr lang="tr-TR" sz="1600" dirty="0"/>
              <a:t>, Magyar </a:t>
            </a:r>
            <a:r>
              <a:rPr lang="tr-TR" sz="1600" dirty="0" err="1"/>
              <a:t>írók</a:t>
            </a:r>
            <a:r>
              <a:rPr lang="tr-TR" sz="1600" dirty="0"/>
              <a:t> </a:t>
            </a:r>
            <a:r>
              <a:rPr lang="tr-TR" sz="1600" dirty="0" err="1"/>
              <a:t>és</a:t>
            </a:r>
            <a:r>
              <a:rPr lang="tr-TR" sz="1600" dirty="0"/>
              <a:t> </a:t>
            </a:r>
            <a:r>
              <a:rPr lang="tr-TR" sz="1600" dirty="0" err="1"/>
              <a:t>munkái</a:t>
            </a:r>
            <a:r>
              <a:rPr lang="tr-TR" sz="1600" dirty="0"/>
              <a:t>, </a:t>
            </a:r>
            <a:r>
              <a:rPr lang="tr-TR" sz="1600" dirty="0">
                <a:hlinkClick r:id="rId2"/>
              </a:rPr>
              <a:t>https://mek.oszk.hu/03600/03630/html/</a:t>
            </a:r>
            <a:r>
              <a:rPr lang="tr-TR" sz="1600" dirty="0"/>
              <a:t>)</a:t>
            </a:r>
          </a:p>
          <a:p>
            <a:pPr marL="0" indent="0" algn="just">
              <a:buNone/>
            </a:pPr>
            <a:endParaRPr lang="tr-TR" sz="1600" dirty="0"/>
          </a:p>
          <a:p>
            <a:pPr algn="just"/>
            <a:r>
              <a:rPr lang="tr-TR" b="1" dirty="0"/>
              <a:t>István </a:t>
            </a:r>
            <a:r>
              <a:rPr lang="tr-TR" b="1" dirty="0" err="1"/>
              <a:t>Szamota</a:t>
            </a:r>
            <a:r>
              <a:rPr lang="tr-TR" dirty="0"/>
              <a:t>: «</a:t>
            </a:r>
            <a:r>
              <a:rPr lang="tr-TR" i="1" dirty="0"/>
              <a:t>Magyar </a:t>
            </a:r>
            <a:r>
              <a:rPr lang="tr-TR" i="1" dirty="0" err="1"/>
              <a:t>oklevél</a:t>
            </a:r>
            <a:r>
              <a:rPr lang="tr-TR" i="1" dirty="0"/>
              <a:t> </a:t>
            </a:r>
            <a:r>
              <a:rPr lang="tr-TR" i="1" dirty="0" err="1"/>
              <a:t>szótár</a:t>
            </a:r>
            <a:r>
              <a:rPr lang="tr-TR" dirty="0"/>
              <a:t>» (1902-1906)… </a:t>
            </a:r>
          </a:p>
          <a:p>
            <a:pPr marL="0" indent="0" algn="just">
              <a:buNone/>
            </a:pPr>
            <a:r>
              <a:rPr lang="tr-TR" sz="1600" dirty="0"/>
              <a:t>(Kaynak: Szathmári, s.50)</a:t>
            </a:r>
          </a:p>
          <a:p>
            <a:pPr algn="just"/>
            <a:endParaRPr lang="tr-TR" sz="1600" dirty="0"/>
          </a:p>
          <a:p>
            <a:pPr algn="just"/>
            <a:r>
              <a:rPr lang="tr-TR" b="1" dirty="0" err="1"/>
              <a:t>Kálmán</a:t>
            </a:r>
            <a:r>
              <a:rPr lang="tr-TR" b="1" dirty="0"/>
              <a:t> </a:t>
            </a:r>
            <a:r>
              <a:rPr lang="tr-TR" b="1" dirty="0" err="1"/>
              <a:t>Szily</a:t>
            </a:r>
            <a:r>
              <a:rPr lang="tr-TR" b="1" dirty="0"/>
              <a:t>: </a:t>
            </a:r>
            <a:r>
              <a:rPr lang="tr-TR" dirty="0"/>
              <a:t>«“</a:t>
            </a:r>
            <a:r>
              <a:rPr lang="tr-TR" i="1" dirty="0"/>
              <a:t>A magyar nyelvújítás </a:t>
            </a:r>
            <a:r>
              <a:rPr lang="tr-TR" i="1" dirty="0" err="1"/>
              <a:t>szótára</a:t>
            </a:r>
            <a:r>
              <a:rPr lang="tr-TR" dirty="0"/>
              <a:t>” (1902)… </a:t>
            </a:r>
          </a:p>
          <a:p>
            <a:pPr marL="0" indent="0" algn="just">
              <a:buNone/>
            </a:pPr>
            <a:r>
              <a:rPr lang="tr-TR" sz="1600" dirty="0"/>
              <a:t>(Kaynak: Szathmári, s.50)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180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883</Words>
  <Application>Microsoft Office PowerPoint</Application>
  <PresentationFormat>Geniş ekran</PresentationFormat>
  <Paragraphs>79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Macar Dil Bilimi</vt:lpstr>
      <vt:lpstr>PowerPoint Sunusu</vt:lpstr>
      <vt:lpstr>Not: Bu bölümde eser isimlerinin alındığı yerler, «eser isimleri» için kullanılan kaynaklar metinlerin alt bölümünde «kaynak/kaynaklar» adıyla gösterilmiştir. İlgili dilcilere ait eserlerin sayısının fazla olması nedeniyle ancak birkaç örnek kullanılmıştır.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Dil Bilimi</dc:title>
  <dc:creator>Alpertunga Altaylı</dc:creator>
  <cp:lastModifiedBy>Alpertunga Altaylı</cp:lastModifiedBy>
  <cp:revision>66</cp:revision>
  <dcterms:created xsi:type="dcterms:W3CDTF">2020-05-10T14:33:33Z</dcterms:created>
  <dcterms:modified xsi:type="dcterms:W3CDTF">2020-05-12T13:02:22Z</dcterms:modified>
</cp:coreProperties>
</file>