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332" r:id="rId3"/>
    <p:sldId id="333" r:id="rId4"/>
    <p:sldId id="336" r:id="rId5"/>
    <p:sldId id="334" r:id="rId6"/>
    <p:sldId id="337" r:id="rId7"/>
    <p:sldId id="335" r:id="rId8"/>
    <p:sldId id="342" r:id="rId9"/>
    <p:sldId id="338" r:id="rId10"/>
    <p:sldId id="339" r:id="rId11"/>
    <p:sldId id="281" r:id="rId12"/>
    <p:sldId id="283" r:id="rId13"/>
    <p:sldId id="284" r:id="rId14"/>
    <p:sldId id="285" r:id="rId15"/>
    <p:sldId id="286" r:id="rId16"/>
    <p:sldId id="272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78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11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64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0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19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60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56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14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49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838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63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539" y="104501"/>
            <a:ext cx="4805746" cy="480574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06284" y="4572001"/>
            <a:ext cx="9757955" cy="1559624"/>
          </a:xfrm>
        </p:spPr>
        <p:txBody>
          <a:bodyPr>
            <a:noAutofit/>
          </a:bodyPr>
          <a:lstStyle/>
          <a:p>
            <a:r>
              <a:rPr lang="tr-TR" sz="4000" dirty="0" smtClean="0"/>
              <a:t>Spor ve Sağlık</a:t>
            </a:r>
            <a:br>
              <a:rPr lang="tr-TR" sz="4000" dirty="0" smtClean="0"/>
            </a:br>
            <a:r>
              <a:rPr lang="tr-TR" sz="4000" dirty="0" smtClean="0"/>
              <a:t>Sağlıklı </a:t>
            </a:r>
            <a:r>
              <a:rPr lang="tr-TR" sz="4000" smtClean="0"/>
              <a:t>Beslenme IV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2000" dirty="0" smtClean="0"/>
              <a:t>Dr. Burcu ERTAŞ DÖLEK</a:t>
            </a:r>
          </a:p>
        </p:txBody>
      </p:sp>
    </p:spTree>
    <p:extLst>
      <p:ext uri="{BB962C8B-B14F-4D97-AF65-F5344CB8AC3E}">
        <p14:creationId xmlns:p14="http://schemas.microsoft.com/office/powerpoint/2010/main" val="6854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Besin Piramidi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25201" y="1465995"/>
            <a:ext cx="51018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6 ana grup yiyecek ile hazırlanmış bir besin piramidinde:</a:t>
            </a:r>
          </a:p>
          <a:p>
            <a:pPr marL="457200" indent="-457200">
              <a:buAutoNum type="arabicPeriod"/>
            </a:pPr>
            <a:r>
              <a:rPr lang="tr-TR" sz="2400" dirty="0" smtClean="0"/>
              <a:t>Ekmek-Tahıl-Pirinç ve Makarnalar: Günde 6-11 porsiyon</a:t>
            </a:r>
          </a:p>
          <a:p>
            <a:pPr marL="457200" indent="-457200">
              <a:buAutoNum type="arabicPeriod"/>
            </a:pPr>
            <a:r>
              <a:rPr lang="tr-TR" sz="2400" dirty="0" smtClean="0"/>
              <a:t>Sebzeler:3-5 porsiyon</a:t>
            </a:r>
          </a:p>
          <a:p>
            <a:pPr marL="457200" indent="-457200">
              <a:buAutoNum type="arabicPeriod"/>
            </a:pPr>
            <a:r>
              <a:rPr lang="tr-TR" sz="2400" dirty="0" smtClean="0"/>
              <a:t>Meyveler: 2-4 porsiyon</a:t>
            </a:r>
          </a:p>
          <a:p>
            <a:pPr marL="457200" indent="-457200">
              <a:buAutoNum type="arabicPeriod"/>
            </a:pPr>
            <a:r>
              <a:rPr lang="tr-TR" sz="2400" dirty="0" smtClean="0"/>
              <a:t>Süt, peynir, yoğurt: 2-3 porsiyon</a:t>
            </a:r>
          </a:p>
          <a:p>
            <a:pPr marL="457200" indent="-457200">
              <a:buAutoNum type="arabicPeriod"/>
            </a:pPr>
            <a:r>
              <a:rPr lang="tr-TR" sz="2400" dirty="0" smtClean="0"/>
              <a:t>Et, tavuk, balık, </a:t>
            </a:r>
            <a:r>
              <a:rPr lang="tr-TR" sz="2400" dirty="0" err="1" smtClean="0"/>
              <a:t>kurufasulye</a:t>
            </a:r>
            <a:r>
              <a:rPr lang="tr-TR" sz="2400" dirty="0" smtClean="0"/>
              <a:t>, yumurta ve çerezler:2-3 porsiyon</a:t>
            </a:r>
            <a:endParaRPr lang="tr-TR" sz="2400" dirty="0"/>
          </a:p>
          <a:p>
            <a:pPr marL="457200" indent="-457200">
              <a:buAutoNum type="arabicPeriod"/>
            </a:pPr>
            <a:r>
              <a:rPr lang="tr-TR" sz="2400" dirty="0" smtClean="0"/>
              <a:t>Yağlar, şeker ve tatlılar: Çok kısıtlı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1020"/>
            <a:ext cx="54483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0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Türkiye’de Besin Tüketimi</a:t>
            </a:r>
            <a:br>
              <a:rPr lang="tr-TR" dirty="0" smtClean="0"/>
            </a:br>
            <a:r>
              <a:rPr lang="tr-TR" sz="3000" dirty="0" smtClean="0"/>
              <a:t>İlgili Araştırmalar</a:t>
            </a:r>
            <a:endParaRPr lang="tr-TR" sz="3000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539240" y="6366926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i="1" dirty="0" smtClean="0"/>
              <a:t>Pekcan, G. Türkiye’nin Beslenme ve Sağlık Profili. 1.  Gıda ve Beslenme Konferansı, 2017.</a:t>
            </a:r>
            <a:endParaRPr lang="tr-TR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5550" y="1319645"/>
            <a:ext cx="6663690" cy="499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1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Türkiye’de Besin Tüketimi</a:t>
            </a:r>
            <a:br>
              <a:rPr lang="tr-TR" dirty="0" smtClean="0"/>
            </a:br>
            <a:r>
              <a:rPr lang="tr-TR" sz="3000" dirty="0" smtClean="0"/>
              <a:t>İlgili Araştırmalar</a:t>
            </a:r>
            <a:endParaRPr lang="tr-TR" sz="3000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539240" y="6366926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i="1" dirty="0" smtClean="0"/>
              <a:t>Pekcan, G. Türkiye’nin Beslenme ve Sağlık Profili. 1.  Gıda ve Beslenme Konferansı, 2017.</a:t>
            </a:r>
            <a:endParaRPr lang="tr-TR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40" y="1319645"/>
            <a:ext cx="6751320" cy="49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7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Türkiye’de Besin Tüketimi</a:t>
            </a:r>
            <a:br>
              <a:rPr lang="tr-TR" dirty="0" smtClean="0"/>
            </a:br>
            <a:r>
              <a:rPr lang="tr-TR" sz="3000" dirty="0" smtClean="0"/>
              <a:t>İlgili Araştırmalar</a:t>
            </a:r>
            <a:endParaRPr lang="tr-TR" sz="3000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BM Gıda ve Tarım Örgütü’nün (FAO), Avrupa ve Orta Asya’da yeni kötü beslenme türlerine geçiş yaşandığını ortaya koyan raporuna göre </a:t>
            </a:r>
            <a:r>
              <a:rPr lang="tr-TR" dirty="0">
                <a:solidFill>
                  <a:srgbClr val="FF0000"/>
                </a:solidFill>
              </a:rPr>
              <a:t>Türkiye</a:t>
            </a:r>
            <a:r>
              <a:rPr lang="tr-TR" dirty="0"/>
              <a:t>, “kötü beslenme” sınıflamasında </a:t>
            </a:r>
            <a:r>
              <a:rPr lang="tr-TR" dirty="0">
                <a:solidFill>
                  <a:srgbClr val="FF0000"/>
                </a:solidFill>
              </a:rPr>
              <a:t>“Aşırı beslenme” </a:t>
            </a:r>
            <a:r>
              <a:rPr lang="tr-TR" dirty="0"/>
              <a:t>grubunda bulunuyor.</a:t>
            </a:r>
            <a:r>
              <a:rPr lang="tr-TR" b="1" dirty="0"/>
              <a:t> </a:t>
            </a:r>
            <a:endParaRPr lang="tr-TR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Türkiye ile ilgili bilgilerin de paylaşıldığı rapora göre, ülkemizde </a:t>
            </a:r>
            <a:r>
              <a:rPr lang="tr-TR" dirty="0">
                <a:solidFill>
                  <a:srgbClr val="FF0000"/>
                </a:solidFill>
              </a:rPr>
              <a:t>günlük tuz tüketimi fazla</a:t>
            </a:r>
            <a:r>
              <a:rPr lang="tr-TR" dirty="0"/>
              <a:t>. Batı ve Baltık ülkelerinde günlük tuz tüketimi 5-10 gram arasında değişirken, Avrupa’nın diğer kesimlerinde bu oran yükseliyor. Günlük tuz tüketim miktarı Çek Cumhuriyeti’nde 13.6, Macaristan’da 14.8 ve Türkiye’de ise </a:t>
            </a:r>
            <a:r>
              <a:rPr lang="tr-TR" dirty="0">
                <a:solidFill>
                  <a:srgbClr val="FF0000"/>
                </a:solidFill>
              </a:rPr>
              <a:t>18 gram</a:t>
            </a:r>
            <a:r>
              <a:rPr lang="tr-TR" dirty="0"/>
              <a:t>. Bu ülkelerin günlük tuz kullanım değerlerini düşürmek için önlem almaya başladığını belirten rapor, ekmekteki tuz oranının en yüksek olduğu ülkenin Türkiye olduğunun da altını çiziyor.</a:t>
            </a:r>
            <a:endParaRPr lang="tr-TR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45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Türkiye’de Besin Tüketimi</a:t>
            </a:r>
            <a:br>
              <a:rPr lang="tr-TR" dirty="0" smtClean="0"/>
            </a:br>
            <a:r>
              <a:rPr lang="tr-TR" sz="3000" dirty="0" smtClean="0"/>
              <a:t>İlgili Araştırmalar</a:t>
            </a:r>
            <a:endParaRPr lang="tr-TR" sz="3000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Sağlık </a:t>
            </a:r>
            <a:r>
              <a:rPr lang="tr-TR" dirty="0"/>
              <a:t>Bakanlığı ve Dünya Sağlık Örgütü ortak raporuna göre; kadınların yüzde 34’ü, çocukların yüzde 22’si </a:t>
            </a:r>
            <a:r>
              <a:rPr lang="tr-TR" dirty="0" err="1"/>
              <a:t>obez</a:t>
            </a:r>
            <a:r>
              <a:rPr lang="tr-TR" dirty="0"/>
              <a:t>. Avrupa’nın en az fiziksel aktivite yapanı Türk kadınları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Türkiye </a:t>
            </a:r>
            <a:r>
              <a:rPr lang="tr-TR" dirty="0"/>
              <a:t>trans yağların en fazla kullanıldığı ülkeler arasında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Türkiye tuz tüketimi yüzde 30 düşürebilirse beyin kanamasına bağlı felçlerde 165 bin kişinin riski azalacak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İngiltere’de 1 litre kolada 20 gram, Türkiye’de 40 gram şeker </a:t>
            </a:r>
            <a:r>
              <a:rPr lang="tr-TR" dirty="0" smtClean="0"/>
              <a:t>var.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86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Türkiye’de Besin Tüketimi</a:t>
            </a:r>
            <a:br>
              <a:rPr lang="tr-TR" dirty="0" smtClean="0"/>
            </a:br>
            <a:r>
              <a:rPr lang="tr-TR" sz="3000" dirty="0" smtClean="0"/>
              <a:t>İlgili Araştırmalar</a:t>
            </a:r>
            <a:endParaRPr lang="tr-TR" sz="3000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TÜİK </a:t>
            </a:r>
            <a:r>
              <a:rPr lang="tr-TR" dirty="0"/>
              <a:t>verilerinden yapılan derlemeye göre, Türk halkı yılda en fazla </a:t>
            </a:r>
            <a:r>
              <a:rPr lang="tr-TR" dirty="0">
                <a:solidFill>
                  <a:srgbClr val="FF0000"/>
                </a:solidFill>
              </a:rPr>
              <a:t>karpuz ve üzüm </a:t>
            </a:r>
            <a:r>
              <a:rPr lang="tr-TR" dirty="0"/>
              <a:t>tüketirken, üretimini yaptığı </a:t>
            </a:r>
            <a:r>
              <a:rPr lang="tr-TR" dirty="0">
                <a:solidFill>
                  <a:srgbClr val="FF0000"/>
                </a:solidFill>
              </a:rPr>
              <a:t>fındığı</a:t>
            </a:r>
            <a:r>
              <a:rPr lang="tr-TR" dirty="0"/>
              <a:t> çok az tüketiyor. Çayda ise rekor tüketim var.</a:t>
            </a:r>
          </a:p>
          <a:p>
            <a:r>
              <a:rPr lang="tr-TR" dirty="0"/>
              <a:t>Türkiye'nin üretiminde dünya ikincisi olduğu </a:t>
            </a:r>
            <a:r>
              <a:rPr lang="tr-TR" dirty="0" smtClean="0">
                <a:solidFill>
                  <a:srgbClr val="FF0000"/>
                </a:solidFill>
              </a:rPr>
              <a:t>incir</a:t>
            </a:r>
            <a:r>
              <a:rPr lang="tr-TR" dirty="0" smtClean="0"/>
              <a:t> ise </a:t>
            </a:r>
            <a:r>
              <a:rPr lang="tr-TR" dirty="0"/>
              <a:t>en az tüketilen meyveler arasında yer alıyor. Yıllık incir tüketimi kişi başına 250 gramı geçmiyor.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Elma</a:t>
            </a:r>
            <a:r>
              <a:rPr lang="tr-TR" dirty="0"/>
              <a:t> halkın en çok tercih ettiği meyveler arasında yer alırken, yılda kişi başı tüketim yaklaşık 30 kilogram.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Dünyada yılda 821 bin ton </a:t>
            </a:r>
            <a:r>
              <a:rPr lang="tr-TR" dirty="0" smtClean="0">
                <a:solidFill>
                  <a:srgbClr val="FF0000"/>
                </a:solidFill>
              </a:rPr>
              <a:t>fındık</a:t>
            </a:r>
            <a:r>
              <a:rPr lang="tr-TR" dirty="0" smtClean="0"/>
              <a:t> üretiminin </a:t>
            </a:r>
            <a:r>
              <a:rPr lang="tr-TR" dirty="0"/>
              <a:t>500 bin tonu Türkiye'de gerçekleşirken, Türkiye'deki tüketim oranları oldukça düşük kalıyor. Dünyadaki fındığın yarım milyonun tonunun üretildiği Türkiye'de yılda kişi başı tüketim 730 gram</a:t>
            </a:r>
          </a:p>
        </p:txBody>
      </p:sp>
    </p:spTree>
    <p:extLst>
      <p:ext uri="{BB962C8B-B14F-4D97-AF65-F5344CB8AC3E}">
        <p14:creationId xmlns:p14="http://schemas.microsoft.com/office/powerpoint/2010/main" val="1337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477594" y="195285"/>
            <a:ext cx="4134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TEŞEKKÜRLER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1793697"/>
            <a:ext cx="12192000" cy="40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05" y="3149795"/>
            <a:ext cx="4344000" cy="32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Ne kadar enerjiye ihtiyaç duyarız?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25201" y="1465995"/>
            <a:ext cx="772784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Çok az egzersiz yapan kimselerin </a:t>
            </a:r>
            <a:r>
              <a:rPr lang="tr-TR" sz="2400" dirty="0" err="1" smtClean="0"/>
              <a:t>günlğk</a:t>
            </a:r>
            <a:r>
              <a:rPr lang="tr-TR" sz="2400" dirty="0" smtClean="0"/>
              <a:t> yaklaşık 1500-2500 kaloriye gereksinimleri vardır.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Sadece uyumak ya da oturmak bile bir miktar enerji harcamasına neden olur.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Daha aktif kişilerin normal vücut ağırlıklarını korumak için ortalama 2500-3000 kaloriye gereksinimleri vardır.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Genellikle erkeklerin enerji gereksinimleri kadınlara göre daha fazladır.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42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Vücut nasıl enerji depolar?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25201" y="146599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Besinlerden alınan enerji; ağırlıklı olarak karbonhidrat ve yağlardan elde edilerek vücudun gereksinimi kadar depolanır.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Karbonhidratlar, şekerler ve nişastalar vücutta </a:t>
            </a:r>
            <a:r>
              <a:rPr lang="tr-TR" sz="2400" b="1" dirty="0" smtClean="0">
                <a:solidFill>
                  <a:srgbClr val="FF0000"/>
                </a:solidFill>
              </a:rPr>
              <a:t>glikojen</a:t>
            </a:r>
            <a:r>
              <a:rPr lang="tr-TR" sz="2400" dirty="0" smtClean="0"/>
              <a:t> olarak depolanırlar.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Glikojenle birlikte su da depolanır; her bir gram glikojen için 3 gr su depolanır. </a:t>
            </a: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17" y="3167063"/>
            <a:ext cx="33432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9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Vücut nasıl enerji depolar?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25201" y="146599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Yağ; </a:t>
            </a:r>
            <a:r>
              <a:rPr lang="tr-TR" sz="2400" dirty="0" err="1" smtClean="0"/>
              <a:t>adipose</a:t>
            </a:r>
            <a:r>
              <a:rPr lang="tr-TR" sz="2400" dirty="0" smtClean="0"/>
              <a:t> dokuda ve kas hücrelerinde depolanır. </a:t>
            </a: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Yağ molekülleri, yağ asitleri ve </a:t>
            </a:r>
            <a:r>
              <a:rPr lang="tr-TR" sz="2400" dirty="0" err="1" smtClean="0"/>
              <a:t>gliserole</a:t>
            </a:r>
            <a:r>
              <a:rPr lang="tr-TR" sz="2400" dirty="0" smtClean="0"/>
              <a:t> dönüşmek üzere parçalanırlar. Sonra bunlar da kaslarda kullanılmak üzere kan aracılığıyla taşınır. </a:t>
            </a: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69" y="2987187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2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Vücuttaki enerjinin yakıt olarak kullanımı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681216" y="6176963"/>
            <a:ext cx="516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i="1" dirty="0" smtClean="0"/>
              <a:t>Yaşam Boyu Spor</a:t>
            </a:r>
          </a:p>
          <a:p>
            <a:pPr algn="r"/>
            <a:r>
              <a:rPr lang="tr-TR" sz="1200" b="1" i="1" dirty="0" err="1" smtClean="0"/>
              <a:t>Öğr</a:t>
            </a:r>
            <a:r>
              <a:rPr lang="tr-TR" sz="1200" b="1" i="1" dirty="0" smtClean="0"/>
              <a:t>. Gör. Dr. Elif ÖZ</a:t>
            </a:r>
            <a:endParaRPr lang="tr-TR" sz="1200" b="1" i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25201" y="146599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Yüksek şiddetli egzersizlerde enerjinin büyük kısmı karbonhidratlardan karşılanır. Bu durum aşırı yağlı diyetlerin tüketiminin etkisinden fazladır.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Dayanıklılık yeteneği aşırı karbonhidratlı diyetlerle yükselirken, aşırı yağlı diyetlerde azalır.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Kasta ve karaciğerde depo edilen glikojenin toplam miktarı 800 gramı geçmemektedir. 100 gram kas için 4 gram karbonhidrat depolandığından büyük kas gruplarının kullanıldığı egzersizlerde depolanan glikojenin çabuk harcandığı açıkça görülebilir. </a:t>
            </a:r>
            <a:endParaRPr lang="tr-T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24" y="4216279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9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Vücuttaki enerjinin yakıt olarak kullanımı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25201" y="146599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Düşük şiddetli egzersizlerde kas kasılması için enerji çoğunlukla yağlardan sağlanmaktadır. Egzersizin şiddeti arttıkça enerji ihtiyacına karbonhidratların da yardımı artar.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%50-70 </a:t>
            </a:r>
            <a:r>
              <a:rPr lang="tr-TR" sz="2400" dirty="0" err="1"/>
              <a:t>Max</a:t>
            </a:r>
            <a:r>
              <a:rPr lang="tr-TR" sz="2400" dirty="0"/>
              <a:t> VO</a:t>
            </a:r>
            <a:r>
              <a:rPr lang="tr-TR" sz="2400" baseline="-25000" dirty="0"/>
              <a:t>2 </a:t>
            </a:r>
            <a:r>
              <a:rPr lang="tr-TR" sz="2400" dirty="0" smtClean="0"/>
              <a:t>şiddetindeki bir egzersizde karbonhidrat </a:t>
            </a:r>
            <a:r>
              <a:rPr lang="tr-TR" sz="2400" dirty="0" err="1" smtClean="0"/>
              <a:t>pre</a:t>
            </a:r>
            <a:r>
              <a:rPr lang="tr-TR" sz="2400" dirty="0" smtClean="0"/>
              <a:t>-dominant yakıt olarak kullanılmaktadır. %85-90 </a:t>
            </a:r>
            <a:r>
              <a:rPr lang="tr-TR" sz="2400" dirty="0" err="1"/>
              <a:t>Max</a:t>
            </a:r>
            <a:r>
              <a:rPr lang="tr-TR" sz="2400" dirty="0"/>
              <a:t> </a:t>
            </a:r>
            <a:r>
              <a:rPr lang="tr-TR" sz="2400" dirty="0" smtClean="0"/>
              <a:t>VO</a:t>
            </a:r>
            <a:r>
              <a:rPr lang="tr-TR" sz="2400" baseline="-25000" dirty="0" smtClean="0"/>
              <a:t>2 </a:t>
            </a:r>
            <a:r>
              <a:rPr lang="tr-TR" sz="2400" dirty="0" smtClean="0"/>
              <a:t>de enerjinin çoğu karbonhidratlardan sağlanır. </a:t>
            </a:r>
            <a:endParaRPr lang="tr-T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72" y="3552092"/>
            <a:ext cx="4681091" cy="273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9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Egzersiz ve Yemek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25201" y="146599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Yedikten hemen sonra egzersiz yapmak doğru değildir. Özellikle de koşuyorsanız, midenin dolu olması sizi rahatsız edebilir. Aynı zamanda vücudun besinleri sindirmesi de zorlaşır.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FF0000"/>
                </a:solidFill>
              </a:rPr>
              <a:t>Ne kadar beklemeli?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 smtClean="0"/>
              <a:t>Yediklerinizin miktarına ve içeriğine, yapacağınız aktivitenin türüne ve şiddetine bağlı değişkenlik gösterir.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Yedikleriniz ne kadar fazla, protein ve yağ açısından ne kadar zengin olursa, sindirim süresi de o kadar uzar. Biraz fazlaca yedikten sonra üç veya dört saat beklemek gerekebilir.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738" y="4461071"/>
            <a:ext cx="3054961" cy="217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9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Egzersiz ve Yemek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25201" y="1465995"/>
            <a:ext cx="446883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Egzersizden önce veya sonra beslenmek için, daha küçük ölçekte ama karbonhidrat açısından zengin bir şeyler yemek daha iyidir.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İdeali egzersize başlamadan iki saat önce yemeği bitirmelidir.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92" y="2239107"/>
            <a:ext cx="5580100" cy="352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3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Besin Piramidi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25201" y="1465995"/>
            <a:ext cx="5090153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Besin piramidi, her gün hangi yiyecek grubundan ne kadar tüketilmesi gerektiğini genel hatlarıyla gösteren bir kılavuzdur.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Besin piramidi, sağlıklı bir diyet için günlük besin gereksiniminizi karşılarken çeşitli gıdalar alabilmeniz ve kalori dengesini koruyabilmeniz ilkesine dayanır.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Günlük kalori gereksinimi kişiden kişiye değişir. Bu gereksinime göre piramitte yer alan her gruptan belli sayıda porsiyon tüketilerek kalori dengesi sağlanabilir.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96" y="1500188"/>
            <a:ext cx="54483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0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685</Words>
  <Application>Microsoft Office PowerPoint</Application>
  <PresentationFormat>Geniş ekran</PresentationFormat>
  <Paragraphs>60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Teması</vt:lpstr>
      <vt:lpstr>Spor ve Sağlık Sağlıklı Beslenme IV Dr. Burcu ERTAŞ DÖLEK</vt:lpstr>
      <vt:lpstr>Ne kadar enerjiye ihtiyaç duyarız?</vt:lpstr>
      <vt:lpstr>Vücut nasıl enerji depolar?</vt:lpstr>
      <vt:lpstr>Vücut nasıl enerji depolar?</vt:lpstr>
      <vt:lpstr>Vücuttaki enerjinin yakıt olarak kullanımı</vt:lpstr>
      <vt:lpstr>Vücuttaki enerjinin yakıt olarak kullanımı</vt:lpstr>
      <vt:lpstr>Egzersiz ve Yemek</vt:lpstr>
      <vt:lpstr>Egzersiz ve Yemek</vt:lpstr>
      <vt:lpstr>Besin Piramidi</vt:lpstr>
      <vt:lpstr>Besin Piramidi</vt:lpstr>
      <vt:lpstr>Türkiye’de Besin Tüketimi İlgili Araştırmalar</vt:lpstr>
      <vt:lpstr>Türkiye’de Besin Tüketimi İlgili Araştırmalar</vt:lpstr>
      <vt:lpstr>Türkiye’de Besin Tüketimi İlgili Araştırmalar</vt:lpstr>
      <vt:lpstr>Türkiye’de Besin Tüketimi İlgili Araştırmalar</vt:lpstr>
      <vt:lpstr>Türkiye’de Besin Tüketimi İlgili Araştırmalar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SPORDA TEKNİK ve TAKTİK ÖĞRETİM YÖNTEMLERİ</dc:title>
  <dc:creator>dmobilgsyar</dc:creator>
  <cp:lastModifiedBy>BURCU</cp:lastModifiedBy>
  <cp:revision>101</cp:revision>
  <dcterms:created xsi:type="dcterms:W3CDTF">2018-02-21T05:06:23Z</dcterms:created>
  <dcterms:modified xsi:type="dcterms:W3CDTF">2020-04-02T08:41:42Z</dcterms:modified>
</cp:coreProperties>
</file>