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39"/>
  </p:notesMasterIdLst>
  <p:sldIdLst>
    <p:sldId id="29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3"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42313C-3681-4418-B7A0-087DDE536FDF}" type="datetimeFigureOut">
              <a:rPr lang="tr-TR" smtClean="0"/>
              <a:pPr/>
              <a:t>29.1.2020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328B33-F5F5-4B50-9256-4E251596BF14}"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w="9525"/>
        </p:spPr>
        <p:txBody>
          <a:bodyPr/>
          <a:lstStyle/>
          <a:p>
            <a:endParaRPr lang="tr-TR" smtClean="0"/>
          </a:p>
        </p:txBody>
      </p:sp>
    </p:spTree>
    <p:extLst>
      <p:ext uri="{BB962C8B-B14F-4D97-AF65-F5344CB8AC3E}">
        <p14:creationId xmlns:p14="http://schemas.microsoft.com/office/powerpoint/2010/main" xmlns="" val="1316343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w="9525"/>
        </p:spPr>
        <p:txBody>
          <a:bodyPr/>
          <a:lstStyle/>
          <a:p>
            <a:endParaRPr lang="tr-TR" smtClean="0"/>
          </a:p>
        </p:txBody>
      </p:sp>
    </p:spTree>
    <p:extLst>
      <p:ext uri="{BB962C8B-B14F-4D97-AF65-F5344CB8AC3E}">
        <p14:creationId xmlns:p14="http://schemas.microsoft.com/office/powerpoint/2010/main" xmlns="" val="1775518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w="9525"/>
        </p:spPr>
        <p:txBody>
          <a:bodyPr/>
          <a:lstStyle/>
          <a:p>
            <a:endParaRPr lang="tr-TR" smtClean="0"/>
          </a:p>
        </p:txBody>
      </p:sp>
    </p:spTree>
    <p:extLst>
      <p:ext uri="{BB962C8B-B14F-4D97-AF65-F5344CB8AC3E}">
        <p14:creationId xmlns:p14="http://schemas.microsoft.com/office/powerpoint/2010/main" xmlns="" val="225413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xmlns="" val="2989443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w="9525"/>
        </p:spPr>
        <p:txBody>
          <a:bodyPr/>
          <a:lstStyle/>
          <a:p>
            <a:endParaRPr lang="tr-TR" smtClean="0"/>
          </a:p>
        </p:txBody>
      </p:sp>
    </p:spTree>
    <p:extLst>
      <p:ext uri="{BB962C8B-B14F-4D97-AF65-F5344CB8AC3E}">
        <p14:creationId xmlns:p14="http://schemas.microsoft.com/office/powerpoint/2010/main" xmlns="" val="3464420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p:spPr>
        <p:txBody>
          <a:bodyPr/>
          <a:lstStyle/>
          <a:p>
            <a:endParaRPr lang="tr-TR" smtClean="0"/>
          </a:p>
        </p:txBody>
      </p:sp>
    </p:spTree>
    <p:extLst>
      <p:ext uri="{BB962C8B-B14F-4D97-AF65-F5344CB8AC3E}">
        <p14:creationId xmlns:p14="http://schemas.microsoft.com/office/powerpoint/2010/main" xmlns="" val="80370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p:spPr>
        <p:txBody>
          <a:bodyPr/>
          <a:lstStyle/>
          <a:p>
            <a:endParaRPr lang="tr-TR" smtClean="0"/>
          </a:p>
        </p:txBody>
      </p:sp>
    </p:spTree>
    <p:extLst>
      <p:ext uri="{BB962C8B-B14F-4D97-AF65-F5344CB8AC3E}">
        <p14:creationId xmlns:p14="http://schemas.microsoft.com/office/powerpoint/2010/main" xmlns="" val="1887399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w="9525"/>
        </p:spPr>
        <p:txBody>
          <a:bodyPr/>
          <a:lstStyle/>
          <a:p>
            <a:endParaRPr lang="tr-TR" smtClean="0"/>
          </a:p>
        </p:txBody>
      </p:sp>
    </p:spTree>
    <p:extLst>
      <p:ext uri="{BB962C8B-B14F-4D97-AF65-F5344CB8AC3E}">
        <p14:creationId xmlns:p14="http://schemas.microsoft.com/office/powerpoint/2010/main" xmlns="" val="225413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w="9525"/>
        </p:spPr>
        <p:txBody>
          <a:bodyPr/>
          <a:lstStyle/>
          <a:p>
            <a:endParaRPr lang="tr-TR" smtClean="0"/>
          </a:p>
        </p:txBody>
      </p:sp>
    </p:spTree>
    <p:extLst>
      <p:ext uri="{BB962C8B-B14F-4D97-AF65-F5344CB8AC3E}">
        <p14:creationId xmlns:p14="http://schemas.microsoft.com/office/powerpoint/2010/main" xmlns="" val="1483112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p:spPr>
        <p:txBody>
          <a:bodyPr/>
          <a:lstStyle/>
          <a:p>
            <a:endParaRPr lang="tr-TR" smtClean="0"/>
          </a:p>
        </p:txBody>
      </p:sp>
    </p:spTree>
    <p:extLst>
      <p:ext uri="{BB962C8B-B14F-4D97-AF65-F5344CB8AC3E}">
        <p14:creationId xmlns:p14="http://schemas.microsoft.com/office/powerpoint/2010/main" xmlns="" val="2671812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w="9525"/>
        </p:spPr>
        <p:txBody>
          <a:bodyPr/>
          <a:lstStyle/>
          <a:p>
            <a:endParaRPr lang="tr-TR" smtClean="0"/>
          </a:p>
        </p:txBody>
      </p:sp>
    </p:spTree>
    <p:extLst>
      <p:ext uri="{BB962C8B-B14F-4D97-AF65-F5344CB8AC3E}">
        <p14:creationId xmlns:p14="http://schemas.microsoft.com/office/powerpoint/2010/main" xmlns="" val="225413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w="9525"/>
        </p:spPr>
        <p:txBody>
          <a:bodyPr/>
          <a:lstStyle/>
          <a:p>
            <a:endParaRPr lang="tr-TR" smtClean="0"/>
          </a:p>
        </p:txBody>
      </p:sp>
    </p:spTree>
    <p:extLst>
      <p:ext uri="{BB962C8B-B14F-4D97-AF65-F5344CB8AC3E}">
        <p14:creationId xmlns:p14="http://schemas.microsoft.com/office/powerpoint/2010/main" xmlns="" val="225413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w="9525"/>
        </p:spPr>
        <p:txBody>
          <a:bodyPr/>
          <a:lstStyle/>
          <a:p>
            <a:endParaRPr lang="tr-TR" smtClean="0"/>
          </a:p>
        </p:txBody>
      </p:sp>
    </p:spTree>
    <p:extLst>
      <p:ext uri="{BB962C8B-B14F-4D97-AF65-F5344CB8AC3E}">
        <p14:creationId xmlns:p14="http://schemas.microsoft.com/office/powerpoint/2010/main" xmlns="" val="1164999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w="9525"/>
        </p:spPr>
        <p:txBody>
          <a:bodyPr/>
          <a:lstStyle/>
          <a:p>
            <a:endParaRPr lang="tr-TR" smtClean="0"/>
          </a:p>
        </p:txBody>
      </p:sp>
    </p:spTree>
    <p:extLst>
      <p:ext uri="{BB962C8B-B14F-4D97-AF65-F5344CB8AC3E}">
        <p14:creationId xmlns:p14="http://schemas.microsoft.com/office/powerpoint/2010/main" xmlns="" val="2623551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w="9525"/>
        </p:spPr>
        <p:txBody>
          <a:bodyPr/>
          <a:lstStyle/>
          <a:p>
            <a:endParaRPr lang="tr-TR" smtClean="0"/>
          </a:p>
        </p:txBody>
      </p:sp>
    </p:spTree>
    <p:extLst>
      <p:ext uri="{BB962C8B-B14F-4D97-AF65-F5344CB8AC3E}">
        <p14:creationId xmlns:p14="http://schemas.microsoft.com/office/powerpoint/2010/main" xmlns="" val="1201067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p:spPr>
        <p:txBody>
          <a:bodyPr/>
          <a:lstStyle/>
          <a:p>
            <a:endParaRPr lang="tr-TR" smtClean="0"/>
          </a:p>
        </p:txBody>
      </p:sp>
    </p:spTree>
    <p:extLst>
      <p:ext uri="{BB962C8B-B14F-4D97-AF65-F5344CB8AC3E}">
        <p14:creationId xmlns:p14="http://schemas.microsoft.com/office/powerpoint/2010/main" xmlns="" val="2079136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w="9525"/>
        </p:spPr>
        <p:txBody>
          <a:bodyPr/>
          <a:lstStyle/>
          <a:p>
            <a:endParaRPr lang="tr-TR" smtClean="0"/>
          </a:p>
        </p:txBody>
      </p:sp>
    </p:spTree>
    <p:extLst>
      <p:ext uri="{BB962C8B-B14F-4D97-AF65-F5344CB8AC3E}">
        <p14:creationId xmlns:p14="http://schemas.microsoft.com/office/powerpoint/2010/main" xmlns="" val="3858589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w="9525"/>
        </p:spPr>
        <p:txBody>
          <a:bodyPr/>
          <a:lstStyle/>
          <a:p>
            <a:endParaRPr lang="tr-TR" smtClean="0"/>
          </a:p>
        </p:txBody>
      </p:sp>
    </p:spTree>
    <p:extLst>
      <p:ext uri="{BB962C8B-B14F-4D97-AF65-F5344CB8AC3E}">
        <p14:creationId xmlns:p14="http://schemas.microsoft.com/office/powerpoint/2010/main" xmlns="" val="11084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w="9525"/>
        </p:spPr>
        <p:txBody>
          <a:bodyPr/>
          <a:lstStyle/>
          <a:p>
            <a:endParaRPr lang="tr-TR" smtClean="0"/>
          </a:p>
        </p:txBody>
      </p:sp>
    </p:spTree>
    <p:extLst>
      <p:ext uri="{BB962C8B-B14F-4D97-AF65-F5344CB8AC3E}">
        <p14:creationId xmlns:p14="http://schemas.microsoft.com/office/powerpoint/2010/main" xmlns="" val="774894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w="9525"/>
        </p:spPr>
        <p:txBody>
          <a:bodyPr/>
          <a:lstStyle/>
          <a:p>
            <a:endParaRPr lang="tr-TR" smtClean="0"/>
          </a:p>
        </p:txBody>
      </p:sp>
    </p:spTree>
    <p:extLst>
      <p:ext uri="{BB962C8B-B14F-4D97-AF65-F5344CB8AC3E}">
        <p14:creationId xmlns:p14="http://schemas.microsoft.com/office/powerpoint/2010/main" xmlns="" val="933829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w="9525"/>
        </p:spPr>
        <p:txBody>
          <a:bodyPr/>
          <a:lstStyle/>
          <a:p>
            <a:endParaRPr lang="tr-TR" smtClean="0"/>
          </a:p>
        </p:txBody>
      </p:sp>
    </p:spTree>
    <p:extLst>
      <p:ext uri="{BB962C8B-B14F-4D97-AF65-F5344CB8AC3E}">
        <p14:creationId xmlns:p14="http://schemas.microsoft.com/office/powerpoint/2010/main" xmlns="" val="250972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w="9525"/>
        </p:spPr>
        <p:txBody>
          <a:bodyPr/>
          <a:lstStyle/>
          <a:p>
            <a:endParaRPr lang="tr-TR" smtClean="0"/>
          </a:p>
        </p:txBody>
      </p:sp>
    </p:spTree>
    <p:extLst>
      <p:ext uri="{BB962C8B-B14F-4D97-AF65-F5344CB8AC3E}">
        <p14:creationId xmlns:p14="http://schemas.microsoft.com/office/powerpoint/2010/main" xmlns="" val="2498341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w="9525"/>
        </p:spPr>
        <p:txBody>
          <a:bodyPr/>
          <a:lstStyle/>
          <a:p>
            <a:endParaRPr lang="tr-TR" smtClean="0"/>
          </a:p>
        </p:txBody>
      </p:sp>
    </p:spTree>
    <p:extLst>
      <p:ext uri="{BB962C8B-B14F-4D97-AF65-F5344CB8AC3E}">
        <p14:creationId xmlns:p14="http://schemas.microsoft.com/office/powerpoint/2010/main" xmlns="" val="1566187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w="9525"/>
        </p:spPr>
        <p:txBody>
          <a:bodyPr/>
          <a:lstStyle/>
          <a:p>
            <a:endParaRPr lang="tr-TR" smtClean="0"/>
          </a:p>
        </p:txBody>
      </p:sp>
    </p:spTree>
    <p:extLst>
      <p:ext uri="{BB962C8B-B14F-4D97-AF65-F5344CB8AC3E}">
        <p14:creationId xmlns:p14="http://schemas.microsoft.com/office/powerpoint/2010/main" xmlns="" val="2834187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F8AB2346-B3B1-47BA-9537-D1F91175A224}" type="datetimeFigureOut">
              <a:rPr lang="tr-TR" smtClean="0"/>
              <a:pPr/>
              <a:t>29.1.2020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0E84691-D45C-4CCF-B17E-DB65F3741B7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8AB2346-B3B1-47BA-9537-D1F91175A224}" type="datetimeFigureOut">
              <a:rPr lang="tr-TR" smtClean="0"/>
              <a:pPr/>
              <a:t>29.1.2020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0E84691-D45C-4CCF-B17E-DB65F3741B7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8AB2346-B3B1-47BA-9537-D1F91175A224}" type="datetimeFigureOut">
              <a:rPr lang="tr-TR" smtClean="0"/>
              <a:pPr/>
              <a:t>29.1.2020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0E84691-D45C-4CCF-B17E-DB65F3741B76}"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1190978" y="609600"/>
            <a:ext cx="6858000" cy="1143000"/>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1166990" y="1981200"/>
            <a:ext cx="3395133"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97590" y="1981200"/>
            <a:ext cx="3395133"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1166990" y="4114800"/>
            <a:ext cx="3395133"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4697590" y="4114800"/>
            <a:ext cx="3395133"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1190978" y="609600"/>
            <a:ext cx="68580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1166990" y="1981200"/>
            <a:ext cx="3395133"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4697590" y="1981200"/>
            <a:ext cx="3395133" cy="4114800"/>
          </a:xfrm>
        </p:spPr>
        <p:txBody>
          <a:bodyPr/>
          <a:lstStyle/>
          <a:p>
            <a:pPr lvl="0"/>
            <a:endParaRPr lang="tr-TR"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8AB2346-B3B1-47BA-9537-D1F91175A224}" type="datetimeFigureOut">
              <a:rPr lang="tr-TR" smtClean="0"/>
              <a:pPr/>
              <a:t>29.1.2020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0E84691-D45C-4CCF-B17E-DB65F3741B7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F8AB2346-B3B1-47BA-9537-D1F91175A224}" type="datetimeFigureOut">
              <a:rPr lang="tr-TR" smtClean="0"/>
              <a:pPr/>
              <a:t>29.1.2020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0E84691-D45C-4CCF-B17E-DB65F3741B7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F8AB2346-B3B1-47BA-9537-D1F91175A224}" type="datetimeFigureOut">
              <a:rPr lang="tr-TR" smtClean="0"/>
              <a:pPr/>
              <a:t>29.1.2020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0E84691-D45C-4CCF-B17E-DB65F3741B7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F8AB2346-B3B1-47BA-9537-D1F91175A224}" type="datetimeFigureOut">
              <a:rPr lang="tr-TR" smtClean="0"/>
              <a:pPr/>
              <a:t>29.1.2020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50E84691-D45C-4CCF-B17E-DB65F3741B7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F8AB2346-B3B1-47BA-9537-D1F91175A224}" type="datetimeFigureOut">
              <a:rPr lang="tr-TR" smtClean="0"/>
              <a:pPr/>
              <a:t>29.1.2020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50E84691-D45C-4CCF-B17E-DB65F3741B7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8AB2346-B3B1-47BA-9537-D1F91175A224}" type="datetimeFigureOut">
              <a:rPr lang="tr-TR" smtClean="0"/>
              <a:pPr/>
              <a:t>29.1.2020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50E84691-D45C-4CCF-B17E-DB65F3741B7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8AB2346-B3B1-47BA-9537-D1F91175A224}" type="datetimeFigureOut">
              <a:rPr lang="tr-TR" smtClean="0"/>
              <a:pPr/>
              <a:t>29.1.2020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0E84691-D45C-4CCF-B17E-DB65F3741B7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8AB2346-B3B1-47BA-9537-D1F91175A224}" type="datetimeFigureOut">
              <a:rPr lang="tr-TR" smtClean="0"/>
              <a:pPr/>
              <a:t>29.1.2020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0E84691-D45C-4CCF-B17E-DB65F3741B7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AB2346-B3B1-47BA-9537-D1F91175A224}" type="datetimeFigureOut">
              <a:rPr lang="tr-TR" smtClean="0"/>
              <a:pPr/>
              <a:t>29.1.2020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84691-D45C-4CCF-B17E-DB65F3741B7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emf"/><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1691923" y="4365625"/>
            <a:ext cx="6858000" cy="1143000"/>
          </a:xfrm>
        </p:spPr>
        <p:txBody>
          <a:bodyPr/>
          <a:lstStyle/>
          <a:p>
            <a:pPr>
              <a:defRPr/>
            </a:pPr>
            <a:r>
              <a:rPr lang="tr-TR" dirty="0" err="1" smtClean="0">
                <a:solidFill>
                  <a:schemeClr val="tx1"/>
                </a:solidFill>
              </a:rPr>
              <a:t>Prof.Dr</a:t>
            </a:r>
            <a:r>
              <a:rPr lang="tr-TR" dirty="0" smtClean="0">
                <a:solidFill>
                  <a:schemeClr val="tx1"/>
                </a:solidFill>
              </a:rPr>
              <a:t>.Hakan TERZİOĞLU</a:t>
            </a:r>
          </a:p>
        </p:txBody>
      </p:sp>
      <p:sp>
        <p:nvSpPr>
          <p:cNvPr id="148483" name="Rectangle 3"/>
          <p:cNvSpPr>
            <a:spLocks noGrp="1" noChangeArrowheads="1"/>
          </p:cNvSpPr>
          <p:nvPr>
            <p:ph idx="1"/>
          </p:nvPr>
        </p:nvSpPr>
        <p:spPr>
          <a:xfrm>
            <a:off x="987778" y="476250"/>
            <a:ext cx="6925733" cy="4114800"/>
          </a:xfrm>
        </p:spPr>
        <p:txBody>
          <a:bodyPr/>
          <a:lstStyle/>
          <a:p>
            <a:pPr algn="ctr">
              <a:buFont typeface="Monotype Sorts" pitchFamily="2" charset="2"/>
              <a:buNone/>
              <a:defRPr/>
            </a:pPr>
            <a:r>
              <a:rPr lang="tr-TR" sz="4400" dirty="0" err="1" smtClean="0">
                <a:solidFill>
                  <a:schemeClr val="accent2"/>
                </a:solidFill>
              </a:rPr>
              <a:t>Tijleme</a:t>
            </a:r>
            <a:r>
              <a:rPr lang="tr-TR" sz="4400" dirty="0" smtClean="0">
                <a:solidFill>
                  <a:schemeClr val="accent2"/>
                </a:solidFill>
              </a:rPr>
              <a:t> ve Döküm Yolu Özellikleri, Manşete Alma, Döküm Alaşımlarının Hazırlanması</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422400" y="533400"/>
            <a:ext cx="6637867" cy="1143000"/>
          </a:xfrm>
          <a:effectLst>
            <a:outerShdw dist="45791" dir="2021404" algn="ctr" rotWithShape="0">
              <a:schemeClr val="bg2"/>
            </a:outerShdw>
          </a:effectLst>
        </p:spPr>
        <p:txBody>
          <a:bodyPr>
            <a:normAutofit fontScale="90000"/>
          </a:bodyPr>
          <a:lstStyle/>
          <a:p>
            <a:pPr algn="ctr">
              <a:defRPr/>
            </a:pPr>
            <a:r>
              <a:rPr lang="en-AU" b="1" smtClean="0">
                <a:solidFill>
                  <a:schemeClr val="tx1"/>
                </a:solidFill>
                <a:effectLst>
                  <a:outerShdw blurRad="38100" dist="38100" dir="2700000" algn="tl">
                    <a:srgbClr val="000000"/>
                  </a:outerShdw>
                </a:effectLst>
              </a:rPr>
              <a:t>Tijin mum model ile bağlantısı açılı olmalıdır</a:t>
            </a:r>
          </a:p>
        </p:txBody>
      </p:sp>
      <p:pic>
        <p:nvPicPr>
          <p:cNvPr id="27651" name="Picture 3" descr="tij"/>
          <p:cNvPicPr>
            <a:picLocks noGrp="1" noChangeAspect="1" noChangeArrowheads="1"/>
          </p:cNvPicPr>
          <p:nvPr>
            <p:ph type="clipArt" sz="half" idx="2"/>
          </p:nvPr>
        </p:nvPicPr>
        <p:blipFill>
          <a:blip r:embed="rId3" cstate="print"/>
          <a:srcRect/>
          <a:stretch>
            <a:fillRect/>
          </a:stretch>
        </p:blipFill>
        <p:spPr>
          <a:xfrm>
            <a:off x="1761067" y="1981200"/>
            <a:ext cx="5791200" cy="4470400"/>
          </a:xfrm>
        </p:spPr>
      </p:pic>
      <p:pic>
        <p:nvPicPr>
          <p:cNvPr id="4" name="Resim 3"/>
          <p:cNvPicPr>
            <a:picLocks noChangeAspect="1"/>
          </p:cNvPicPr>
          <p:nvPr/>
        </p:nvPicPr>
        <p:blipFill>
          <a:blip r:embed="rId4" cstate="print"/>
          <a:stretch>
            <a:fillRect/>
          </a:stretch>
        </p:blipFill>
        <p:spPr>
          <a:xfrm>
            <a:off x="7644342" y="3861049"/>
            <a:ext cx="1412876" cy="1420447"/>
          </a:xfrm>
          <a:prstGeom prst="rect">
            <a:avLst/>
          </a:prstGeom>
        </p:spPr>
      </p:pic>
    </p:spTree>
    <p:extLst>
      <p:ext uri="{BB962C8B-B14F-4D97-AF65-F5344CB8AC3E}">
        <p14:creationId xmlns:p14="http://schemas.microsoft.com/office/powerpoint/2010/main" xmlns="" val="2415681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Rectangle 5"/>
          <p:cNvSpPr>
            <a:spLocks noGrp="1" noChangeArrowheads="1"/>
          </p:cNvSpPr>
          <p:nvPr>
            <p:ph type="title"/>
          </p:nvPr>
        </p:nvSpPr>
        <p:spPr/>
        <p:txBody>
          <a:bodyPr/>
          <a:lstStyle/>
          <a:p>
            <a:pPr>
              <a:defRPr/>
            </a:pPr>
            <a:r>
              <a:rPr lang="tr-TR" b="1" smtClean="0"/>
              <a:t>Tij bağlantısı</a:t>
            </a:r>
          </a:p>
        </p:txBody>
      </p:sp>
      <p:pic>
        <p:nvPicPr>
          <p:cNvPr id="28675" name="Picture 4" descr="Tijleme"/>
          <p:cNvPicPr>
            <a:picLocks noGrp="1" noChangeAspect="1" noChangeArrowheads="1"/>
          </p:cNvPicPr>
          <p:nvPr>
            <p:ph idx="1"/>
          </p:nvPr>
        </p:nvPicPr>
        <p:blipFill>
          <a:blip r:embed="rId3" cstate="print"/>
          <a:srcRect/>
          <a:stretch>
            <a:fillRect/>
          </a:stretch>
        </p:blipFill>
        <p:spPr>
          <a:xfrm>
            <a:off x="1100667" y="1844675"/>
            <a:ext cx="6927145" cy="4429125"/>
          </a:xfrm>
          <a:noFill/>
        </p:spPr>
      </p:pic>
    </p:spTree>
    <p:extLst>
      <p:ext uri="{BB962C8B-B14F-4D97-AF65-F5344CB8AC3E}">
        <p14:creationId xmlns:p14="http://schemas.microsoft.com/office/powerpoint/2010/main" xmlns="" val="3730617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manset"/>
          <p:cNvPicPr>
            <a:picLocks noChangeAspect="1" noChangeArrowheads="1"/>
          </p:cNvPicPr>
          <p:nvPr/>
        </p:nvPicPr>
        <p:blipFill>
          <a:blip r:embed="rId3" cstate="print">
            <a:lum contrast="6000"/>
          </a:blip>
          <a:srcRect/>
          <a:stretch>
            <a:fillRect/>
          </a:stretch>
        </p:blipFill>
        <p:spPr bwMode="auto">
          <a:xfrm>
            <a:off x="1308101" y="476251"/>
            <a:ext cx="7617178" cy="5953125"/>
          </a:xfrm>
          <a:prstGeom prst="rect">
            <a:avLst/>
          </a:prstGeom>
          <a:solidFill>
            <a:srgbClr val="FFFF99"/>
          </a:solidFill>
          <a:ln w="12700">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51467" y="914400"/>
            <a:ext cx="6858000" cy="1143000"/>
          </a:xfrm>
        </p:spPr>
        <p:txBody>
          <a:bodyPr>
            <a:normAutofit/>
          </a:bodyPr>
          <a:lstStyle/>
          <a:p>
            <a:pPr>
              <a:defRPr/>
            </a:pPr>
            <a:r>
              <a:rPr lang="en-AU" sz="4800" smtClean="0">
                <a:solidFill>
                  <a:srgbClr val="FAFD00"/>
                </a:solidFill>
              </a:rPr>
              <a:t>Döküm işleminin aşamaları</a:t>
            </a:r>
          </a:p>
        </p:txBody>
      </p:sp>
      <p:sp>
        <p:nvSpPr>
          <p:cNvPr id="36867" name="Rectangle 3"/>
          <p:cNvSpPr>
            <a:spLocks noGrp="1" noChangeArrowheads="1"/>
          </p:cNvSpPr>
          <p:nvPr>
            <p:ph idx="1"/>
          </p:nvPr>
        </p:nvSpPr>
        <p:spPr>
          <a:xfrm>
            <a:off x="1116190" y="2300288"/>
            <a:ext cx="6925733" cy="3505200"/>
          </a:xfrm>
          <a:effectLst>
            <a:outerShdw dist="35921" dir="2700000" algn="ctr" rotWithShape="0">
              <a:schemeClr val="bg2"/>
            </a:outerShdw>
          </a:effectLst>
        </p:spPr>
        <p:txBody>
          <a:bodyPr>
            <a:normAutofit fontScale="92500"/>
          </a:bodyPr>
          <a:lstStyle/>
          <a:p>
            <a:pPr>
              <a:lnSpc>
                <a:spcPct val="90000"/>
              </a:lnSpc>
              <a:buFont typeface="Monotype Sorts" pitchFamily="2" charset="2"/>
              <a:buChar char="l"/>
              <a:defRPr/>
            </a:pPr>
            <a:r>
              <a:rPr lang="en-AU" sz="4400" b="1" dirty="0" smtClean="0"/>
              <a:t>Mum </a:t>
            </a:r>
            <a:r>
              <a:rPr lang="en-AU" sz="4400" b="1" dirty="0" err="1" smtClean="0"/>
              <a:t>modelin</a:t>
            </a:r>
            <a:r>
              <a:rPr lang="en-AU" sz="4400" b="1" dirty="0" smtClean="0"/>
              <a:t> </a:t>
            </a:r>
            <a:r>
              <a:rPr lang="en-AU" sz="4400" b="1" dirty="0" err="1" smtClean="0"/>
              <a:t>hazırlanması</a:t>
            </a:r>
            <a:r>
              <a:rPr lang="en-AU" sz="4400" b="1" dirty="0" smtClean="0"/>
              <a:t> </a:t>
            </a:r>
            <a:r>
              <a:rPr lang="en-AU" sz="4400" b="1" dirty="0" err="1" smtClean="0"/>
              <a:t>ve</a:t>
            </a:r>
            <a:r>
              <a:rPr lang="en-AU" sz="4400" b="1" dirty="0" smtClean="0"/>
              <a:t> t</a:t>
            </a:r>
            <a:r>
              <a:rPr lang="tr-TR" sz="4400" b="1" dirty="0" err="1" smtClean="0"/>
              <a:t>ij</a:t>
            </a:r>
            <a:r>
              <a:rPr lang="tr-TR" sz="4400" b="1" dirty="0" smtClean="0"/>
              <a:t> bağlantısı</a:t>
            </a:r>
            <a:endParaRPr lang="en-AU" sz="4400" b="1" dirty="0" smtClean="0"/>
          </a:p>
          <a:p>
            <a:pPr>
              <a:lnSpc>
                <a:spcPct val="90000"/>
              </a:lnSpc>
              <a:buFont typeface="Monotype Sorts" pitchFamily="2" charset="2"/>
              <a:buChar char="l"/>
              <a:defRPr/>
            </a:pPr>
            <a:r>
              <a:rPr lang="en-AU" sz="4400" b="1" dirty="0" err="1" smtClean="0">
                <a:solidFill>
                  <a:srgbClr val="FF0000"/>
                </a:solidFill>
              </a:rPr>
              <a:t>Revetmana</a:t>
            </a:r>
            <a:r>
              <a:rPr lang="en-AU" sz="4400" b="1" dirty="0" smtClean="0">
                <a:solidFill>
                  <a:srgbClr val="FF0000"/>
                </a:solidFill>
              </a:rPr>
              <a:t> alma (investing)</a:t>
            </a:r>
          </a:p>
          <a:p>
            <a:pPr>
              <a:lnSpc>
                <a:spcPct val="90000"/>
              </a:lnSpc>
              <a:buFont typeface="Monotype Sorts" pitchFamily="2" charset="2"/>
              <a:buChar char="l"/>
              <a:defRPr/>
            </a:pPr>
            <a:r>
              <a:rPr lang="en-AU" sz="4400" b="1" dirty="0" err="1" smtClean="0"/>
              <a:t>Mumun</a:t>
            </a:r>
            <a:r>
              <a:rPr lang="en-AU" sz="4400" b="1" dirty="0" smtClean="0"/>
              <a:t> </a:t>
            </a:r>
            <a:r>
              <a:rPr lang="en-AU" sz="4400" b="1" dirty="0" err="1" smtClean="0"/>
              <a:t>eritilmesi</a:t>
            </a:r>
            <a:r>
              <a:rPr lang="en-AU" sz="4400" b="1" dirty="0" smtClean="0"/>
              <a:t> (burnout)</a:t>
            </a:r>
          </a:p>
          <a:p>
            <a:pPr>
              <a:lnSpc>
                <a:spcPct val="90000"/>
              </a:lnSpc>
              <a:buFont typeface="Monotype Sorts" pitchFamily="2" charset="2"/>
              <a:buChar char="l"/>
              <a:defRPr/>
            </a:pPr>
            <a:r>
              <a:rPr lang="en-AU" sz="4400" b="1" dirty="0" err="1" smtClean="0"/>
              <a:t>Döküm</a:t>
            </a:r>
            <a:r>
              <a:rPr lang="en-AU" sz="4400" b="1" dirty="0" smtClean="0"/>
              <a:t> (casting)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87602" y="188640"/>
            <a:ext cx="7744860" cy="4114800"/>
          </a:xfrm>
        </p:spPr>
        <p:txBody>
          <a:bodyPr/>
          <a:lstStyle/>
          <a:p>
            <a:endParaRPr lang="tr-TR" dirty="0"/>
          </a:p>
          <a:p>
            <a:pPr marL="0" indent="0" algn="just">
              <a:buNone/>
            </a:pPr>
            <a:r>
              <a:rPr lang="tr-TR" dirty="0">
                <a:solidFill>
                  <a:srgbClr val="FFFF00"/>
                </a:solidFill>
              </a:rPr>
              <a:t>REVETMANLAR </a:t>
            </a:r>
          </a:p>
          <a:p>
            <a:pPr marL="0" indent="0" algn="just">
              <a:buNone/>
            </a:pPr>
            <a:r>
              <a:rPr lang="tr-TR" dirty="0" smtClean="0"/>
              <a:t>. </a:t>
            </a:r>
            <a:endParaRPr lang="tr-TR" dirty="0"/>
          </a:p>
          <a:p>
            <a:pPr algn="just"/>
            <a:endParaRPr lang="tr-TR" dirty="0"/>
          </a:p>
        </p:txBody>
      </p:sp>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71644" y="1844824"/>
            <a:ext cx="2167467" cy="2212848"/>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43986" y="1844824"/>
            <a:ext cx="3810000" cy="4286250"/>
          </a:xfrm>
          <a:prstGeom prst="rect">
            <a:avLst/>
          </a:prstGeom>
        </p:spPr>
      </p:pic>
    </p:spTree>
    <p:extLst>
      <p:ext uri="{BB962C8B-B14F-4D97-AF65-F5344CB8AC3E}">
        <p14:creationId xmlns:p14="http://schemas.microsoft.com/office/powerpoint/2010/main" xmlns="" val="4104858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116632"/>
            <a:ext cx="6925733" cy="4114800"/>
          </a:xfrm>
        </p:spPr>
        <p:txBody>
          <a:bodyPr>
            <a:normAutofit fontScale="77500" lnSpcReduction="20000"/>
          </a:bodyPr>
          <a:lstStyle/>
          <a:p>
            <a:endParaRPr lang="tr-TR" dirty="0"/>
          </a:p>
          <a:p>
            <a:pPr marL="0" indent="0">
              <a:buNone/>
            </a:pPr>
            <a:r>
              <a:rPr lang="nb-NO" dirty="0"/>
              <a:t>Revetmanlar üç grup altında incelenebilirler: </a:t>
            </a:r>
          </a:p>
          <a:p>
            <a:pPr marL="0" indent="0">
              <a:buNone/>
            </a:pPr>
            <a:endParaRPr lang="tr-TR" dirty="0" smtClean="0"/>
          </a:p>
          <a:p>
            <a:pPr marL="0" indent="0">
              <a:buNone/>
            </a:pPr>
            <a:r>
              <a:rPr lang="tr-TR" dirty="0" smtClean="0"/>
              <a:t>1-Alçı </a:t>
            </a:r>
            <a:r>
              <a:rPr lang="tr-TR" dirty="0"/>
              <a:t>bağlı </a:t>
            </a:r>
            <a:r>
              <a:rPr lang="tr-TR" dirty="0" err="1"/>
              <a:t>revetmanlar</a:t>
            </a:r>
            <a:r>
              <a:rPr lang="tr-TR" dirty="0"/>
              <a:t> </a:t>
            </a:r>
            <a:endParaRPr lang="tr-TR" dirty="0" smtClean="0"/>
          </a:p>
          <a:p>
            <a:pPr marL="0" indent="0">
              <a:buNone/>
            </a:pPr>
            <a:r>
              <a:rPr lang="tr-TR" dirty="0" smtClean="0"/>
              <a:t>2-Fosfat </a:t>
            </a:r>
            <a:r>
              <a:rPr lang="tr-TR" dirty="0"/>
              <a:t>bağlı </a:t>
            </a:r>
            <a:r>
              <a:rPr lang="tr-TR" dirty="0" err="1"/>
              <a:t>revetmanlar</a:t>
            </a:r>
            <a:r>
              <a:rPr lang="tr-TR" dirty="0"/>
              <a:t> </a:t>
            </a:r>
          </a:p>
          <a:p>
            <a:pPr marL="0" indent="0">
              <a:buNone/>
            </a:pPr>
            <a:r>
              <a:rPr lang="tr-TR" dirty="0" smtClean="0"/>
              <a:t>3-Silika </a:t>
            </a:r>
            <a:r>
              <a:rPr lang="tr-TR" dirty="0"/>
              <a:t>bağlı </a:t>
            </a:r>
            <a:r>
              <a:rPr lang="tr-TR" dirty="0" err="1"/>
              <a:t>revetmanlar</a:t>
            </a:r>
            <a:r>
              <a:rPr lang="tr-TR" dirty="0"/>
              <a:t> </a:t>
            </a:r>
          </a:p>
          <a:p>
            <a:pPr marL="0" indent="0" algn="just">
              <a:buNone/>
            </a:pPr>
            <a:endParaRPr lang="tr-TR" sz="2800" dirty="0" smtClean="0"/>
          </a:p>
          <a:p>
            <a:pPr marL="0" indent="0" algn="just">
              <a:buNone/>
            </a:pPr>
            <a:r>
              <a:rPr lang="tr-TR" sz="2800" dirty="0" smtClean="0"/>
              <a:t>Alçı </a:t>
            </a:r>
            <a:r>
              <a:rPr lang="tr-TR" sz="2800" dirty="0"/>
              <a:t>bağlı </a:t>
            </a:r>
            <a:r>
              <a:rPr lang="tr-TR" sz="2800" dirty="0" err="1"/>
              <a:t>revetmanlar</a:t>
            </a:r>
            <a:r>
              <a:rPr lang="tr-TR" sz="2800" dirty="0"/>
              <a:t>, Tip I, Tip II, Tip III altın alaşımları için kullanılırlar. Fosfat bağlı </a:t>
            </a:r>
            <a:r>
              <a:rPr lang="tr-TR" sz="2800" dirty="0" err="1"/>
              <a:t>revetmanlar</a:t>
            </a:r>
            <a:r>
              <a:rPr lang="tr-TR" sz="2800" dirty="0"/>
              <a:t> metal-seramik çalışmalarda kullanılırlar. Silika bağlı </a:t>
            </a:r>
            <a:r>
              <a:rPr lang="tr-TR" sz="2800" dirty="0" err="1"/>
              <a:t>revetmanlar</a:t>
            </a:r>
            <a:r>
              <a:rPr lang="tr-TR" sz="2800" dirty="0"/>
              <a:t> ise yüksek sıcaklıklarda eriyen baz metal alaşımlarında, hareketli bölümlü protez dökümlerinde kullanılırlar. </a:t>
            </a:r>
          </a:p>
        </p:txBody>
      </p:sp>
    </p:spTree>
    <p:extLst>
      <p:ext uri="{BB962C8B-B14F-4D97-AF65-F5344CB8AC3E}">
        <p14:creationId xmlns:p14="http://schemas.microsoft.com/office/powerpoint/2010/main" xmlns="" val="2277967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fontScale="90000"/>
          </a:bodyPr>
          <a:lstStyle/>
          <a:p>
            <a:pPr>
              <a:defRPr/>
            </a:pPr>
            <a:r>
              <a:rPr lang="tr-TR" sz="4000" b="1" smtClean="0"/>
              <a:t>Revetmanın şu üç önemli görevi vardır: </a:t>
            </a:r>
          </a:p>
        </p:txBody>
      </p:sp>
      <p:sp>
        <p:nvSpPr>
          <p:cNvPr id="92163" name="Rectangle 3"/>
          <p:cNvSpPr>
            <a:spLocks noGrp="1" noChangeArrowheads="1"/>
          </p:cNvSpPr>
          <p:nvPr>
            <p:ph idx="1"/>
          </p:nvPr>
        </p:nvSpPr>
        <p:spPr/>
        <p:txBody>
          <a:bodyPr/>
          <a:lstStyle/>
          <a:p>
            <a:pPr>
              <a:defRPr/>
            </a:pPr>
            <a:r>
              <a:rPr lang="tr-TR" b="1" smtClean="0"/>
              <a:t>Anatomik formun detaylı olarak hassas bir şekilde aynen yansıtılması.</a:t>
            </a:r>
          </a:p>
          <a:p>
            <a:pPr>
              <a:defRPr/>
            </a:pPr>
            <a:r>
              <a:rPr lang="tr-TR" b="1" smtClean="0"/>
              <a:t>Mumun eritilmesi ve metalin erimesi sırasında ısıya dirençli bir yapı oluşturması.</a:t>
            </a:r>
          </a:p>
          <a:p>
            <a:pPr>
              <a:defRPr/>
            </a:pPr>
            <a:r>
              <a:rPr lang="tr-TR" b="1" smtClean="0"/>
              <a:t>Alaşımın donması sırasında ortaya çıkan büzülmeyi kompanze etmesi.</a:t>
            </a:r>
          </a:p>
          <a:p>
            <a:pPr>
              <a:defRPr/>
            </a:pPr>
            <a:endParaRPr lang="tr-TR" b="1"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80533" y="334755"/>
            <a:ext cx="7546622" cy="2800767"/>
          </a:xfrm>
        </p:spPr>
        <p:txBody>
          <a:bodyPr>
            <a:spAutoFit/>
          </a:bodyPr>
          <a:lstStyle/>
          <a:p>
            <a:pPr>
              <a:defRPr/>
            </a:pPr>
            <a:r>
              <a:rPr lang="en-AU" b="1" dirty="0" err="1" smtClean="0">
                <a:solidFill>
                  <a:schemeClr val="accent5"/>
                </a:solidFill>
              </a:rPr>
              <a:t>Dökümün</a:t>
            </a:r>
            <a:r>
              <a:rPr lang="en-AU" b="1" dirty="0" smtClean="0">
                <a:solidFill>
                  <a:schemeClr val="accent5"/>
                </a:solidFill>
              </a:rPr>
              <a:t> </a:t>
            </a:r>
            <a:r>
              <a:rPr lang="en-AU" b="1" dirty="0" err="1" smtClean="0">
                <a:solidFill>
                  <a:schemeClr val="accent5"/>
                </a:solidFill>
              </a:rPr>
              <a:t>istenen</a:t>
            </a:r>
            <a:r>
              <a:rPr lang="en-AU" b="1" dirty="0" smtClean="0">
                <a:solidFill>
                  <a:schemeClr val="accent5"/>
                </a:solidFill>
              </a:rPr>
              <a:t> </a:t>
            </a:r>
            <a:r>
              <a:rPr lang="en-AU" b="1" dirty="0" err="1" smtClean="0">
                <a:solidFill>
                  <a:schemeClr val="accent5"/>
                </a:solidFill>
              </a:rPr>
              <a:t>boyutlarda</a:t>
            </a:r>
            <a:r>
              <a:rPr lang="en-AU" b="1" dirty="0" smtClean="0">
                <a:solidFill>
                  <a:schemeClr val="accent5"/>
                </a:solidFill>
              </a:rPr>
              <a:t> </a:t>
            </a:r>
            <a:r>
              <a:rPr lang="en-AU" b="1" dirty="0" err="1" smtClean="0">
                <a:solidFill>
                  <a:schemeClr val="accent5"/>
                </a:solidFill>
              </a:rPr>
              <a:t>elde</a:t>
            </a:r>
            <a:r>
              <a:rPr lang="en-AU" b="1" dirty="0" smtClean="0">
                <a:solidFill>
                  <a:schemeClr val="accent5"/>
                </a:solidFill>
              </a:rPr>
              <a:t> </a:t>
            </a:r>
            <a:r>
              <a:rPr lang="en-AU" b="1" dirty="0" err="1" smtClean="0">
                <a:solidFill>
                  <a:schemeClr val="accent5"/>
                </a:solidFill>
              </a:rPr>
              <a:t>edilebilmesi</a:t>
            </a:r>
            <a:r>
              <a:rPr lang="en-AU" b="1" dirty="0" smtClean="0">
                <a:solidFill>
                  <a:schemeClr val="accent5"/>
                </a:solidFill>
              </a:rPr>
              <a:t> </a:t>
            </a:r>
            <a:r>
              <a:rPr lang="en-AU" b="1" dirty="0" err="1" smtClean="0">
                <a:solidFill>
                  <a:schemeClr val="accent5"/>
                </a:solidFill>
              </a:rPr>
              <a:t>için</a:t>
            </a:r>
            <a:r>
              <a:rPr lang="en-AU" b="1" dirty="0" smtClean="0">
                <a:solidFill>
                  <a:schemeClr val="accent5"/>
                </a:solidFill>
              </a:rPr>
              <a:t> </a:t>
            </a:r>
            <a:r>
              <a:rPr lang="en-AU" b="1" dirty="0" err="1" smtClean="0">
                <a:solidFill>
                  <a:schemeClr val="accent5"/>
                </a:solidFill>
              </a:rPr>
              <a:t>revetmanın</a:t>
            </a:r>
            <a:r>
              <a:rPr lang="en-AU" b="1" dirty="0" smtClean="0">
                <a:solidFill>
                  <a:schemeClr val="accent5"/>
                </a:solidFill>
              </a:rPr>
              <a:t> </a:t>
            </a:r>
            <a:r>
              <a:rPr lang="en-AU" b="1" dirty="0" err="1" smtClean="0">
                <a:solidFill>
                  <a:schemeClr val="accent5"/>
                </a:solidFill>
              </a:rPr>
              <a:t>üç</a:t>
            </a:r>
            <a:r>
              <a:rPr lang="en-AU" b="1" dirty="0" smtClean="0">
                <a:solidFill>
                  <a:schemeClr val="accent5"/>
                </a:solidFill>
              </a:rPr>
              <a:t> tip </a:t>
            </a:r>
            <a:r>
              <a:rPr lang="en-AU" b="1" dirty="0" err="1" smtClean="0">
                <a:solidFill>
                  <a:schemeClr val="accent5"/>
                </a:solidFill>
              </a:rPr>
              <a:t>genleşme</a:t>
            </a:r>
            <a:r>
              <a:rPr lang="en-AU" b="1" dirty="0" smtClean="0">
                <a:solidFill>
                  <a:schemeClr val="accent5"/>
                </a:solidFill>
              </a:rPr>
              <a:t> </a:t>
            </a:r>
            <a:r>
              <a:rPr lang="en-AU" b="1" dirty="0" err="1" smtClean="0">
                <a:solidFill>
                  <a:schemeClr val="accent5"/>
                </a:solidFill>
              </a:rPr>
              <a:t>özelliğinden</a:t>
            </a:r>
            <a:r>
              <a:rPr lang="en-AU" b="1" dirty="0" smtClean="0">
                <a:solidFill>
                  <a:schemeClr val="accent5"/>
                </a:solidFill>
              </a:rPr>
              <a:t> </a:t>
            </a:r>
            <a:r>
              <a:rPr lang="en-AU" b="1" dirty="0" err="1" smtClean="0">
                <a:solidFill>
                  <a:schemeClr val="accent5"/>
                </a:solidFill>
              </a:rPr>
              <a:t>yararlanılır</a:t>
            </a:r>
            <a:endParaRPr lang="en-AU" b="1" dirty="0" smtClean="0">
              <a:solidFill>
                <a:schemeClr val="accent5"/>
              </a:solidFill>
            </a:endParaRPr>
          </a:p>
        </p:txBody>
      </p:sp>
      <p:sp>
        <p:nvSpPr>
          <p:cNvPr id="39939" name="Rectangle 3"/>
          <p:cNvSpPr>
            <a:spLocks noGrp="1" noChangeArrowheads="1"/>
          </p:cNvSpPr>
          <p:nvPr>
            <p:ph idx="1"/>
          </p:nvPr>
        </p:nvSpPr>
        <p:spPr>
          <a:xfrm>
            <a:off x="1151467" y="2971801"/>
            <a:ext cx="6925733" cy="2603790"/>
          </a:xfrm>
          <a:effectLst>
            <a:outerShdw dist="35921" dir="2700000" algn="ctr" rotWithShape="0">
              <a:schemeClr val="bg2"/>
            </a:outerShdw>
          </a:effectLst>
        </p:spPr>
        <p:txBody>
          <a:bodyPr>
            <a:spAutoFit/>
          </a:bodyPr>
          <a:lstStyle/>
          <a:p>
            <a:pPr>
              <a:buFont typeface="Monotype Sorts" pitchFamily="2" charset="2"/>
              <a:buChar char="m"/>
              <a:defRPr/>
            </a:pPr>
            <a:r>
              <a:rPr lang="en-AU" sz="4800" b="1" smtClean="0"/>
              <a:t> Sertleşme genleşmesi</a:t>
            </a:r>
          </a:p>
          <a:p>
            <a:pPr>
              <a:buFont typeface="Monotype Sorts" pitchFamily="2" charset="2"/>
              <a:buChar char="m"/>
              <a:defRPr/>
            </a:pPr>
            <a:r>
              <a:rPr lang="en-AU" sz="4800" b="1" smtClean="0"/>
              <a:t> Isısal genleşme</a:t>
            </a:r>
          </a:p>
          <a:p>
            <a:pPr>
              <a:buFont typeface="Monotype Sorts" pitchFamily="2" charset="2"/>
              <a:buChar char="m"/>
              <a:defRPr/>
            </a:pPr>
            <a:r>
              <a:rPr lang="en-AU" sz="4800" b="1" smtClean="0"/>
              <a:t> Higroskopik genleşme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Sertleşme genleşmesi</a:t>
            </a:r>
            <a:endParaRPr lang="tr-TR" dirty="0"/>
          </a:p>
        </p:txBody>
      </p:sp>
      <p:sp>
        <p:nvSpPr>
          <p:cNvPr id="3" name="2 İçerik Yer Tutucusu"/>
          <p:cNvSpPr>
            <a:spLocks noGrp="1"/>
          </p:cNvSpPr>
          <p:nvPr>
            <p:ph idx="1"/>
          </p:nvPr>
        </p:nvSpPr>
        <p:spPr>
          <a:xfrm>
            <a:off x="283524" y="1981200"/>
            <a:ext cx="8576953" cy="4114800"/>
          </a:xfrm>
        </p:spPr>
        <p:txBody>
          <a:bodyPr/>
          <a:lstStyle/>
          <a:p>
            <a:pPr algn="just">
              <a:buNone/>
            </a:pPr>
            <a:r>
              <a:rPr lang="tr-TR" dirty="0" smtClean="0"/>
              <a:t>   Alçı bağlı </a:t>
            </a:r>
            <a:r>
              <a:rPr lang="tr-TR" dirty="0" err="1" smtClean="0"/>
              <a:t>revetman</a:t>
            </a:r>
            <a:r>
              <a:rPr lang="tr-TR" dirty="0" smtClean="0"/>
              <a:t> karıştırıldıktan sonra sertleşirken bir miktar genleşir ve kalıbın hafifçe genişlemesine neden olur. Karışımdaki toz ve su oranı değiştirilerek genleşmenin az veya çok olması sağlanabilir. Suyun az kullanılması, karıştırma süresinin uzatılması ve ilave bir tampon maddesinin kullanılması genleşmeyi artırır.</a:t>
            </a: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Isısal genleşme</a:t>
            </a:r>
            <a:endParaRPr lang="tr-TR" dirty="0"/>
          </a:p>
        </p:txBody>
      </p:sp>
      <p:sp>
        <p:nvSpPr>
          <p:cNvPr id="3" name="2 İçerik Yer Tutucusu"/>
          <p:cNvSpPr>
            <a:spLocks noGrp="1"/>
          </p:cNvSpPr>
          <p:nvPr>
            <p:ph idx="1"/>
          </p:nvPr>
        </p:nvSpPr>
        <p:spPr>
          <a:xfrm>
            <a:off x="731573" y="1981200"/>
            <a:ext cx="8000889" cy="4114800"/>
          </a:xfrm>
        </p:spPr>
        <p:txBody>
          <a:bodyPr/>
          <a:lstStyle/>
          <a:p>
            <a:pPr algn="just">
              <a:buNone/>
            </a:pPr>
            <a:r>
              <a:rPr lang="tr-TR" dirty="0" smtClean="0"/>
              <a:t>    </a:t>
            </a:r>
            <a:r>
              <a:rPr lang="tr-TR" dirty="0" err="1" smtClean="0"/>
              <a:t>Revetman</a:t>
            </a:r>
            <a:r>
              <a:rPr lang="tr-TR" dirty="0" smtClean="0"/>
              <a:t> yanma fırınında ısıtıldığında meydana gelir. </a:t>
            </a:r>
            <a:r>
              <a:rPr lang="tr-TR" dirty="0" err="1" smtClean="0"/>
              <a:t>Revetman</a:t>
            </a:r>
            <a:r>
              <a:rPr lang="tr-TR" dirty="0" smtClean="0"/>
              <a:t> içerisindeki silika </a:t>
            </a:r>
            <a:r>
              <a:rPr lang="tr-TR" dirty="0" err="1" smtClean="0"/>
              <a:t>refraktör</a:t>
            </a:r>
            <a:r>
              <a:rPr lang="tr-TR" dirty="0" smtClean="0"/>
              <a:t> materyalin faz değişimi, bu olaydan sorumludur.</a:t>
            </a:r>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51467" y="914400"/>
            <a:ext cx="6858000" cy="1143000"/>
          </a:xfrm>
        </p:spPr>
        <p:txBody>
          <a:bodyPr>
            <a:normAutofit/>
          </a:bodyPr>
          <a:lstStyle/>
          <a:p>
            <a:pPr>
              <a:defRPr/>
            </a:pPr>
            <a:r>
              <a:rPr lang="en-AU" sz="4800" dirty="0" err="1" smtClean="0"/>
              <a:t>Döküm</a:t>
            </a:r>
            <a:r>
              <a:rPr lang="en-AU" sz="4800" dirty="0" smtClean="0"/>
              <a:t> </a:t>
            </a:r>
            <a:r>
              <a:rPr lang="en-AU" sz="4800" dirty="0" err="1" smtClean="0"/>
              <a:t>işleminin</a:t>
            </a:r>
            <a:r>
              <a:rPr lang="en-AU" sz="4800" dirty="0" smtClean="0"/>
              <a:t> </a:t>
            </a:r>
            <a:r>
              <a:rPr lang="en-AU" sz="4800" dirty="0" err="1" smtClean="0"/>
              <a:t>aşamaları</a:t>
            </a:r>
            <a:endParaRPr lang="en-AU" sz="4800" dirty="0" smtClean="0"/>
          </a:p>
        </p:txBody>
      </p:sp>
      <p:sp>
        <p:nvSpPr>
          <p:cNvPr id="36867" name="Rectangle 3"/>
          <p:cNvSpPr>
            <a:spLocks noGrp="1" noChangeArrowheads="1"/>
          </p:cNvSpPr>
          <p:nvPr>
            <p:ph idx="1"/>
          </p:nvPr>
        </p:nvSpPr>
        <p:spPr>
          <a:xfrm>
            <a:off x="1116190" y="2300288"/>
            <a:ext cx="6925733" cy="3505200"/>
          </a:xfrm>
          <a:effectLst>
            <a:outerShdw dist="35921" dir="2700000" algn="ctr" rotWithShape="0">
              <a:schemeClr val="bg2"/>
            </a:outerShdw>
          </a:effectLst>
        </p:spPr>
        <p:txBody>
          <a:bodyPr>
            <a:normAutofit fontScale="92500"/>
          </a:bodyPr>
          <a:lstStyle/>
          <a:p>
            <a:pPr>
              <a:lnSpc>
                <a:spcPct val="90000"/>
              </a:lnSpc>
              <a:buFont typeface="Monotype Sorts" pitchFamily="2" charset="2"/>
              <a:buChar char="l"/>
              <a:defRPr/>
            </a:pPr>
            <a:r>
              <a:rPr lang="en-AU" sz="4400" b="1" dirty="0" smtClean="0"/>
              <a:t>Mum </a:t>
            </a:r>
            <a:r>
              <a:rPr lang="en-AU" sz="4400" b="1" dirty="0" err="1" smtClean="0"/>
              <a:t>modelin</a:t>
            </a:r>
            <a:r>
              <a:rPr lang="en-AU" sz="4400" b="1" dirty="0" smtClean="0"/>
              <a:t> </a:t>
            </a:r>
            <a:r>
              <a:rPr lang="en-AU" sz="4400" b="1" dirty="0" err="1" smtClean="0"/>
              <a:t>hazırlanması</a:t>
            </a:r>
            <a:r>
              <a:rPr lang="en-AU" sz="4400" b="1" dirty="0" smtClean="0"/>
              <a:t> </a:t>
            </a:r>
            <a:r>
              <a:rPr lang="en-AU" sz="4400" b="1" dirty="0" err="1" smtClean="0"/>
              <a:t>ve</a:t>
            </a:r>
            <a:r>
              <a:rPr lang="en-AU" sz="4400" b="1" dirty="0" smtClean="0"/>
              <a:t> </a:t>
            </a:r>
            <a:r>
              <a:rPr lang="en-AU" sz="4400" b="1" dirty="0" smtClean="0">
                <a:solidFill>
                  <a:srgbClr val="FF0000"/>
                </a:solidFill>
              </a:rPr>
              <a:t>t</a:t>
            </a:r>
            <a:r>
              <a:rPr lang="tr-TR" sz="4400" b="1" dirty="0" err="1" smtClean="0">
                <a:solidFill>
                  <a:srgbClr val="FF0000"/>
                </a:solidFill>
              </a:rPr>
              <a:t>ij</a:t>
            </a:r>
            <a:r>
              <a:rPr lang="tr-TR" sz="4400" b="1" dirty="0" smtClean="0">
                <a:solidFill>
                  <a:srgbClr val="FF0000"/>
                </a:solidFill>
              </a:rPr>
              <a:t> bağlantısı</a:t>
            </a:r>
            <a:endParaRPr lang="en-AU" sz="4400" b="1" dirty="0" smtClean="0">
              <a:solidFill>
                <a:srgbClr val="FF0000"/>
              </a:solidFill>
            </a:endParaRPr>
          </a:p>
          <a:p>
            <a:pPr>
              <a:lnSpc>
                <a:spcPct val="90000"/>
              </a:lnSpc>
              <a:buFont typeface="Monotype Sorts" pitchFamily="2" charset="2"/>
              <a:buChar char="l"/>
              <a:defRPr/>
            </a:pPr>
            <a:r>
              <a:rPr lang="en-AU" sz="4400" b="1" dirty="0" err="1" smtClean="0"/>
              <a:t>Revetmana</a:t>
            </a:r>
            <a:r>
              <a:rPr lang="en-AU" sz="4400" b="1" dirty="0" smtClean="0"/>
              <a:t> alma (investing)</a:t>
            </a:r>
          </a:p>
          <a:p>
            <a:pPr>
              <a:lnSpc>
                <a:spcPct val="90000"/>
              </a:lnSpc>
              <a:buFont typeface="Monotype Sorts" pitchFamily="2" charset="2"/>
              <a:buChar char="l"/>
              <a:defRPr/>
            </a:pPr>
            <a:r>
              <a:rPr lang="en-AU" sz="4400" b="1" dirty="0" err="1" smtClean="0"/>
              <a:t>Mumun</a:t>
            </a:r>
            <a:r>
              <a:rPr lang="en-AU" sz="4400" b="1" dirty="0" smtClean="0"/>
              <a:t> </a:t>
            </a:r>
            <a:r>
              <a:rPr lang="en-AU" sz="4400" b="1" dirty="0" err="1" smtClean="0"/>
              <a:t>eritilmesi</a:t>
            </a:r>
            <a:r>
              <a:rPr lang="en-AU" sz="4400" b="1" dirty="0" smtClean="0"/>
              <a:t> (burnout)</a:t>
            </a:r>
          </a:p>
          <a:p>
            <a:pPr>
              <a:lnSpc>
                <a:spcPct val="90000"/>
              </a:lnSpc>
              <a:buFont typeface="Monotype Sorts" pitchFamily="2" charset="2"/>
              <a:buChar char="l"/>
              <a:defRPr/>
            </a:pPr>
            <a:r>
              <a:rPr lang="en-AU" sz="4400" b="1" dirty="0" err="1" smtClean="0"/>
              <a:t>Döküm</a:t>
            </a:r>
            <a:r>
              <a:rPr lang="en-AU" sz="4400" b="1" dirty="0" smtClean="0"/>
              <a:t> (casting)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Higroskopik genleşme</a:t>
            </a:r>
            <a:endParaRPr lang="tr-TR" dirty="0"/>
          </a:p>
        </p:txBody>
      </p:sp>
      <p:sp>
        <p:nvSpPr>
          <p:cNvPr id="3" name="2 İçerik Yer Tutucusu"/>
          <p:cNvSpPr>
            <a:spLocks noGrp="1"/>
          </p:cNvSpPr>
          <p:nvPr>
            <p:ph idx="1"/>
          </p:nvPr>
        </p:nvSpPr>
        <p:spPr>
          <a:xfrm>
            <a:off x="411538" y="1981200"/>
            <a:ext cx="8732462" cy="4114800"/>
          </a:xfrm>
        </p:spPr>
        <p:txBody>
          <a:bodyPr/>
          <a:lstStyle/>
          <a:p>
            <a:pPr algn="just">
              <a:buNone/>
            </a:pPr>
            <a:r>
              <a:rPr lang="tr-TR" dirty="0" smtClean="0"/>
              <a:t>   Bu durum, sertleşme sırasında </a:t>
            </a:r>
            <a:r>
              <a:rPr lang="tr-TR" dirty="0" err="1" smtClean="0"/>
              <a:t>revetmana</a:t>
            </a:r>
            <a:r>
              <a:rPr lang="tr-TR" dirty="0" smtClean="0"/>
              <a:t> su ilave edildiğinde ortaya çıkar. Genellikle bu işlem </a:t>
            </a:r>
            <a:r>
              <a:rPr lang="tr-TR" dirty="0" err="1" smtClean="0"/>
              <a:t>revetmanın</a:t>
            </a:r>
            <a:r>
              <a:rPr lang="tr-TR" dirty="0" smtClean="0"/>
              <a:t> dökülmesinden hemen sonra 1 saat süre ile 37 ˚C </a:t>
            </a:r>
            <a:r>
              <a:rPr lang="tr-TR" dirty="0" err="1" smtClean="0"/>
              <a:t>lık</a:t>
            </a:r>
            <a:r>
              <a:rPr lang="tr-TR" dirty="0" smtClean="0"/>
              <a:t> su banyosunda bekletilmesi ile sağlanır. Bu uygulama genleşmenin artmasına ve daha düşük ön ısıtma işlemine izin verir. Tampon maddenin ıslak olarak kullanılması da belirli ölçüde higroskopik genleşemeye imkan verir.</a:t>
            </a:r>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43000" y="1500189"/>
            <a:ext cx="2794000" cy="2714625"/>
          </a:xfrm>
        </p:spPr>
        <p:txBody>
          <a:bodyPr/>
          <a:lstStyle/>
          <a:p>
            <a:pPr>
              <a:buFont typeface="Monotype Sorts" pitchFamily="2" charset="2"/>
              <a:buNone/>
              <a:defRPr/>
            </a:pPr>
            <a:r>
              <a:rPr lang="tr-TR" dirty="0" smtClean="0"/>
              <a:t>   </a:t>
            </a:r>
            <a:endParaRPr lang="tr-TR" sz="2400" dirty="0" smtClean="0"/>
          </a:p>
          <a:p>
            <a:pPr>
              <a:buFont typeface="Monotype Sorts" pitchFamily="2" charset="2"/>
              <a:buNone/>
              <a:defRPr/>
            </a:pPr>
            <a:endParaRPr lang="tr-TR" sz="2400" dirty="0" smtClean="0"/>
          </a:p>
          <a:p>
            <a:pPr>
              <a:buFont typeface="Monotype Sorts" pitchFamily="2" charset="2"/>
              <a:buNone/>
              <a:defRPr/>
            </a:pPr>
            <a:endParaRPr lang="tr-TR" sz="2400" dirty="0" smtClean="0"/>
          </a:p>
          <a:p>
            <a:pPr>
              <a:buFont typeface="Monotype Sorts" pitchFamily="2" charset="2"/>
              <a:buNone/>
              <a:defRPr/>
            </a:pPr>
            <a:r>
              <a:rPr lang="tr-TR" sz="2400" dirty="0" smtClean="0"/>
              <a:t> 	</a:t>
            </a:r>
            <a:r>
              <a:rPr lang="tr-TR" sz="2400" dirty="0" smtClean="0">
                <a:solidFill>
                  <a:srgbClr val="FFFF00"/>
                </a:solidFill>
              </a:rPr>
              <a:t>Mum büzülmesi  </a:t>
            </a:r>
          </a:p>
          <a:p>
            <a:pPr>
              <a:buFont typeface="Monotype Sorts" pitchFamily="2" charset="2"/>
              <a:buNone/>
              <a:defRPr/>
            </a:pPr>
            <a:r>
              <a:rPr lang="tr-TR" sz="2400" dirty="0" smtClean="0">
                <a:solidFill>
                  <a:srgbClr val="FFFF00"/>
                </a:solidFill>
              </a:rPr>
              <a:t>+ Metal büzülmesi  </a:t>
            </a:r>
            <a:endParaRPr lang="tr-TR" sz="2400" dirty="0">
              <a:solidFill>
                <a:srgbClr val="FF0000"/>
              </a:solidFill>
            </a:endParaRPr>
          </a:p>
        </p:txBody>
      </p:sp>
      <p:sp>
        <p:nvSpPr>
          <p:cNvPr id="4" name="2 İçerik Yer Tutucusu"/>
          <p:cNvSpPr txBox="1">
            <a:spLocks/>
          </p:cNvSpPr>
          <p:nvPr/>
        </p:nvSpPr>
        <p:spPr bwMode="auto">
          <a:xfrm>
            <a:off x="4254501" y="1214439"/>
            <a:ext cx="4889500" cy="5310187"/>
          </a:xfrm>
          <a:prstGeom prst="rect">
            <a:avLst/>
          </a:prstGeom>
          <a:noFill/>
          <a:ln w="12700">
            <a:noFill/>
            <a:miter lim="800000"/>
            <a:headEnd/>
            <a:tailEnd/>
          </a:ln>
          <a:effectLst/>
        </p:spPr>
        <p:txBody>
          <a:bodyPr lIns="90488" tIns="44450" rIns="90488" bIns="44450"/>
          <a:lstStyle/>
          <a:p>
            <a:pPr marL="342900" indent="-342900">
              <a:spcBef>
                <a:spcPct val="20000"/>
              </a:spcBef>
              <a:buClr>
                <a:schemeClr val="tx2"/>
              </a:buClr>
              <a:buSzPct val="75000"/>
              <a:buFont typeface="Monotype Sorts" pitchFamily="2" charset="2"/>
              <a:buNone/>
              <a:defRPr/>
            </a:pPr>
            <a:r>
              <a:rPr lang="tr-TR" sz="3200" kern="0" dirty="0">
                <a:effectLst>
                  <a:outerShdw blurRad="38100" dist="38100" dir="2700000" algn="tl">
                    <a:srgbClr val="000000"/>
                  </a:outerShdw>
                </a:effectLst>
                <a:latin typeface="+mn-lt"/>
              </a:rPr>
              <a:t>   </a:t>
            </a:r>
            <a:endParaRPr lang="tr-TR" sz="2400" kern="0" dirty="0">
              <a:effectLst>
                <a:outerShdw blurRad="38100" dist="38100" dir="2700000" algn="tl">
                  <a:srgbClr val="000000"/>
                </a:outerShdw>
              </a:effectLst>
              <a:latin typeface="+mn-lt"/>
            </a:endParaRPr>
          </a:p>
          <a:p>
            <a:pPr marL="342900" indent="-342900">
              <a:spcBef>
                <a:spcPct val="20000"/>
              </a:spcBef>
              <a:buClr>
                <a:schemeClr val="tx2"/>
              </a:buClr>
              <a:buSzPct val="75000"/>
              <a:buFont typeface="Monotype Sorts" pitchFamily="2" charset="2"/>
              <a:buNone/>
              <a:defRPr/>
            </a:pPr>
            <a:endParaRPr lang="tr-TR" sz="2400" kern="0" dirty="0">
              <a:effectLst>
                <a:outerShdw blurRad="38100" dist="38100" dir="2700000" algn="tl">
                  <a:srgbClr val="000000"/>
                </a:outerShdw>
              </a:effectLst>
              <a:latin typeface="+mn-lt"/>
            </a:endParaRPr>
          </a:p>
          <a:p>
            <a:pPr marL="342900" indent="-342900">
              <a:spcBef>
                <a:spcPct val="20000"/>
              </a:spcBef>
              <a:buClr>
                <a:schemeClr val="tx2"/>
              </a:buClr>
              <a:buSzPct val="75000"/>
              <a:buFont typeface="Monotype Sorts" pitchFamily="2" charset="2"/>
              <a:buNone/>
              <a:defRPr/>
            </a:pPr>
            <a:endParaRPr lang="tr-TR" sz="2400" kern="0" dirty="0">
              <a:effectLst>
                <a:outerShdw blurRad="38100" dist="38100" dir="2700000" algn="tl">
                  <a:srgbClr val="000000"/>
                </a:outerShdw>
              </a:effectLst>
              <a:latin typeface="+mn-lt"/>
            </a:endParaRPr>
          </a:p>
          <a:p>
            <a:pPr marL="342900" indent="-342900">
              <a:spcBef>
                <a:spcPct val="20000"/>
              </a:spcBef>
              <a:buClr>
                <a:schemeClr val="tx2"/>
              </a:buClr>
              <a:buSzPct val="75000"/>
              <a:buFont typeface="Monotype Sorts" pitchFamily="2" charset="2"/>
              <a:buNone/>
              <a:defRPr/>
            </a:pPr>
            <a:r>
              <a:rPr lang="tr-TR" sz="2400" kern="0" dirty="0">
                <a:solidFill>
                  <a:srgbClr val="FF0000"/>
                </a:solidFill>
                <a:effectLst>
                  <a:outerShdw blurRad="38100" dist="38100" dir="2700000" algn="tl">
                    <a:srgbClr val="000000"/>
                  </a:outerShdw>
                </a:effectLst>
                <a:latin typeface="+mn-lt"/>
              </a:rPr>
              <a:t>	Mumun genleşmesi+ </a:t>
            </a:r>
            <a:r>
              <a:rPr lang="tr-TR" sz="2400" kern="0" dirty="0" err="1">
                <a:solidFill>
                  <a:srgbClr val="FF0000"/>
                </a:solidFill>
                <a:effectLst>
                  <a:outerShdw blurRad="38100" dist="38100" dir="2700000" algn="tl">
                    <a:srgbClr val="000000"/>
                  </a:outerShdw>
                </a:effectLst>
                <a:latin typeface="+mn-lt"/>
              </a:rPr>
              <a:t>Revetmanın</a:t>
            </a:r>
            <a:r>
              <a:rPr lang="tr-TR" sz="2400" kern="0" dirty="0">
                <a:solidFill>
                  <a:srgbClr val="FF0000"/>
                </a:solidFill>
                <a:effectLst>
                  <a:outerShdw blurRad="38100" dist="38100" dir="2700000" algn="tl">
                    <a:srgbClr val="000000"/>
                  </a:outerShdw>
                </a:effectLst>
                <a:latin typeface="+mn-lt"/>
              </a:rPr>
              <a:t> sertleşme genleşmesi+ </a:t>
            </a:r>
            <a:r>
              <a:rPr lang="tr-TR" sz="2400" kern="0" dirty="0" err="1">
                <a:solidFill>
                  <a:srgbClr val="FF0000"/>
                </a:solidFill>
                <a:effectLst>
                  <a:outerShdw blurRad="38100" dist="38100" dir="2700000" algn="tl">
                    <a:srgbClr val="000000"/>
                  </a:outerShdw>
                </a:effectLst>
                <a:latin typeface="+mn-lt"/>
              </a:rPr>
              <a:t>Revetmanın</a:t>
            </a:r>
            <a:r>
              <a:rPr lang="tr-TR" sz="2400" kern="0" dirty="0">
                <a:solidFill>
                  <a:srgbClr val="FF0000"/>
                </a:solidFill>
                <a:effectLst>
                  <a:outerShdw blurRad="38100" dist="38100" dir="2700000" algn="tl">
                    <a:srgbClr val="000000"/>
                  </a:outerShdw>
                </a:effectLst>
                <a:latin typeface="+mn-lt"/>
              </a:rPr>
              <a:t> higroskopik genleşmesi+ </a:t>
            </a:r>
            <a:r>
              <a:rPr lang="tr-TR" sz="2400" kern="0" dirty="0" err="1">
                <a:solidFill>
                  <a:srgbClr val="FF0000"/>
                </a:solidFill>
                <a:effectLst>
                  <a:outerShdw blurRad="38100" dist="38100" dir="2700000" algn="tl">
                    <a:srgbClr val="000000"/>
                  </a:outerShdw>
                </a:effectLst>
                <a:latin typeface="+mn-lt"/>
              </a:rPr>
              <a:t>Revetmanın</a:t>
            </a:r>
            <a:r>
              <a:rPr lang="tr-TR" sz="2400" kern="0" dirty="0">
                <a:solidFill>
                  <a:srgbClr val="FF0000"/>
                </a:solidFill>
                <a:effectLst>
                  <a:outerShdw blurRad="38100" dist="38100" dir="2700000" algn="tl">
                    <a:srgbClr val="000000"/>
                  </a:outerShdw>
                </a:effectLst>
                <a:latin typeface="+mn-lt"/>
              </a:rPr>
              <a:t> ısısal genleşmesi</a:t>
            </a:r>
          </a:p>
        </p:txBody>
      </p:sp>
      <p:sp>
        <p:nvSpPr>
          <p:cNvPr id="5" name="2 İçerik Yer Tutucusu"/>
          <p:cNvSpPr txBox="1">
            <a:spLocks/>
          </p:cNvSpPr>
          <p:nvPr/>
        </p:nvSpPr>
        <p:spPr bwMode="auto">
          <a:xfrm>
            <a:off x="3556000" y="2071689"/>
            <a:ext cx="825500" cy="1785937"/>
          </a:xfrm>
          <a:prstGeom prst="rect">
            <a:avLst/>
          </a:prstGeom>
          <a:noFill/>
          <a:ln w="12700">
            <a:noFill/>
            <a:miter lim="800000"/>
            <a:headEnd/>
            <a:tailEnd/>
          </a:ln>
          <a:effectLst/>
        </p:spPr>
        <p:txBody>
          <a:bodyPr lIns="90488" tIns="44450" rIns="90488" bIns="44450"/>
          <a:lstStyle/>
          <a:p>
            <a:pPr marL="342900" indent="-342900">
              <a:spcBef>
                <a:spcPct val="20000"/>
              </a:spcBef>
              <a:buClr>
                <a:schemeClr val="tx2"/>
              </a:buClr>
              <a:buSzPct val="75000"/>
              <a:buFont typeface="Monotype Sorts" pitchFamily="2" charset="2"/>
              <a:buNone/>
              <a:defRPr/>
            </a:pPr>
            <a:r>
              <a:rPr lang="tr-TR" sz="3200" kern="0" dirty="0">
                <a:effectLst>
                  <a:outerShdw blurRad="38100" dist="38100" dir="2700000" algn="tl">
                    <a:srgbClr val="000000"/>
                  </a:outerShdw>
                </a:effectLst>
                <a:latin typeface="+mn-lt"/>
              </a:rPr>
              <a:t>   </a:t>
            </a:r>
            <a:endParaRPr lang="tr-TR" sz="2400" kern="0" dirty="0">
              <a:effectLst>
                <a:outerShdw blurRad="38100" dist="38100" dir="2700000" algn="tl">
                  <a:srgbClr val="000000"/>
                </a:outerShdw>
              </a:effectLst>
              <a:latin typeface="+mn-lt"/>
            </a:endParaRPr>
          </a:p>
          <a:p>
            <a:pPr marL="342900" indent="-342900">
              <a:spcBef>
                <a:spcPct val="20000"/>
              </a:spcBef>
              <a:buClr>
                <a:schemeClr val="tx2"/>
              </a:buClr>
              <a:buSzPct val="75000"/>
              <a:buFont typeface="Monotype Sorts" pitchFamily="2" charset="2"/>
              <a:buNone/>
              <a:defRPr/>
            </a:pPr>
            <a:r>
              <a:rPr lang="tr-TR" sz="7200" b="1" kern="0" dirty="0">
                <a:effectLst>
                  <a:outerShdw blurRad="38100" dist="38100" dir="2700000" algn="tl">
                    <a:srgbClr val="000000"/>
                  </a:outerShdw>
                </a:effectLst>
                <a:latin typeface="+mn-lt"/>
              </a:rPr>
              <a:t>=</a:t>
            </a:r>
            <a:endParaRPr lang="tr-TR" sz="2400" kern="0" dirty="0">
              <a:solidFill>
                <a:srgbClr val="FF0000"/>
              </a:solidFill>
              <a:effectLst>
                <a:outerShdw blurRad="38100" dist="38100" dir="2700000" algn="tl">
                  <a:srgbClr val="000000"/>
                </a:outerShdw>
              </a:effectLst>
              <a:latin typeface="+mn-lt"/>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down)">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down)">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p"/>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79623" y="260648"/>
            <a:ext cx="6925733" cy="4114800"/>
          </a:xfrm>
        </p:spPr>
        <p:txBody>
          <a:bodyPr/>
          <a:lstStyle/>
          <a:p>
            <a:endParaRPr lang="tr-TR" dirty="0"/>
          </a:p>
          <a:p>
            <a:pPr marL="0" indent="0" algn="just">
              <a:buNone/>
            </a:pPr>
            <a:r>
              <a:rPr lang="tr-TR" dirty="0"/>
              <a:t>Yıllardır döküm manşetlerinin içinin astarlanması için asbest kullanılmışken bugün, asbestin zararlı etkisi nedeniyle, </a:t>
            </a:r>
            <a:r>
              <a:rPr lang="tr-TR" dirty="0" err="1"/>
              <a:t>fibröz</a:t>
            </a:r>
            <a:r>
              <a:rPr lang="tr-TR" dirty="0"/>
              <a:t> seramik, </a:t>
            </a:r>
            <a:r>
              <a:rPr lang="tr-TR" dirty="0" err="1" smtClean="0"/>
              <a:t>aluminyum</a:t>
            </a:r>
            <a:r>
              <a:rPr lang="tr-TR" dirty="0" smtClean="0"/>
              <a:t> </a:t>
            </a:r>
            <a:r>
              <a:rPr lang="tr-TR" dirty="0"/>
              <a:t>silikat gibi alternatif ürünler kullanıma sunulmuştur. </a:t>
            </a:r>
          </a:p>
        </p:txBody>
      </p:sp>
      <p:pic>
        <p:nvPicPr>
          <p:cNvPr id="4" name="Resim 3"/>
          <p:cNvPicPr>
            <a:picLocks noChangeAspect="1"/>
          </p:cNvPicPr>
          <p:nvPr/>
        </p:nvPicPr>
        <p:blipFill>
          <a:blip r:embed="rId2" cstate="print"/>
          <a:stretch>
            <a:fillRect/>
          </a:stretch>
        </p:blipFill>
        <p:spPr>
          <a:xfrm>
            <a:off x="5916150" y="3645024"/>
            <a:ext cx="1381898" cy="2664296"/>
          </a:xfrm>
          <a:prstGeom prst="rect">
            <a:avLst/>
          </a:prstGeom>
        </p:spPr>
      </p:pic>
      <p:pic>
        <p:nvPicPr>
          <p:cNvPr id="5" name="Picture 4" descr="s_03"/>
          <p:cNvPicPr>
            <a:picLocks noChangeAspect="1" noChangeArrowheads="1"/>
          </p:cNvPicPr>
          <p:nvPr/>
        </p:nvPicPr>
        <p:blipFill>
          <a:blip r:embed="rId3" cstate="print"/>
          <a:srcRect/>
          <a:stretch>
            <a:fillRect/>
          </a:stretch>
        </p:blipFill>
        <p:spPr bwMode="auto">
          <a:xfrm>
            <a:off x="1243631" y="3356993"/>
            <a:ext cx="2880077" cy="3240087"/>
          </a:xfrm>
          <a:prstGeom prst="rect">
            <a:avLst/>
          </a:prstGeom>
          <a:noFill/>
          <a:ln w="12700">
            <a:noFill/>
            <a:miter lim="800000"/>
            <a:headEnd/>
            <a:tailEnd/>
          </a:ln>
          <a:effectLst/>
        </p:spPr>
      </p:pic>
    </p:spTree>
    <p:extLst>
      <p:ext uri="{BB962C8B-B14F-4D97-AF65-F5344CB8AC3E}">
        <p14:creationId xmlns:p14="http://schemas.microsoft.com/office/powerpoint/2010/main" xmlns="" val="489691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77333" y="476250"/>
            <a:ext cx="7749822" cy="1143000"/>
          </a:xfrm>
        </p:spPr>
        <p:txBody>
          <a:bodyPr/>
          <a:lstStyle/>
          <a:p>
            <a:pPr>
              <a:defRPr/>
            </a:pPr>
            <a:r>
              <a:rPr lang="en-AU" sz="4000" b="1" dirty="0" err="1" smtClean="0">
                <a:solidFill>
                  <a:srgbClr val="FAFD00"/>
                </a:solidFill>
              </a:rPr>
              <a:t>Hassas</a:t>
            </a:r>
            <a:r>
              <a:rPr lang="en-AU" sz="4000" b="1" dirty="0" smtClean="0">
                <a:solidFill>
                  <a:srgbClr val="FAFD00"/>
                </a:solidFill>
              </a:rPr>
              <a:t> </a:t>
            </a:r>
            <a:r>
              <a:rPr lang="en-AU" sz="4000" b="1" dirty="0" err="1" smtClean="0">
                <a:solidFill>
                  <a:srgbClr val="FAFD00"/>
                </a:solidFill>
              </a:rPr>
              <a:t>bir</a:t>
            </a:r>
            <a:r>
              <a:rPr lang="en-AU" sz="4000" b="1" dirty="0" smtClean="0">
                <a:solidFill>
                  <a:srgbClr val="FAFD00"/>
                </a:solidFill>
              </a:rPr>
              <a:t> </a:t>
            </a:r>
            <a:r>
              <a:rPr lang="en-AU" sz="4000" b="1" dirty="0" err="1" smtClean="0">
                <a:solidFill>
                  <a:srgbClr val="FAFD00"/>
                </a:solidFill>
              </a:rPr>
              <a:t>dökümün</a:t>
            </a:r>
            <a:r>
              <a:rPr lang="en-AU" sz="4000" b="1" dirty="0" smtClean="0">
                <a:solidFill>
                  <a:srgbClr val="FAFD00"/>
                </a:solidFill>
              </a:rPr>
              <a:t> </a:t>
            </a:r>
            <a:r>
              <a:rPr lang="en-AU" sz="4000" b="1" dirty="0" err="1" smtClean="0">
                <a:solidFill>
                  <a:srgbClr val="FAFD00"/>
                </a:solidFill>
              </a:rPr>
              <a:t>elde</a:t>
            </a:r>
            <a:r>
              <a:rPr lang="en-AU" sz="4000" b="1" dirty="0" smtClean="0">
                <a:solidFill>
                  <a:srgbClr val="FAFD00"/>
                </a:solidFill>
              </a:rPr>
              <a:t> </a:t>
            </a:r>
            <a:r>
              <a:rPr lang="en-AU" sz="4000" b="1" dirty="0" err="1" smtClean="0">
                <a:solidFill>
                  <a:srgbClr val="FAFD00"/>
                </a:solidFill>
              </a:rPr>
              <a:t>edilebilmesinde</a:t>
            </a:r>
            <a:r>
              <a:rPr lang="en-AU" sz="4000" b="1" dirty="0" smtClean="0">
                <a:solidFill>
                  <a:srgbClr val="FAFD00"/>
                </a:solidFill>
              </a:rPr>
              <a:t> </a:t>
            </a:r>
            <a:r>
              <a:rPr lang="en-AU" sz="4000" b="1" dirty="0" err="1" smtClean="0">
                <a:solidFill>
                  <a:srgbClr val="FAFD00"/>
                </a:solidFill>
              </a:rPr>
              <a:t>etkili</a:t>
            </a:r>
            <a:r>
              <a:rPr lang="en-AU" sz="4000" b="1" dirty="0" smtClean="0">
                <a:solidFill>
                  <a:srgbClr val="FAFD00"/>
                </a:solidFill>
              </a:rPr>
              <a:t> </a:t>
            </a:r>
            <a:r>
              <a:rPr lang="en-AU" sz="4000" b="1" dirty="0" err="1" smtClean="0">
                <a:solidFill>
                  <a:srgbClr val="FAFD00"/>
                </a:solidFill>
              </a:rPr>
              <a:t>olan</a:t>
            </a:r>
            <a:r>
              <a:rPr lang="en-AU" sz="4000" b="1" dirty="0" smtClean="0">
                <a:solidFill>
                  <a:srgbClr val="FAFD00"/>
                </a:solidFill>
              </a:rPr>
              <a:t> </a:t>
            </a:r>
            <a:r>
              <a:rPr lang="en-AU" sz="4000" b="1" dirty="0" err="1" smtClean="0">
                <a:solidFill>
                  <a:srgbClr val="FAFD00"/>
                </a:solidFill>
              </a:rPr>
              <a:t>unsurlar</a:t>
            </a:r>
            <a:endParaRPr lang="en-AU" sz="4000" b="1" dirty="0" smtClean="0">
              <a:solidFill>
                <a:srgbClr val="FAFD00"/>
              </a:solidFill>
            </a:endParaRPr>
          </a:p>
        </p:txBody>
      </p:sp>
      <p:sp>
        <p:nvSpPr>
          <p:cNvPr id="35843" name="Rectangle 3"/>
          <p:cNvSpPr>
            <a:spLocks noGrp="1" noChangeArrowheads="1"/>
          </p:cNvSpPr>
          <p:nvPr>
            <p:ph idx="1"/>
          </p:nvPr>
        </p:nvSpPr>
        <p:spPr>
          <a:xfrm>
            <a:off x="372621" y="1988840"/>
            <a:ext cx="8359246" cy="4114800"/>
          </a:xfrm>
          <a:effectLst>
            <a:outerShdw dist="35921" dir="2700000" algn="ctr" rotWithShape="0">
              <a:schemeClr val="bg2"/>
            </a:outerShdw>
          </a:effectLst>
        </p:spPr>
        <p:txBody>
          <a:bodyPr/>
          <a:lstStyle/>
          <a:p>
            <a:pPr>
              <a:defRPr/>
            </a:pPr>
            <a:r>
              <a:rPr lang="en-AU" sz="3600" b="1" dirty="0" smtClean="0"/>
              <a:t>Mum </a:t>
            </a:r>
            <a:r>
              <a:rPr lang="en-AU" sz="3600" b="1" dirty="0" err="1" smtClean="0"/>
              <a:t>yapının</a:t>
            </a:r>
            <a:r>
              <a:rPr lang="en-AU" sz="3600" b="1" dirty="0" smtClean="0"/>
              <a:t> </a:t>
            </a:r>
            <a:r>
              <a:rPr lang="en-AU" sz="3600" b="1" dirty="0" err="1" smtClean="0"/>
              <a:t>uygun</a:t>
            </a:r>
            <a:r>
              <a:rPr lang="en-AU" sz="3600" b="1" dirty="0" smtClean="0"/>
              <a:t> b</a:t>
            </a:r>
            <a:r>
              <a:rPr lang="tr-TR" sz="3600" b="1" dirty="0" smtClean="0"/>
              <a:t>i</a:t>
            </a:r>
            <a:r>
              <a:rPr lang="en-AU" sz="3600" b="1" dirty="0" smtClean="0"/>
              <a:t>r </a:t>
            </a:r>
            <a:r>
              <a:rPr lang="en-AU" sz="3600" b="1" dirty="0" err="1" smtClean="0"/>
              <a:t>şekilde</a:t>
            </a:r>
            <a:r>
              <a:rPr lang="en-AU" sz="3600" b="1" dirty="0" smtClean="0"/>
              <a:t> </a:t>
            </a:r>
            <a:r>
              <a:rPr lang="en-AU" sz="3600" b="1" dirty="0" err="1" smtClean="0"/>
              <a:t>hazırlanması</a:t>
            </a:r>
            <a:endParaRPr lang="en-AU" sz="3600" b="1" dirty="0" smtClean="0"/>
          </a:p>
          <a:p>
            <a:pPr>
              <a:defRPr/>
            </a:pPr>
            <a:r>
              <a:rPr lang="en-AU" sz="3600" b="1" dirty="0" err="1" smtClean="0"/>
              <a:t>Revetmanın</a:t>
            </a:r>
            <a:r>
              <a:rPr lang="en-AU" sz="3600" b="1" dirty="0" smtClean="0"/>
              <a:t> </a:t>
            </a:r>
            <a:r>
              <a:rPr lang="en-AU" sz="3600" b="1" dirty="0" err="1" smtClean="0"/>
              <a:t>direnci</a:t>
            </a:r>
            <a:r>
              <a:rPr lang="en-AU" sz="3600" b="1" dirty="0" smtClean="0"/>
              <a:t> </a:t>
            </a:r>
            <a:r>
              <a:rPr lang="en-AU" sz="3600" b="1" dirty="0" err="1" smtClean="0"/>
              <a:t>ve</a:t>
            </a:r>
            <a:r>
              <a:rPr lang="en-AU" sz="3600" b="1" dirty="0" smtClean="0"/>
              <a:t> </a:t>
            </a:r>
            <a:r>
              <a:rPr lang="en-AU" sz="3600" b="1" dirty="0" err="1" smtClean="0"/>
              <a:t>yüzey</a:t>
            </a:r>
            <a:r>
              <a:rPr lang="en-AU" sz="3600" b="1" dirty="0" smtClean="0"/>
              <a:t> </a:t>
            </a:r>
            <a:r>
              <a:rPr lang="en-AU" sz="3600" b="1" dirty="0" err="1" smtClean="0"/>
              <a:t>düzgünlüğü</a:t>
            </a:r>
            <a:endParaRPr lang="en-AU" sz="3600" b="1" dirty="0" smtClean="0"/>
          </a:p>
          <a:p>
            <a:pPr>
              <a:defRPr/>
            </a:pPr>
            <a:r>
              <a:rPr lang="en-AU" sz="3600" b="1" dirty="0" err="1" smtClean="0"/>
              <a:t>Revetmanın</a:t>
            </a:r>
            <a:r>
              <a:rPr lang="en-AU" sz="3600" b="1" dirty="0" smtClean="0"/>
              <a:t> </a:t>
            </a:r>
            <a:r>
              <a:rPr lang="en-AU" sz="3600" b="1" dirty="0" err="1" smtClean="0"/>
              <a:t>ısısal</a:t>
            </a:r>
            <a:r>
              <a:rPr lang="en-AU" sz="3600" b="1" dirty="0" smtClean="0"/>
              <a:t> </a:t>
            </a:r>
            <a:r>
              <a:rPr lang="en-AU" sz="3600" b="1" dirty="0" err="1" smtClean="0"/>
              <a:t>genleşmesi</a:t>
            </a:r>
            <a:endParaRPr lang="en-AU" sz="3600" b="1" dirty="0" smtClean="0"/>
          </a:p>
          <a:p>
            <a:pPr>
              <a:defRPr/>
            </a:pPr>
            <a:r>
              <a:rPr lang="en-AU" sz="3600" b="1" dirty="0" err="1" smtClean="0"/>
              <a:t>Alaşımın</a:t>
            </a:r>
            <a:r>
              <a:rPr lang="en-AU" sz="3600" b="1" dirty="0" smtClean="0"/>
              <a:t> </a:t>
            </a:r>
            <a:r>
              <a:rPr lang="en-AU" sz="3600" b="1" dirty="0" err="1" smtClean="0"/>
              <a:t>dökümden</a:t>
            </a:r>
            <a:r>
              <a:rPr lang="en-AU" sz="3600" b="1" dirty="0" smtClean="0"/>
              <a:t> </a:t>
            </a:r>
            <a:r>
              <a:rPr lang="en-AU" sz="3600" b="1" dirty="0" err="1" smtClean="0"/>
              <a:t>sonraki</a:t>
            </a:r>
            <a:r>
              <a:rPr lang="en-AU" sz="3600" b="1" dirty="0" smtClean="0"/>
              <a:t> </a:t>
            </a:r>
            <a:r>
              <a:rPr lang="en-AU" sz="3600" b="1" dirty="0" err="1" smtClean="0"/>
              <a:t>büzülmesi</a:t>
            </a:r>
            <a:endParaRPr lang="en-AU" sz="3600" b="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51467" y="914400"/>
            <a:ext cx="6858000" cy="1143000"/>
          </a:xfrm>
        </p:spPr>
        <p:txBody>
          <a:bodyPr/>
          <a:lstStyle/>
          <a:p>
            <a:pPr>
              <a:defRPr/>
            </a:pPr>
            <a:r>
              <a:rPr lang="en-AU" sz="4800" smtClean="0">
                <a:solidFill>
                  <a:srgbClr val="FAFD00"/>
                </a:solidFill>
              </a:rPr>
              <a:t>Döküm işleminin aşamaları</a:t>
            </a:r>
          </a:p>
        </p:txBody>
      </p:sp>
      <p:sp>
        <p:nvSpPr>
          <p:cNvPr id="36867" name="Rectangle 3"/>
          <p:cNvSpPr>
            <a:spLocks noGrp="1" noChangeArrowheads="1"/>
          </p:cNvSpPr>
          <p:nvPr>
            <p:ph idx="1"/>
          </p:nvPr>
        </p:nvSpPr>
        <p:spPr>
          <a:xfrm>
            <a:off x="1116190" y="2300288"/>
            <a:ext cx="6925733" cy="3505200"/>
          </a:xfrm>
          <a:effectLst>
            <a:outerShdw dist="35921" dir="2700000" algn="ctr" rotWithShape="0">
              <a:schemeClr val="bg2"/>
            </a:outerShdw>
          </a:effectLst>
        </p:spPr>
        <p:txBody>
          <a:bodyPr/>
          <a:lstStyle/>
          <a:p>
            <a:pPr>
              <a:lnSpc>
                <a:spcPct val="90000"/>
              </a:lnSpc>
              <a:buFont typeface="Monotype Sorts" pitchFamily="2" charset="2"/>
              <a:buChar char="l"/>
              <a:defRPr/>
            </a:pPr>
            <a:r>
              <a:rPr lang="en-AU" sz="4400" b="1" dirty="0" smtClean="0"/>
              <a:t>Mum </a:t>
            </a:r>
            <a:r>
              <a:rPr lang="en-AU" sz="4400" b="1" dirty="0" err="1" smtClean="0"/>
              <a:t>modelin</a:t>
            </a:r>
            <a:r>
              <a:rPr lang="en-AU" sz="4400" b="1" dirty="0" smtClean="0"/>
              <a:t> </a:t>
            </a:r>
            <a:r>
              <a:rPr lang="en-AU" sz="4400" b="1" dirty="0" err="1" smtClean="0"/>
              <a:t>hazırlanması</a:t>
            </a:r>
            <a:r>
              <a:rPr lang="en-AU" sz="4400" b="1" dirty="0" smtClean="0"/>
              <a:t> </a:t>
            </a:r>
            <a:r>
              <a:rPr lang="en-AU" sz="4400" b="1" dirty="0" err="1" smtClean="0"/>
              <a:t>ve</a:t>
            </a:r>
            <a:r>
              <a:rPr lang="en-AU" sz="4400" b="1" dirty="0" smtClean="0"/>
              <a:t> t</a:t>
            </a:r>
            <a:r>
              <a:rPr lang="tr-TR" sz="4400" b="1" dirty="0" err="1" smtClean="0"/>
              <a:t>ij</a:t>
            </a:r>
            <a:r>
              <a:rPr lang="tr-TR" sz="4400" b="1" dirty="0" smtClean="0"/>
              <a:t> bağlantısı</a:t>
            </a:r>
            <a:endParaRPr lang="en-AU" sz="4400" b="1" dirty="0" smtClean="0"/>
          </a:p>
          <a:p>
            <a:pPr>
              <a:lnSpc>
                <a:spcPct val="90000"/>
              </a:lnSpc>
              <a:buFont typeface="Monotype Sorts" pitchFamily="2" charset="2"/>
              <a:buChar char="l"/>
              <a:defRPr/>
            </a:pPr>
            <a:r>
              <a:rPr lang="en-AU" sz="4400" b="1" dirty="0" err="1" smtClean="0"/>
              <a:t>Revetmana</a:t>
            </a:r>
            <a:r>
              <a:rPr lang="en-AU" sz="4400" b="1" dirty="0" smtClean="0"/>
              <a:t> alma (investing)</a:t>
            </a:r>
          </a:p>
          <a:p>
            <a:pPr>
              <a:lnSpc>
                <a:spcPct val="90000"/>
              </a:lnSpc>
              <a:buFont typeface="Monotype Sorts" pitchFamily="2" charset="2"/>
              <a:buChar char="l"/>
              <a:defRPr/>
            </a:pPr>
            <a:r>
              <a:rPr lang="en-AU" sz="4400" b="1" dirty="0" err="1" smtClean="0">
                <a:solidFill>
                  <a:srgbClr val="FF0000"/>
                </a:solidFill>
              </a:rPr>
              <a:t>Mumun</a:t>
            </a:r>
            <a:r>
              <a:rPr lang="en-AU" sz="4400" b="1" dirty="0" smtClean="0">
                <a:solidFill>
                  <a:srgbClr val="FF0000"/>
                </a:solidFill>
              </a:rPr>
              <a:t> </a:t>
            </a:r>
            <a:r>
              <a:rPr lang="en-AU" sz="4400" b="1" dirty="0" err="1" smtClean="0">
                <a:solidFill>
                  <a:srgbClr val="FF0000"/>
                </a:solidFill>
              </a:rPr>
              <a:t>eritilmesi</a:t>
            </a:r>
            <a:r>
              <a:rPr lang="en-AU" sz="4400" b="1" dirty="0" smtClean="0">
                <a:solidFill>
                  <a:srgbClr val="FF0000"/>
                </a:solidFill>
              </a:rPr>
              <a:t> (burnout)</a:t>
            </a:r>
          </a:p>
          <a:p>
            <a:pPr>
              <a:lnSpc>
                <a:spcPct val="90000"/>
              </a:lnSpc>
              <a:buFont typeface="Monotype Sorts" pitchFamily="2" charset="2"/>
              <a:buChar char="l"/>
              <a:defRPr/>
            </a:pPr>
            <a:r>
              <a:rPr lang="en-AU" sz="4400" b="1" dirty="0" err="1" smtClean="0"/>
              <a:t>Döküm</a:t>
            </a:r>
            <a:r>
              <a:rPr lang="en-AU" sz="4400" b="1" dirty="0" smtClean="0"/>
              <a:t> (casting)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idx="1"/>
          </p:nvPr>
        </p:nvSpPr>
        <p:spPr>
          <a:xfrm>
            <a:off x="685800" y="1916113"/>
            <a:ext cx="7772400" cy="4031873"/>
          </a:xfrm>
        </p:spPr>
        <p:txBody>
          <a:bodyPr>
            <a:spAutoFit/>
          </a:bodyPr>
          <a:lstStyle/>
          <a:p>
            <a:pPr>
              <a:lnSpc>
                <a:spcPct val="80000"/>
              </a:lnSpc>
              <a:defRPr/>
            </a:pPr>
            <a:r>
              <a:rPr lang="tr-TR" sz="4000" b="1" dirty="0" err="1" smtClean="0"/>
              <a:t>Preklinik</a:t>
            </a:r>
            <a:r>
              <a:rPr lang="tr-TR" sz="4000" b="1" dirty="0" smtClean="0"/>
              <a:t> çalışmalarda kullanılan pirinç (</a:t>
            </a:r>
            <a:r>
              <a:rPr lang="tr-TR" sz="4000" b="1" dirty="0" err="1" smtClean="0"/>
              <a:t>messing</a:t>
            </a:r>
            <a:r>
              <a:rPr lang="tr-TR" sz="4000" b="1" dirty="0" smtClean="0"/>
              <a:t> ) dökümlerinde soğuk fırın önce 300</a:t>
            </a:r>
            <a:r>
              <a:rPr lang="tr-TR" sz="4000" b="1" baseline="30000" dirty="0" smtClean="0"/>
              <a:t>o</a:t>
            </a:r>
            <a:r>
              <a:rPr lang="tr-TR" sz="4000" b="1" dirty="0" smtClean="0"/>
              <a:t> C ‘a ayarlanır ve manşet bu ısıda yarım saat tutulur, daha sonra 700</a:t>
            </a:r>
            <a:r>
              <a:rPr lang="tr-TR" sz="4000" b="1" baseline="30000" dirty="0" smtClean="0"/>
              <a:t>o</a:t>
            </a:r>
            <a:r>
              <a:rPr lang="tr-TR" sz="4000" b="1" dirty="0" smtClean="0"/>
              <a:t> C ‘a ayarlanarak 45 dakika da bu ısıda tutulur. Bu arada döküm potası da fırında ısıtılmalıdır.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90978" y="609600"/>
            <a:ext cx="7669499" cy="1143000"/>
          </a:xfrm>
        </p:spPr>
        <p:txBody>
          <a:bodyPr>
            <a:normAutofit fontScale="90000"/>
          </a:bodyPr>
          <a:lstStyle/>
          <a:p>
            <a:r>
              <a:rPr lang="tr-TR" dirty="0" smtClean="0"/>
              <a:t>Manşetin iç yüzeyinin astarlanması</a:t>
            </a:r>
            <a:endParaRPr lang="tr-TR" dirty="0"/>
          </a:p>
        </p:txBody>
      </p:sp>
      <p:sp>
        <p:nvSpPr>
          <p:cNvPr id="3" name="2 İçerik Yer Tutucusu"/>
          <p:cNvSpPr>
            <a:spLocks noGrp="1"/>
          </p:cNvSpPr>
          <p:nvPr>
            <p:ph idx="1"/>
          </p:nvPr>
        </p:nvSpPr>
        <p:spPr>
          <a:xfrm>
            <a:off x="731573" y="1981200"/>
            <a:ext cx="7808868" cy="4114800"/>
          </a:xfrm>
        </p:spPr>
        <p:txBody>
          <a:bodyPr/>
          <a:lstStyle/>
          <a:p>
            <a:pPr algn="just">
              <a:buNone/>
            </a:pPr>
            <a:r>
              <a:rPr lang="tr-TR" dirty="0" smtClean="0"/>
              <a:t>    Manşet, </a:t>
            </a:r>
            <a:r>
              <a:rPr lang="tr-TR" dirty="0" err="1" smtClean="0"/>
              <a:t>revetmanın</a:t>
            </a:r>
            <a:r>
              <a:rPr lang="tr-TR" dirty="0" smtClean="0"/>
              <a:t> belli bir hacimde tutulması ve kalıbın genleşmesinin sınırlanmasını sağlar. </a:t>
            </a:r>
            <a:r>
              <a:rPr lang="tr-TR" dirty="0" err="1" smtClean="0"/>
              <a:t>Revetmanın</a:t>
            </a:r>
            <a:r>
              <a:rPr lang="tr-TR" dirty="0" smtClean="0"/>
              <a:t> sertleşme genleşmesinden yararlanabilmek için manşet içi yüzeyini tampon bir tabaka ile astarlamak gerekir. Bu tabaka, </a:t>
            </a:r>
            <a:r>
              <a:rPr lang="tr-TR" dirty="0" err="1" smtClean="0"/>
              <a:t>revetman</a:t>
            </a:r>
            <a:r>
              <a:rPr lang="tr-TR" dirty="0" smtClean="0"/>
              <a:t> ve dökümün daha sonra manşetten kolay çıkarılmasına da yardım eder</a:t>
            </a:r>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idx="1"/>
          </p:nvPr>
        </p:nvSpPr>
        <p:spPr>
          <a:xfrm>
            <a:off x="412045" y="260350"/>
            <a:ext cx="8397523" cy="4114800"/>
          </a:xfrm>
        </p:spPr>
        <p:txBody>
          <a:bodyPr/>
          <a:lstStyle/>
          <a:p>
            <a:pPr>
              <a:defRPr/>
            </a:pPr>
            <a:r>
              <a:rPr lang="tr-TR" sz="4000" b="1" smtClean="0"/>
              <a:t>Başlangıçta döküm konisinin bulunduğu kısım aşağı gelecek şekilde manşet fırına yerleştirilir. Fırından çıkarılmadan önce ise manşet ters çevrilerek içerdeki gazların dışarı çıkması sağlanır.</a:t>
            </a:r>
          </a:p>
          <a:p>
            <a:pPr>
              <a:defRPr/>
            </a:pPr>
            <a:endParaRPr lang="tr-TR" sz="2800" b="1" smtClean="0"/>
          </a:p>
        </p:txBody>
      </p:sp>
      <p:pic>
        <p:nvPicPr>
          <p:cNvPr id="30723" name="Picture 5" descr="Manşetin Isıtılması"/>
          <p:cNvPicPr>
            <a:picLocks noChangeAspect="1" noChangeArrowheads="1"/>
          </p:cNvPicPr>
          <p:nvPr/>
        </p:nvPicPr>
        <p:blipFill>
          <a:blip r:embed="rId3" cstate="print"/>
          <a:srcRect/>
          <a:stretch>
            <a:fillRect/>
          </a:stretch>
        </p:blipFill>
        <p:spPr bwMode="auto">
          <a:xfrm>
            <a:off x="1371600" y="3573463"/>
            <a:ext cx="2365022" cy="3040062"/>
          </a:xfrm>
          <a:prstGeom prst="rect">
            <a:avLst/>
          </a:prstGeom>
          <a:noFill/>
          <a:ln w="9525">
            <a:noFill/>
            <a:miter lim="800000"/>
            <a:headEnd/>
            <a:tailEnd/>
          </a:ln>
        </p:spPr>
      </p:pic>
      <p:pic>
        <p:nvPicPr>
          <p:cNvPr id="95238" name="Picture 6" descr="Manşetin taşınması"/>
          <p:cNvPicPr>
            <a:picLocks noChangeAspect="1" noChangeArrowheads="1"/>
          </p:cNvPicPr>
          <p:nvPr/>
        </p:nvPicPr>
        <p:blipFill>
          <a:blip r:embed="rId4" cstate="print"/>
          <a:srcRect/>
          <a:stretch>
            <a:fillRect/>
          </a:stretch>
        </p:blipFill>
        <p:spPr bwMode="auto">
          <a:xfrm>
            <a:off x="5020734" y="3573464"/>
            <a:ext cx="2943578" cy="30051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952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51467" y="914400"/>
            <a:ext cx="6858000" cy="1143000"/>
          </a:xfrm>
        </p:spPr>
        <p:txBody>
          <a:bodyPr/>
          <a:lstStyle/>
          <a:p>
            <a:pPr>
              <a:defRPr/>
            </a:pPr>
            <a:r>
              <a:rPr lang="en-AU" sz="4800" dirty="0" err="1" smtClean="0">
                <a:solidFill>
                  <a:schemeClr val="accent5"/>
                </a:solidFill>
              </a:rPr>
              <a:t>Döküm</a:t>
            </a:r>
            <a:r>
              <a:rPr lang="en-AU" sz="4800" dirty="0" smtClean="0">
                <a:solidFill>
                  <a:schemeClr val="accent5"/>
                </a:solidFill>
              </a:rPr>
              <a:t> </a:t>
            </a:r>
            <a:r>
              <a:rPr lang="en-AU" sz="4800" dirty="0" err="1" smtClean="0">
                <a:solidFill>
                  <a:schemeClr val="accent5"/>
                </a:solidFill>
              </a:rPr>
              <a:t>işleminin</a:t>
            </a:r>
            <a:r>
              <a:rPr lang="en-AU" sz="4800" dirty="0" smtClean="0">
                <a:solidFill>
                  <a:schemeClr val="accent5"/>
                </a:solidFill>
              </a:rPr>
              <a:t> </a:t>
            </a:r>
            <a:r>
              <a:rPr lang="en-AU" sz="4800" dirty="0" err="1" smtClean="0">
                <a:solidFill>
                  <a:schemeClr val="accent5"/>
                </a:solidFill>
              </a:rPr>
              <a:t>aşamaları</a:t>
            </a:r>
            <a:endParaRPr lang="en-AU" sz="4800" dirty="0" smtClean="0">
              <a:solidFill>
                <a:schemeClr val="accent5"/>
              </a:solidFill>
            </a:endParaRPr>
          </a:p>
        </p:txBody>
      </p:sp>
      <p:sp>
        <p:nvSpPr>
          <p:cNvPr id="36867" name="Rectangle 3"/>
          <p:cNvSpPr>
            <a:spLocks noGrp="1" noChangeArrowheads="1"/>
          </p:cNvSpPr>
          <p:nvPr>
            <p:ph idx="1"/>
          </p:nvPr>
        </p:nvSpPr>
        <p:spPr>
          <a:xfrm>
            <a:off x="1116190" y="2300288"/>
            <a:ext cx="6925733" cy="3505200"/>
          </a:xfrm>
          <a:effectLst>
            <a:outerShdw dist="35921" dir="2700000" algn="ctr" rotWithShape="0">
              <a:schemeClr val="bg2"/>
            </a:outerShdw>
          </a:effectLst>
        </p:spPr>
        <p:txBody>
          <a:bodyPr>
            <a:normAutofit fontScale="92500"/>
          </a:bodyPr>
          <a:lstStyle/>
          <a:p>
            <a:pPr>
              <a:lnSpc>
                <a:spcPct val="90000"/>
              </a:lnSpc>
              <a:buFont typeface="Monotype Sorts" pitchFamily="2" charset="2"/>
              <a:buChar char="l"/>
              <a:defRPr/>
            </a:pPr>
            <a:r>
              <a:rPr lang="en-AU" sz="4400" b="1" dirty="0" smtClean="0"/>
              <a:t>Mum </a:t>
            </a:r>
            <a:r>
              <a:rPr lang="en-AU" sz="4400" b="1" dirty="0" err="1" smtClean="0"/>
              <a:t>modelin</a:t>
            </a:r>
            <a:r>
              <a:rPr lang="en-AU" sz="4400" b="1" dirty="0" smtClean="0"/>
              <a:t> </a:t>
            </a:r>
            <a:r>
              <a:rPr lang="en-AU" sz="4400" b="1" dirty="0" err="1" smtClean="0"/>
              <a:t>hazırlanması</a:t>
            </a:r>
            <a:r>
              <a:rPr lang="en-AU" sz="4400" b="1" dirty="0" smtClean="0"/>
              <a:t> </a:t>
            </a:r>
            <a:r>
              <a:rPr lang="en-AU" sz="4400" b="1" dirty="0" err="1" smtClean="0"/>
              <a:t>ve</a:t>
            </a:r>
            <a:r>
              <a:rPr lang="en-AU" sz="4400" b="1" dirty="0" smtClean="0"/>
              <a:t> t</a:t>
            </a:r>
            <a:r>
              <a:rPr lang="tr-TR" sz="4400" b="1" dirty="0" err="1" smtClean="0"/>
              <a:t>ij</a:t>
            </a:r>
            <a:r>
              <a:rPr lang="tr-TR" sz="4400" b="1" dirty="0" smtClean="0"/>
              <a:t> bağlantısı</a:t>
            </a:r>
            <a:endParaRPr lang="en-AU" sz="4400" b="1" dirty="0" smtClean="0"/>
          </a:p>
          <a:p>
            <a:pPr>
              <a:lnSpc>
                <a:spcPct val="90000"/>
              </a:lnSpc>
              <a:buFont typeface="Monotype Sorts" pitchFamily="2" charset="2"/>
              <a:buChar char="l"/>
              <a:defRPr/>
            </a:pPr>
            <a:r>
              <a:rPr lang="en-AU" sz="4400" b="1" dirty="0" err="1" smtClean="0"/>
              <a:t>Revetmana</a:t>
            </a:r>
            <a:r>
              <a:rPr lang="en-AU" sz="4400" b="1" dirty="0" smtClean="0"/>
              <a:t> alma (investing)</a:t>
            </a:r>
          </a:p>
          <a:p>
            <a:pPr>
              <a:lnSpc>
                <a:spcPct val="90000"/>
              </a:lnSpc>
              <a:buFont typeface="Monotype Sorts" pitchFamily="2" charset="2"/>
              <a:buChar char="l"/>
              <a:defRPr/>
            </a:pPr>
            <a:r>
              <a:rPr lang="en-AU" sz="4400" b="1" dirty="0" err="1" smtClean="0"/>
              <a:t>Mumun</a:t>
            </a:r>
            <a:r>
              <a:rPr lang="en-AU" sz="4400" b="1" dirty="0" smtClean="0"/>
              <a:t> </a:t>
            </a:r>
            <a:r>
              <a:rPr lang="en-AU" sz="4400" b="1" dirty="0" err="1" smtClean="0"/>
              <a:t>eritilmesi</a:t>
            </a:r>
            <a:r>
              <a:rPr lang="en-AU" sz="4400" b="1" dirty="0" smtClean="0"/>
              <a:t> (burnout)</a:t>
            </a:r>
          </a:p>
          <a:p>
            <a:pPr>
              <a:lnSpc>
                <a:spcPct val="90000"/>
              </a:lnSpc>
              <a:buFont typeface="Monotype Sorts" pitchFamily="2" charset="2"/>
              <a:buChar char="l"/>
              <a:defRPr/>
            </a:pPr>
            <a:r>
              <a:rPr lang="en-AU" sz="4400" b="1" dirty="0" err="1" smtClean="0">
                <a:solidFill>
                  <a:srgbClr val="FF0000"/>
                </a:solidFill>
              </a:rPr>
              <a:t>Döküm</a:t>
            </a:r>
            <a:r>
              <a:rPr lang="en-AU" sz="4400" b="1" dirty="0" smtClean="0">
                <a:solidFill>
                  <a:srgbClr val="FF0000"/>
                </a:solidFill>
              </a:rPr>
              <a:t> (casting)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457200"/>
            <a:ext cx="7772400" cy="1143000"/>
          </a:xfrm>
        </p:spPr>
        <p:txBody>
          <a:bodyPr/>
          <a:lstStyle/>
          <a:p>
            <a:pPr algn="ctr">
              <a:defRPr/>
            </a:pPr>
            <a:r>
              <a:rPr lang="en-AU" sz="4800" b="1" smtClean="0">
                <a:effectLst>
                  <a:outerShdw blurRad="38100" dist="38100" dir="2700000" algn="tl">
                    <a:srgbClr val="000000"/>
                  </a:outerShdw>
                </a:effectLst>
              </a:rPr>
              <a:t>Döküm santrifüjü</a:t>
            </a:r>
          </a:p>
        </p:txBody>
      </p:sp>
      <p:pic>
        <p:nvPicPr>
          <p:cNvPr id="31747" name="Picture 3" descr="santr"/>
          <p:cNvPicPr>
            <a:picLocks noGrp="1" noChangeAspect="1" noChangeArrowheads="1"/>
          </p:cNvPicPr>
          <p:nvPr>
            <p:ph type="clipArt" sz="half" idx="2"/>
          </p:nvPr>
        </p:nvPicPr>
        <p:blipFill>
          <a:blip r:embed="rId3" cstate="print"/>
          <a:srcRect/>
          <a:stretch>
            <a:fillRect/>
          </a:stretch>
        </p:blipFill>
        <p:spPr>
          <a:xfrm>
            <a:off x="1964267" y="1600201"/>
            <a:ext cx="5147733" cy="463232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115616" y="188640"/>
            <a:ext cx="7616846" cy="7463582"/>
          </a:xfrm>
          <a:prstGeom prst="rect">
            <a:avLst/>
          </a:prstGeom>
        </p:spPr>
        <p:txBody>
          <a:bodyPr wrap="square">
            <a:spAutoFit/>
          </a:bodyPr>
          <a:lstStyle/>
          <a:p>
            <a:endParaRPr lang="tr-TR" sz="1100" dirty="0">
              <a:solidFill>
                <a:srgbClr val="000000"/>
              </a:solidFill>
              <a:latin typeface="Tw Cen MT" panose="020B0602020104020603" pitchFamily="34" charset="0"/>
            </a:endParaRPr>
          </a:p>
          <a:p>
            <a:pPr algn="just">
              <a:lnSpc>
                <a:spcPct val="150000"/>
              </a:lnSpc>
            </a:pPr>
            <a:endParaRPr lang="tr-TR" sz="2400" dirty="0" smtClean="0">
              <a:latin typeface="+mj-lt"/>
            </a:endParaRPr>
          </a:p>
          <a:p>
            <a:pPr algn="just">
              <a:lnSpc>
                <a:spcPct val="150000"/>
              </a:lnSpc>
            </a:pPr>
            <a:r>
              <a:rPr lang="tr-TR" sz="2400" dirty="0" err="1" smtClean="0">
                <a:latin typeface="+mj-lt"/>
              </a:rPr>
              <a:t>Tij</a:t>
            </a:r>
            <a:r>
              <a:rPr lang="tr-TR" sz="2400" dirty="0" smtClean="0">
                <a:latin typeface="+mj-lt"/>
              </a:rPr>
              <a:t>; mum, </a:t>
            </a:r>
            <a:r>
              <a:rPr lang="tr-TR" sz="2400" dirty="0">
                <a:latin typeface="+mj-lt"/>
              </a:rPr>
              <a:t>plastik veya metalden yapılmış küçük çaplı bir çubuk veya tüptür. Daha çok mum </a:t>
            </a:r>
            <a:r>
              <a:rPr lang="tr-TR" sz="2400" dirty="0" err="1">
                <a:latin typeface="+mj-lt"/>
              </a:rPr>
              <a:t>tijler</a:t>
            </a:r>
            <a:r>
              <a:rPr lang="tr-TR" sz="2400" dirty="0">
                <a:latin typeface="+mj-lt"/>
              </a:rPr>
              <a:t> tercih edilir çünkü bunlar mum yapı ile aynı hızda erirler ve eriyen mumun kaçışını kolaylaştırırlar. </a:t>
            </a:r>
          </a:p>
          <a:p>
            <a:pPr algn="just">
              <a:lnSpc>
                <a:spcPct val="150000"/>
              </a:lnSpc>
            </a:pPr>
            <a:endParaRPr lang="tr-TR" sz="2400" dirty="0" smtClean="0">
              <a:latin typeface="+mj-lt"/>
            </a:endParaRPr>
          </a:p>
          <a:p>
            <a:pPr algn="just">
              <a:lnSpc>
                <a:spcPct val="150000"/>
              </a:lnSpc>
            </a:pPr>
            <a:r>
              <a:rPr lang="tr-TR" sz="2400" dirty="0" err="1" smtClean="0">
                <a:latin typeface="+mj-lt"/>
              </a:rPr>
              <a:t>Tijleme</a:t>
            </a:r>
            <a:r>
              <a:rPr lang="tr-TR" sz="2400" dirty="0" smtClean="0">
                <a:latin typeface="+mj-lt"/>
              </a:rPr>
              <a:t> </a:t>
            </a:r>
            <a:r>
              <a:rPr lang="tr-TR" sz="2400" dirty="0">
                <a:latin typeface="+mj-lt"/>
              </a:rPr>
              <a:t>konusunda üç temel gereksinim vardır: </a:t>
            </a:r>
          </a:p>
          <a:p>
            <a:pPr algn="just">
              <a:lnSpc>
                <a:spcPct val="150000"/>
              </a:lnSpc>
            </a:pPr>
            <a:r>
              <a:rPr lang="tr-TR" sz="2400" dirty="0">
                <a:latin typeface="+mj-lt"/>
              </a:rPr>
              <a:t>1.Tij eriyen mumun kalıptan uzaklaştırılmasına izin vermelidir. </a:t>
            </a:r>
          </a:p>
          <a:p>
            <a:pPr algn="just">
              <a:lnSpc>
                <a:spcPct val="150000"/>
              </a:lnSpc>
            </a:pPr>
            <a:r>
              <a:rPr lang="tr-TR" sz="2400" dirty="0" smtClean="0">
                <a:latin typeface="+mj-lt"/>
              </a:rPr>
              <a:t>2.Eriyen </a:t>
            </a:r>
            <a:r>
              <a:rPr lang="tr-TR" sz="2400" dirty="0">
                <a:latin typeface="+mj-lt"/>
              </a:rPr>
              <a:t>metalin kalıp içerisine minimum türbülansla </a:t>
            </a:r>
            <a:r>
              <a:rPr lang="tr-TR" sz="2400" dirty="0" err="1">
                <a:latin typeface="+mj-lt"/>
              </a:rPr>
              <a:t>sevkedilmesini</a:t>
            </a:r>
            <a:r>
              <a:rPr lang="tr-TR" sz="2400" dirty="0">
                <a:latin typeface="+mj-lt"/>
              </a:rPr>
              <a:t> sağlamalıdır. </a:t>
            </a:r>
          </a:p>
          <a:p>
            <a:pPr algn="just">
              <a:lnSpc>
                <a:spcPct val="150000"/>
              </a:lnSpc>
            </a:pPr>
            <a:r>
              <a:rPr lang="tr-TR" sz="2400" dirty="0">
                <a:latin typeface="+mj-lt"/>
              </a:rPr>
              <a:t>3.Kalıbı doldurmaya başlayan metalin donmasından daha uzun bir süre erimiş halde kalabilmelidir. </a:t>
            </a:r>
          </a:p>
        </p:txBody>
      </p:sp>
    </p:spTree>
    <p:extLst>
      <p:ext uri="{BB962C8B-B14F-4D97-AF65-F5344CB8AC3E}">
        <p14:creationId xmlns:p14="http://schemas.microsoft.com/office/powerpoint/2010/main" xmlns="" val="2209515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683568" y="476672"/>
            <a:ext cx="7920880" cy="5184576"/>
          </a:xfrm>
        </p:spPr>
        <p:txBody>
          <a:bodyPr>
            <a:normAutofit lnSpcReduction="10000"/>
          </a:bodyPr>
          <a:lstStyle/>
          <a:p>
            <a:endParaRPr lang="tr-TR" dirty="0"/>
          </a:p>
          <a:p>
            <a:pPr marL="0" indent="0" algn="just">
              <a:buNone/>
            </a:pPr>
            <a:r>
              <a:rPr lang="tr-TR" dirty="0"/>
              <a:t>Önce pota ısıtılır, daha sonra metal potaya konularak ısıtılmaya başlanır. Metal alaşım küresel ve parlak bir görünüm aldığında erime derecesine ulaşmış demektir. </a:t>
            </a:r>
            <a:endParaRPr lang="tr-TR" dirty="0" smtClean="0"/>
          </a:p>
          <a:p>
            <a:pPr marL="0" indent="0" algn="just">
              <a:buNone/>
            </a:pPr>
            <a:r>
              <a:rPr lang="tr-TR" dirty="0" smtClean="0"/>
              <a:t>Metal </a:t>
            </a:r>
            <a:r>
              <a:rPr lang="tr-TR" dirty="0"/>
              <a:t>alevin </a:t>
            </a:r>
            <a:r>
              <a:rPr lang="tr-TR" dirty="0" err="1"/>
              <a:t>redükte</a:t>
            </a:r>
            <a:r>
              <a:rPr lang="tr-TR" dirty="0"/>
              <a:t> edici kısmı ile temasta ise ayna gibi parlar. Bu aşamada çok az bir boraks , eritici (</a:t>
            </a:r>
            <a:r>
              <a:rPr lang="tr-TR" dirty="0" err="1"/>
              <a:t>flux</a:t>
            </a:r>
            <a:r>
              <a:rPr lang="tr-TR" dirty="0"/>
              <a:t>) olarak metal üzerine atılır ve akıcılık ile </a:t>
            </a:r>
            <a:r>
              <a:rPr lang="tr-TR" dirty="0" err="1"/>
              <a:t>oksidasyon</a:t>
            </a:r>
            <a:r>
              <a:rPr lang="tr-TR" dirty="0"/>
              <a:t> engeli sağlar. </a:t>
            </a:r>
          </a:p>
          <a:p>
            <a:pPr marL="0" indent="0" algn="just">
              <a:buNone/>
            </a:pPr>
            <a:r>
              <a:rPr lang="tr-TR" dirty="0"/>
              <a:t>Manşetin santrifüj içindeki konumu ayarlanarak, metal tam olarak eridiğinde kilit açılarak santrifüjün dönmesi sağlanır ve kendi duruncaya kadar beklenir. </a:t>
            </a:r>
          </a:p>
        </p:txBody>
      </p:sp>
    </p:spTree>
    <p:extLst>
      <p:ext uri="{BB962C8B-B14F-4D97-AF65-F5344CB8AC3E}">
        <p14:creationId xmlns:p14="http://schemas.microsoft.com/office/powerpoint/2010/main" xmlns="" val="42041981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190978" y="476250"/>
            <a:ext cx="6858000" cy="1143000"/>
          </a:xfrm>
        </p:spPr>
        <p:txBody>
          <a:bodyPr>
            <a:normAutofit fontScale="90000"/>
          </a:bodyPr>
          <a:lstStyle/>
          <a:p>
            <a:pPr>
              <a:defRPr/>
            </a:pPr>
            <a:r>
              <a:rPr lang="tr-TR" sz="4000" b="1" smtClean="0"/>
              <a:t>Metal eritilirken şalome alevinin redüksiyon bölgesi kullanılmalıdır</a:t>
            </a:r>
          </a:p>
        </p:txBody>
      </p:sp>
      <p:pic>
        <p:nvPicPr>
          <p:cNvPr id="32771" name="Picture 4" descr="Şalome"/>
          <p:cNvPicPr>
            <a:picLocks noGrp="1" noChangeAspect="1" noChangeArrowheads="1"/>
          </p:cNvPicPr>
          <p:nvPr>
            <p:ph sz="half" idx="1"/>
          </p:nvPr>
        </p:nvPicPr>
        <p:blipFill>
          <a:blip r:embed="rId3" cstate="print"/>
          <a:stretch>
            <a:fillRect/>
          </a:stretch>
        </p:blipFill>
        <p:spPr>
          <a:xfrm>
            <a:off x="1259632" y="2492896"/>
            <a:ext cx="6765142" cy="3356973"/>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1307638" y="548680"/>
            <a:ext cx="7373452" cy="2232248"/>
          </a:xfrm>
        </p:spPr>
        <p:txBody>
          <a:bodyPr>
            <a:normAutofit lnSpcReduction="10000"/>
          </a:bodyPr>
          <a:lstStyle/>
          <a:p>
            <a:pPr algn="just">
              <a:buNone/>
            </a:pPr>
            <a:r>
              <a:rPr lang="tr-TR" dirty="0" smtClean="0"/>
              <a:t>   </a:t>
            </a:r>
            <a:r>
              <a:rPr lang="tr-TR" sz="2000" dirty="0" err="1" smtClean="0"/>
              <a:t>Şalome</a:t>
            </a:r>
            <a:r>
              <a:rPr lang="tr-TR" sz="2000" dirty="0" smtClean="0"/>
              <a:t> alevindeki ilk kon karışım bölgesidir, renksizdir ve soğuktur. Bunun etrafındaki yeşilimsi mavi kısım ise yanma tutuşma bölgesidir ve kısmi yanma burada olur, okside edici bir bölgedir. Bundan sonra donuk mavi bir eğim vardır ki burası redüksiyon bölgesidir ve en sıcak kısımdır. Metal bu kısımla temasta olmalıdır. Bunun önünde de </a:t>
            </a:r>
            <a:r>
              <a:rPr lang="tr-TR" sz="2000" dirty="0" err="1" smtClean="0"/>
              <a:t>oksidasyon</a:t>
            </a:r>
            <a:r>
              <a:rPr lang="tr-TR" sz="2000" dirty="0" smtClean="0"/>
              <a:t> bölgesi vardır. Metal bu kısımla temasta olursa okside olma eğilimi artar.</a:t>
            </a:r>
            <a:endParaRPr lang="tr-TR" sz="2000" dirty="0"/>
          </a:p>
        </p:txBody>
      </p:sp>
      <p:pic>
        <p:nvPicPr>
          <p:cNvPr id="1026" name="Picture 2" descr="Åaloma alevi ile ilgili gÃ¶rsel sonucu"/>
          <p:cNvPicPr>
            <a:picLocks noChangeAspect="1" noChangeArrowheads="1"/>
          </p:cNvPicPr>
          <p:nvPr/>
        </p:nvPicPr>
        <p:blipFill>
          <a:blip r:embed="rId2" cstate="print"/>
          <a:srcRect/>
          <a:stretch>
            <a:fillRect/>
          </a:stretch>
        </p:blipFill>
        <p:spPr bwMode="auto">
          <a:xfrm>
            <a:off x="1243630" y="3429000"/>
            <a:ext cx="3321449" cy="1728192"/>
          </a:xfrm>
          <a:prstGeom prst="rect">
            <a:avLst/>
          </a:prstGeom>
          <a:noFill/>
        </p:spPr>
      </p:pic>
      <p:pic>
        <p:nvPicPr>
          <p:cNvPr id="1028" name="Picture 4" descr="Åaloma alevi ile ilgili gÃ¶rsel sonucu"/>
          <p:cNvPicPr>
            <a:picLocks noChangeAspect="1" noChangeArrowheads="1"/>
          </p:cNvPicPr>
          <p:nvPr/>
        </p:nvPicPr>
        <p:blipFill>
          <a:blip r:embed="rId3" cstate="print"/>
          <a:srcRect l="53718"/>
          <a:stretch>
            <a:fillRect/>
          </a:stretch>
        </p:blipFill>
        <p:spPr bwMode="auto">
          <a:xfrm>
            <a:off x="5532107" y="2996952"/>
            <a:ext cx="2972648" cy="316835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8" name="Rectangle 8"/>
          <p:cNvSpPr>
            <a:spLocks noGrp="1" noChangeArrowheads="1"/>
          </p:cNvSpPr>
          <p:nvPr>
            <p:ph type="title"/>
          </p:nvPr>
        </p:nvSpPr>
        <p:spPr/>
        <p:txBody>
          <a:bodyPr>
            <a:normAutofit fontScale="90000"/>
          </a:bodyPr>
          <a:lstStyle/>
          <a:p>
            <a:pPr>
              <a:defRPr/>
            </a:pPr>
            <a:r>
              <a:rPr lang="tr-TR" sz="4000" b="1" smtClean="0"/>
              <a:t>Metal eritilirken flux kullanımı ve manşetin santrifüje yerleştirilmesi</a:t>
            </a:r>
          </a:p>
        </p:txBody>
      </p:sp>
      <p:pic>
        <p:nvPicPr>
          <p:cNvPr id="33795" name="Picture 4" descr="boraks"/>
          <p:cNvPicPr>
            <a:picLocks noGrp="1" noChangeAspect="1" noChangeArrowheads="1"/>
          </p:cNvPicPr>
          <p:nvPr>
            <p:ph sz="half" idx="1"/>
          </p:nvPr>
        </p:nvPicPr>
        <p:blipFill>
          <a:blip r:embed="rId3" cstate="print"/>
          <a:stretch>
            <a:fillRect/>
          </a:stretch>
        </p:blipFill>
        <p:spPr>
          <a:xfrm>
            <a:off x="1080516" y="2692749"/>
            <a:ext cx="2791968" cy="2340864"/>
          </a:xfrm>
          <a:noFill/>
        </p:spPr>
      </p:pic>
      <p:pic>
        <p:nvPicPr>
          <p:cNvPr id="33796" name="Picture 7" descr="mansetYerl"/>
          <p:cNvPicPr>
            <a:picLocks noGrp="1" noChangeAspect="1" noChangeArrowheads="1"/>
          </p:cNvPicPr>
          <p:nvPr>
            <p:ph sz="half" idx="2"/>
          </p:nvPr>
        </p:nvPicPr>
        <p:blipFill>
          <a:blip r:embed="rId4" cstate="print"/>
          <a:srcRect/>
          <a:stretch>
            <a:fillRect/>
          </a:stretch>
        </p:blipFill>
        <p:spPr>
          <a:xfrm>
            <a:off x="4827412" y="2387600"/>
            <a:ext cx="3653366" cy="3417888"/>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half" idx="1"/>
          </p:nvPr>
        </p:nvPicPr>
        <p:blipFill>
          <a:blip r:embed="rId2" cstate="print"/>
          <a:stretch>
            <a:fillRect/>
          </a:stretch>
        </p:blipFill>
        <p:spPr>
          <a:xfrm>
            <a:off x="1755687" y="980728"/>
            <a:ext cx="2967563" cy="350735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97706" y="4581128"/>
            <a:ext cx="2032000" cy="1531620"/>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27428" y="1305657"/>
            <a:ext cx="3386667" cy="2857500"/>
          </a:xfrm>
          <a:prstGeom prst="rect">
            <a:avLst/>
          </a:prstGeom>
        </p:spPr>
      </p:pic>
    </p:spTree>
    <p:extLst>
      <p:ext uri="{BB962C8B-B14F-4D97-AF65-F5344CB8AC3E}">
        <p14:creationId xmlns:p14="http://schemas.microsoft.com/office/powerpoint/2010/main" xmlns="" val="14956462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Manşetin Santirfüje yerleştirilmesi"/>
          <p:cNvPicPr>
            <a:picLocks noChangeAspect="1" noChangeArrowheads="1"/>
          </p:cNvPicPr>
          <p:nvPr/>
        </p:nvPicPr>
        <p:blipFill>
          <a:blip r:embed="rId3" cstate="print"/>
          <a:srcRect/>
          <a:stretch>
            <a:fillRect/>
          </a:stretch>
        </p:blipFill>
        <p:spPr bwMode="auto">
          <a:xfrm>
            <a:off x="283634" y="0"/>
            <a:ext cx="4353277" cy="3476625"/>
          </a:xfrm>
          <a:prstGeom prst="rect">
            <a:avLst/>
          </a:prstGeom>
          <a:noFill/>
          <a:ln w="9525">
            <a:noFill/>
            <a:miter lim="800000"/>
            <a:headEnd/>
            <a:tailEnd/>
          </a:ln>
        </p:spPr>
      </p:pic>
      <p:pic>
        <p:nvPicPr>
          <p:cNvPr id="35843" name="Picture 5" descr="Santirfüjün çalıştırılması"/>
          <p:cNvPicPr>
            <a:picLocks noChangeAspect="1" noChangeArrowheads="1"/>
          </p:cNvPicPr>
          <p:nvPr/>
        </p:nvPicPr>
        <p:blipFill>
          <a:blip r:embed="rId4" cstate="print"/>
          <a:srcRect/>
          <a:stretch>
            <a:fillRect/>
          </a:stretch>
        </p:blipFill>
        <p:spPr bwMode="auto">
          <a:xfrm>
            <a:off x="4700411" y="1"/>
            <a:ext cx="4159956" cy="3336925"/>
          </a:xfrm>
          <a:prstGeom prst="rect">
            <a:avLst/>
          </a:prstGeom>
          <a:noFill/>
          <a:ln w="9525">
            <a:noFill/>
            <a:miter lim="800000"/>
            <a:headEnd/>
            <a:tailEnd/>
          </a:ln>
        </p:spPr>
      </p:pic>
      <p:pic>
        <p:nvPicPr>
          <p:cNvPr id="35844" name="Picture 6" descr="Santirfüjün çalıştırılması"/>
          <p:cNvPicPr>
            <a:picLocks noChangeAspect="1" noChangeArrowheads="1"/>
          </p:cNvPicPr>
          <p:nvPr/>
        </p:nvPicPr>
        <p:blipFill>
          <a:blip r:embed="rId5" cstate="print"/>
          <a:srcRect/>
          <a:stretch>
            <a:fillRect/>
          </a:stretch>
        </p:blipFill>
        <p:spPr bwMode="auto">
          <a:xfrm>
            <a:off x="347134" y="3573464"/>
            <a:ext cx="4288367" cy="3284537"/>
          </a:xfrm>
          <a:prstGeom prst="rect">
            <a:avLst/>
          </a:prstGeom>
          <a:noFill/>
          <a:ln w="9525">
            <a:noFill/>
            <a:miter lim="800000"/>
            <a:headEnd/>
            <a:tailEnd/>
          </a:ln>
        </p:spPr>
      </p:pic>
      <p:pic>
        <p:nvPicPr>
          <p:cNvPr id="35845" name="Picture 7" descr="santirfüjün çalışması"/>
          <p:cNvPicPr>
            <a:picLocks noChangeAspect="1" noChangeArrowheads="1"/>
          </p:cNvPicPr>
          <p:nvPr/>
        </p:nvPicPr>
        <p:blipFill>
          <a:blip r:embed="rId6" cstate="print"/>
          <a:srcRect/>
          <a:stretch>
            <a:fillRect/>
          </a:stretch>
        </p:blipFill>
        <p:spPr bwMode="auto">
          <a:xfrm>
            <a:off x="4700412" y="3470276"/>
            <a:ext cx="4096455" cy="338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Manşetin açılması"/>
          <p:cNvPicPr>
            <a:picLocks noChangeAspect="1" noChangeArrowheads="1"/>
          </p:cNvPicPr>
          <p:nvPr/>
        </p:nvPicPr>
        <p:blipFill>
          <a:blip r:embed="rId3" cstate="print"/>
          <a:srcRect/>
          <a:stretch>
            <a:fillRect/>
          </a:stretch>
        </p:blipFill>
        <p:spPr bwMode="auto">
          <a:xfrm>
            <a:off x="1308101" y="549275"/>
            <a:ext cx="7041444" cy="5653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cstate="print"/>
          <a:srcRect/>
          <a:stretch>
            <a:fillRect/>
          </a:stretch>
        </p:blipFill>
        <p:spPr bwMode="auto">
          <a:xfrm>
            <a:off x="467544" y="1268760"/>
            <a:ext cx="8424936" cy="443711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a:xfrm>
            <a:off x="412044" y="549275"/>
            <a:ext cx="7943145" cy="4114800"/>
          </a:xfrm>
        </p:spPr>
        <p:txBody>
          <a:bodyPr>
            <a:normAutofit lnSpcReduction="10000"/>
          </a:bodyPr>
          <a:lstStyle/>
          <a:p>
            <a:pPr algn="just">
              <a:buNone/>
              <a:defRPr/>
            </a:pPr>
            <a:r>
              <a:rPr lang="tr-TR" sz="4000" b="1" dirty="0" smtClean="0"/>
              <a:t>  </a:t>
            </a:r>
            <a:r>
              <a:rPr lang="tr-TR" sz="4000" b="1" dirty="0" err="1" smtClean="0"/>
              <a:t>Tij</a:t>
            </a:r>
            <a:r>
              <a:rPr lang="tr-TR" sz="4000" b="1" dirty="0" smtClean="0"/>
              <a:t>, mumun eritilmesi sırasında eriyen mum için bir çıkış yolu sağlarken, döküm sırasında da metalin kalıp içerisine gönderilmesine imkan sağlar. </a:t>
            </a:r>
            <a:r>
              <a:rPr lang="tr-TR" sz="4000" b="1" dirty="0" err="1" smtClean="0"/>
              <a:t>Tijin</a:t>
            </a:r>
            <a:r>
              <a:rPr lang="tr-TR" sz="4000" b="1" dirty="0" smtClean="0"/>
              <a:t> bir ucu mum örneğe, diğer ucu döküm konisine bağlanır.</a:t>
            </a:r>
          </a:p>
          <a:p>
            <a:pPr>
              <a:defRPr/>
            </a:pPr>
            <a:endParaRPr lang="tr-TR" sz="4000" b="1" dirty="0" smtClean="0"/>
          </a:p>
        </p:txBody>
      </p:sp>
      <p:pic>
        <p:nvPicPr>
          <p:cNvPr id="93188" name="Picture 4" descr="tijleme1"/>
          <p:cNvPicPr>
            <a:picLocks noChangeAspect="1" noChangeArrowheads="1"/>
          </p:cNvPicPr>
          <p:nvPr/>
        </p:nvPicPr>
        <p:blipFill>
          <a:blip r:embed="rId3" cstate="print"/>
          <a:srcRect/>
          <a:stretch>
            <a:fillRect/>
          </a:stretch>
        </p:blipFill>
        <p:spPr bwMode="auto">
          <a:xfrm>
            <a:off x="5508104" y="4443412"/>
            <a:ext cx="3008489" cy="2414588"/>
          </a:xfrm>
          <a:prstGeom prst="rect">
            <a:avLst/>
          </a:prstGeom>
          <a:noFill/>
          <a:ln w="9525">
            <a:noFill/>
            <a:miter lim="800000"/>
            <a:headEnd/>
            <a:tailEnd/>
          </a:ln>
        </p:spPr>
      </p:pic>
    </p:spTree>
    <p:extLst>
      <p:ext uri="{BB962C8B-B14F-4D97-AF65-F5344CB8AC3E}">
        <p14:creationId xmlns:p14="http://schemas.microsoft.com/office/powerpoint/2010/main" xmlns="" val="319579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slide(fromBottom)">
                                      <p:cBhvr>
                                        <p:cTn id="7" dur="1000"/>
                                        <p:tgtEl>
                                          <p:spTgt spid="93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pPr>
              <a:defRPr/>
            </a:pPr>
            <a:r>
              <a:rPr lang="en-AU" sz="4800" smtClean="0">
                <a:solidFill>
                  <a:srgbClr val="F9F929"/>
                </a:solidFill>
              </a:rPr>
              <a:t>Tijleme için gerekli malzeme</a:t>
            </a:r>
          </a:p>
        </p:txBody>
      </p:sp>
      <p:sp>
        <p:nvSpPr>
          <p:cNvPr id="41987" name="Rectangle 3"/>
          <p:cNvSpPr>
            <a:spLocks noGrp="1" noChangeArrowheads="1"/>
          </p:cNvSpPr>
          <p:nvPr>
            <p:ph idx="1"/>
          </p:nvPr>
        </p:nvSpPr>
        <p:spPr>
          <a:xfrm>
            <a:off x="539045" y="1700213"/>
            <a:ext cx="6925733" cy="4114800"/>
          </a:xfrm>
          <a:effectLst>
            <a:outerShdw dist="35921" dir="2700000" algn="ctr" rotWithShape="0">
              <a:schemeClr val="bg2"/>
            </a:outerShdw>
          </a:effectLst>
        </p:spPr>
        <p:txBody>
          <a:bodyPr>
            <a:normAutofit lnSpcReduction="10000"/>
          </a:bodyPr>
          <a:lstStyle/>
          <a:p>
            <a:pPr marL="0" indent="0">
              <a:buNone/>
              <a:defRPr/>
            </a:pPr>
            <a:r>
              <a:rPr lang="tr-TR" sz="3600" b="1" dirty="0" smtClean="0"/>
              <a:t>A-</a:t>
            </a:r>
            <a:r>
              <a:rPr lang="en-AU" sz="3600" b="1" dirty="0" err="1" smtClean="0"/>
              <a:t>Tij</a:t>
            </a:r>
            <a:r>
              <a:rPr lang="en-AU" sz="3600" b="1" dirty="0" smtClean="0"/>
              <a:t> (mum </a:t>
            </a:r>
            <a:r>
              <a:rPr lang="en-AU" sz="3600" b="1" dirty="0" err="1" smtClean="0"/>
              <a:t>çubuk</a:t>
            </a:r>
            <a:r>
              <a:rPr lang="en-AU" sz="3600" b="1" dirty="0" smtClean="0"/>
              <a:t>, </a:t>
            </a:r>
            <a:r>
              <a:rPr lang="en-AU" sz="3600" b="1" dirty="0" err="1" smtClean="0"/>
              <a:t>plastik</a:t>
            </a:r>
            <a:r>
              <a:rPr lang="en-AU" sz="3600" b="1" dirty="0" smtClean="0"/>
              <a:t> </a:t>
            </a:r>
            <a:r>
              <a:rPr lang="en-AU" sz="3600" b="1" dirty="0" err="1" smtClean="0"/>
              <a:t>veya</a:t>
            </a:r>
            <a:r>
              <a:rPr lang="en-AU" sz="3600" b="1" dirty="0" smtClean="0"/>
              <a:t> metal)</a:t>
            </a:r>
          </a:p>
          <a:p>
            <a:pPr marL="0" indent="0">
              <a:buNone/>
              <a:defRPr/>
            </a:pPr>
            <a:r>
              <a:rPr lang="tr-TR" sz="3600" b="1" dirty="0" smtClean="0"/>
              <a:t>B-</a:t>
            </a:r>
            <a:r>
              <a:rPr lang="en-AU" sz="3600" b="1" dirty="0" err="1" smtClean="0"/>
              <a:t>Yapıştırıcı</a:t>
            </a:r>
            <a:r>
              <a:rPr lang="en-AU" sz="3600" b="1" dirty="0" smtClean="0"/>
              <a:t> mum (</a:t>
            </a:r>
            <a:r>
              <a:rPr lang="en-AU" sz="3600" b="1" dirty="0" err="1" smtClean="0"/>
              <a:t>sirkolan</a:t>
            </a:r>
            <a:r>
              <a:rPr lang="en-AU" sz="3600" b="1" dirty="0" smtClean="0"/>
              <a:t>)</a:t>
            </a:r>
          </a:p>
          <a:p>
            <a:pPr marL="0" indent="0">
              <a:buNone/>
              <a:defRPr/>
            </a:pPr>
            <a:r>
              <a:rPr lang="tr-TR" sz="3600" b="1" dirty="0" smtClean="0"/>
              <a:t>D-</a:t>
            </a:r>
            <a:r>
              <a:rPr lang="en-AU" sz="3600" b="1" dirty="0" err="1" smtClean="0"/>
              <a:t>Döküm</a:t>
            </a:r>
            <a:r>
              <a:rPr lang="en-AU" sz="3600" b="1" dirty="0" smtClean="0"/>
              <a:t> </a:t>
            </a:r>
            <a:r>
              <a:rPr lang="en-AU" sz="3600" b="1" dirty="0" err="1" smtClean="0"/>
              <a:t>halkası</a:t>
            </a:r>
            <a:r>
              <a:rPr lang="en-AU" sz="3600" b="1" dirty="0" smtClean="0"/>
              <a:t> (</a:t>
            </a:r>
            <a:r>
              <a:rPr lang="en-AU" sz="3600" b="1" dirty="0" err="1" smtClean="0"/>
              <a:t>manşet</a:t>
            </a:r>
            <a:r>
              <a:rPr lang="en-AU" sz="3600" b="1" dirty="0" smtClean="0"/>
              <a:t>)</a:t>
            </a:r>
          </a:p>
          <a:p>
            <a:pPr marL="0" indent="0">
              <a:buNone/>
              <a:defRPr/>
            </a:pPr>
            <a:r>
              <a:rPr lang="tr-TR" sz="3600" b="1" dirty="0" smtClean="0"/>
              <a:t>F-</a:t>
            </a:r>
            <a:r>
              <a:rPr lang="en-AU" sz="3600" b="1" dirty="0" smtClean="0"/>
              <a:t>Bunsen </a:t>
            </a:r>
            <a:r>
              <a:rPr lang="en-AU" sz="3600" b="1" dirty="0" err="1" smtClean="0"/>
              <a:t>beki</a:t>
            </a:r>
            <a:endParaRPr lang="en-AU" sz="3600" b="1" dirty="0" smtClean="0"/>
          </a:p>
          <a:p>
            <a:pPr marL="0" indent="0">
              <a:buNone/>
              <a:defRPr/>
            </a:pPr>
            <a:r>
              <a:rPr lang="tr-TR" sz="3600" b="1" dirty="0" smtClean="0"/>
              <a:t>G-</a:t>
            </a:r>
            <a:r>
              <a:rPr lang="en-AU" sz="3600" b="1" dirty="0" smtClean="0"/>
              <a:t>Mum </a:t>
            </a:r>
            <a:r>
              <a:rPr lang="en-AU" sz="3600" b="1" dirty="0" err="1" smtClean="0"/>
              <a:t>temizleyici</a:t>
            </a:r>
            <a:r>
              <a:rPr lang="en-AU" sz="3600" b="1" dirty="0" smtClean="0"/>
              <a:t> </a:t>
            </a:r>
            <a:r>
              <a:rPr lang="en-AU" sz="3600" b="1" dirty="0" err="1" smtClean="0"/>
              <a:t>solüsyon</a:t>
            </a:r>
            <a:endParaRPr lang="en-AU" sz="3600" b="1" dirty="0" smtClean="0"/>
          </a:p>
          <a:p>
            <a:pPr marL="0" indent="0">
              <a:buNone/>
              <a:defRPr/>
            </a:pPr>
            <a:r>
              <a:rPr lang="tr-TR" sz="3600" b="1" dirty="0" smtClean="0"/>
              <a:t>H-</a:t>
            </a:r>
            <a:r>
              <a:rPr lang="en-AU" sz="3600" b="1" dirty="0" smtClean="0"/>
              <a:t>Mum </a:t>
            </a:r>
            <a:r>
              <a:rPr lang="en-AU" sz="3600" b="1" dirty="0" err="1" smtClean="0"/>
              <a:t>spatülü</a:t>
            </a:r>
            <a:endParaRPr lang="en-AU" sz="3600" b="1" dirty="0" smtClean="0"/>
          </a:p>
        </p:txBody>
      </p:sp>
      <p:pic>
        <p:nvPicPr>
          <p:cNvPr id="41988" name="Picture 4" descr="döküm malzemeleri"/>
          <p:cNvPicPr>
            <a:picLocks noChangeAspect="1" noChangeArrowheads="1"/>
          </p:cNvPicPr>
          <p:nvPr/>
        </p:nvPicPr>
        <p:blipFill>
          <a:blip r:embed="rId3" cstate="print"/>
          <a:srcRect/>
          <a:stretch>
            <a:fillRect/>
          </a:stretch>
        </p:blipFill>
        <p:spPr bwMode="auto">
          <a:xfrm>
            <a:off x="5691070" y="3933056"/>
            <a:ext cx="3455812" cy="2552700"/>
          </a:xfrm>
          <a:prstGeom prst="rect">
            <a:avLst/>
          </a:prstGeom>
          <a:noFill/>
          <a:ln w="9525">
            <a:noFill/>
            <a:miter lim="800000"/>
            <a:headEnd/>
            <a:tailEnd/>
          </a:ln>
        </p:spPr>
      </p:pic>
    </p:spTree>
    <p:extLst>
      <p:ext uri="{BB962C8B-B14F-4D97-AF65-F5344CB8AC3E}">
        <p14:creationId xmlns:p14="http://schemas.microsoft.com/office/powerpoint/2010/main" xmlns="" val="112437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checkerboard(across)">
                                      <p:cBhvr>
                                        <p:cTn id="7"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318457" y="762000"/>
            <a:ext cx="4900788" cy="762000"/>
          </a:xfrm>
          <a:gradFill rotWithShape="0">
            <a:gsLst>
              <a:gs pos="0">
                <a:schemeClr val="accent1">
                  <a:gamma/>
                  <a:shade val="46275"/>
                  <a:invGamma/>
                </a:schemeClr>
              </a:gs>
              <a:gs pos="50000">
                <a:schemeClr val="accent1"/>
              </a:gs>
              <a:gs pos="100000">
                <a:schemeClr val="accent1">
                  <a:gamma/>
                  <a:shade val="46275"/>
                  <a:invGamma/>
                </a:schemeClr>
              </a:gs>
            </a:gsLst>
            <a:lin ang="5400000" scaled="1"/>
          </a:gradFill>
        </p:spPr>
        <p:txBody>
          <a:bodyPr>
            <a:normAutofit/>
          </a:bodyPr>
          <a:lstStyle/>
          <a:p>
            <a:pPr algn="ctr">
              <a:defRPr/>
            </a:pPr>
            <a:r>
              <a:rPr lang="en-AU" b="1" smtClean="0">
                <a:effectLst>
                  <a:outerShdw blurRad="38100" dist="38100" dir="2700000" algn="tl">
                    <a:srgbClr val="000000"/>
                  </a:outerShdw>
                </a:effectLst>
              </a:rPr>
              <a:t>Tij bağlantısı</a:t>
            </a:r>
          </a:p>
        </p:txBody>
      </p:sp>
      <p:sp>
        <p:nvSpPr>
          <p:cNvPr id="28675" name="Rectangle 3"/>
          <p:cNvSpPr>
            <a:spLocks noGrp="1" noChangeArrowheads="1"/>
          </p:cNvSpPr>
          <p:nvPr>
            <p:ph type="body" sz="half" idx="1"/>
          </p:nvPr>
        </p:nvSpPr>
        <p:spPr>
          <a:xfrm>
            <a:off x="203200" y="1676400"/>
            <a:ext cx="4097867" cy="4419600"/>
          </a:xfrm>
          <a:effectLst>
            <a:outerShdw dist="35921" dir="2700000" algn="ctr" rotWithShape="0">
              <a:schemeClr val="bg2"/>
            </a:outerShdw>
          </a:effectLst>
        </p:spPr>
        <p:txBody>
          <a:bodyPr>
            <a:normAutofit fontScale="92500"/>
          </a:bodyPr>
          <a:lstStyle/>
          <a:p>
            <a:pPr>
              <a:defRPr/>
            </a:pPr>
            <a:r>
              <a:rPr lang="en-AU" b="1" smtClean="0"/>
              <a:t>Tij bağlantısı mum model, day üzerinde iken yapılmalıdır.</a:t>
            </a:r>
          </a:p>
          <a:p>
            <a:pPr>
              <a:defRPr/>
            </a:pPr>
            <a:r>
              <a:rPr lang="en-AU" b="1" smtClean="0"/>
              <a:t>Tij mum modele yapıştırıcı mumlarla tesbit edilir</a:t>
            </a:r>
          </a:p>
          <a:p>
            <a:pPr>
              <a:defRPr/>
            </a:pPr>
            <a:r>
              <a:rPr lang="en-AU" b="1" smtClean="0"/>
              <a:t>Tij kalınlığı mum modelin en kalın kesiti kadar olmalıdır.</a:t>
            </a:r>
          </a:p>
        </p:txBody>
      </p:sp>
      <p:pic>
        <p:nvPicPr>
          <p:cNvPr id="24580" name="Picture 4" descr="tij2"/>
          <p:cNvPicPr>
            <a:picLocks noGrp="1" noChangeAspect="1" noChangeArrowheads="1"/>
          </p:cNvPicPr>
          <p:nvPr>
            <p:ph type="clipArt" sz="half" idx="2"/>
          </p:nvPr>
        </p:nvPicPr>
        <p:blipFill>
          <a:blip r:embed="rId3" cstate="print"/>
          <a:srcRect/>
          <a:stretch>
            <a:fillRect/>
          </a:stretch>
        </p:blipFill>
        <p:spPr>
          <a:xfrm>
            <a:off x="4139952" y="2132856"/>
            <a:ext cx="4504267" cy="3340100"/>
          </a:xfrm>
        </p:spPr>
      </p:pic>
    </p:spTree>
    <p:extLst>
      <p:ext uri="{BB962C8B-B14F-4D97-AF65-F5344CB8AC3E}">
        <p14:creationId xmlns:p14="http://schemas.microsoft.com/office/powerpoint/2010/main" xmlns="" val="1954525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effectLst>
            <a:outerShdw dist="35921" dir="2700000" algn="ctr" rotWithShape="0">
              <a:schemeClr val="bg2"/>
            </a:outerShdw>
          </a:effectLst>
        </p:spPr>
        <p:txBody>
          <a:bodyPr>
            <a:normAutofit fontScale="90000"/>
          </a:bodyPr>
          <a:lstStyle/>
          <a:p>
            <a:pPr>
              <a:defRPr/>
            </a:pPr>
            <a:r>
              <a:rPr lang="en-AU" sz="4000" b="1" smtClean="0">
                <a:solidFill>
                  <a:schemeClr val="tx1"/>
                </a:solidFill>
                <a:effectLst>
                  <a:outerShdw blurRad="38100" dist="38100" dir="2700000" algn="tl">
                    <a:srgbClr val="000000"/>
                  </a:outerShdw>
                </a:effectLst>
              </a:rPr>
              <a:t>Mum model, çıkartılırken her iki elin baş ve işaret parmakları birbirini iterek yerinden oynatılır</a:t>
            </a:r>
          </a:p>
        </p:txBody>
      </p:sp>
      <p:pic>
        <p:nvPicPr>
          <p:cNvPr id="25603" name="Picture 3" descr="modcİkar"/>
          <p:cNvPicPr>
            <a:picLocks noGrp="1" noChangeAspect="1" noChangeArrowheads="1"/>
          </p:cNvPicPr>
          <p:nvPr>
            <p:ph type="clipArt" sz="half" idx="2"/>
          </p:nvPr>
        </p:nvPicPr>
        <p:blipFill>
          <a:blip r:embed="rId3" cstate="print"/>
          <a:srcRect/>
          <a:stretch>
            <a:fillRect/>
          </a:stretch>
        </p:blipFill>
        <p:spPr>
          <a:xfrm>
            <a:off x="2051720" y="2898775"/>
            <a:ext cx="5689600" cy="3959225"/>
          </a:xfrm>
        </p:spPr>
      </p:pic>
    </p:spTree>
    <p:extLst>
      <p:ext uri="{BB962C8B-B14F-4D97-AF65-F5344CB8AC3E}">
        <p14:creationId xmlns:p14="http://schemas.microsoft.com/office/powerpoint/2010/main" xmlns="" val="1271839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1" name="Rectangle 5"/>
          <p:cNvSpPr>
            <a:spLocks noGrp="1" noChangeArrowheads="1"/>
          </p:cNvSpPr>
          <p:nvPr>
            <p:ph type="title"/>
          </p:nvPr>
        </p:nvSpPr>
        <p:spPr>
          <a:noFill/>
          <a:ln w="9525"/>
        </p:spPr>
        <p:txBody>
          <a:bodyPr/>
          <a:lstStyle/>
          <a:p>
            <a:pPr algn="ctr"/>
            <a:r>
              <a:rPr lang="tr-TR" smtClean="0">
                <a:solidFill>
                  <a:srgbClr val="FF9999"/>
                </a:solidFill>
                <a:latin typeface="Arial" charset="0"/>
              </a:rPr>
              <a:t>Döküm Halkası (Manşet)</a:t>
            </a:r>
          </a:p>
        </p:txBody>
      </p:sp>
      <p:pic>
        <p:nvPicPr>
          <p:cNvPr id="162820" name="Picture 4" descr="s_03"/>
          <p:cNvPicPr>
            <a:picLocks noGrp="1" noChangeAspect="1" noChangeArrowheads="1"/>
          </p:cNvPicPr>
          <p:nvPr>
            <p:ph sz="half" idx="1"/>
          </p:nvPr>
        </p:nvPicPr>
        <p:blipFill>
          <a:blip r:embed="rId2" cstate="print"/>
          <a:srcRect/>
          <a:stretch>
            <a:fillRect/>
          </a:stretch>
        </p:blipFill>
        <p:spPr>
          <a:xfrm>
            <a:off x="5276146" y="1916114"/>
            <a:ext cx="2880077" cy="3240087"/>
          </a:xfrm>
          <a:ln/>
        </p:spPr>
      </p:pic>
      <p:pic>
        <p:nvPicPr>
          <p:cNvPr id="162823" name="Picture 7" descr="s_05"/>
          <p:cNvPicPr>
            <a:picLocks noGrp="1" noChangeAspect="1" noChangeArrowheads="1"/>
          </p:cNvPicPr>
          <p:nvPr>
            <p:ph sz="half" idx="2"/>
          </p:nvPr>
        </p:nvPicPr>
        <p:blipFill>
          <a:blip r:embed="rId3" cstate="print"/>
          <a:srcRect/>
          <a:stretch>
            <a:fillRect/>
          </a:stretch>
        </p:blipFill>
        <p:spPr>
          <a:xfrm>
            <a:off x="1691923" y="1916114"/>
            <a:ext cx="2943578" cy="3311525"/>
          </a:xfrm>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61067" y="533400"/>
            <a:ext cx="6163733" cy="1143000"/>
          </a:xfrm>
          <a:effectLst>
            <a:outerShdw dist="63500" dir="2212194" algn="ctr" rotWithShape="0">
              <a:schemeClr val="bg2"/>
            </a:outerShdw>
          </a:effectLst>
        </p:spPr>
        <p:txBody>
          <a:bodyPr>
            <a:normAutofit fontScale="90000"/>
          </a:bodyPr>
          <a:lstStyle/>
          <a:p>
            <a:pPr>
              <a:defRPr/>
            </a:pPr>
            <a:r>
              <a:rPr lang="en-AU" b="1" smtClean="0">
                <a:solidFill>
                  <a:srgbClr val="FFFF00"/>
                </a:solidFill>
              </a:rPr>
              <a:t>Mum modelin manşet içerisindeki konumu</a:t>
            </a:r>
          </a:p>
        </p:txBody>
      </p:sp>
      <p:sp>
        <p:nvSpPr>
          <p:cNvPr id="23555" name="Rectangle 3"/>
          <p:cNvSpPr>
            <a:spLocks noGrp="1" noChangeArrowheads="1"/>
          </p:cNvSpPr>
          <p:nvPr>
            <p:ph type="body" sz="half" idx="1"/>
          </p:nvPr>
        </p:nvSpPr>
        <p:spPr>
          <a:xfrm>
            <a:off x="203200" y="2209800"/>
            <a:ext cx="4267200" cy="3581400"/>
          </a:xfrm>
          <a:effectLst>
            <a:outerShdw dist="53882" dir="2700000" algn="ctr" rotWithShape="0">
              <a:schemeClr val="bg2"/>
            </a:outerShdw>
          </a:effectLst>
        </p:spPr>
        <p:txBody>
          <a:bodyPr/>
          <a:lstStyle/>
          <a:p>
            <a:pPr>
              <a:buFont typeface="Monotype Sorts" pitchFamily="2" charset="2"/>
              <a:buNone/>
              <a:defRPr/>
            </a:pPr>
            <a:r>
              <a:rPr lang="en-AU" sz="2800" b="1" smtClean="0"/>
              <a:t>  Tij bağlantısı yapılırken;</a:t>
            </a:r>
          </a:p>
          <a:p>
            <a:pPr>
              <a:defRPr/>
            </a:pPr>
            <a:r>
              <a:rPr lang="en-AU" sz="2800" b="1" smtClean="0"/>
              <a:t>Mum model ile manşet tabanı arasında 6 mm lik bir mesafe kalmalıdır</a:t>
            </a:r>
          </a:p>
          <a:p>
            <a:pPr>
              <a:defRPr/>
            </a:pPr>
            <a:r>
              <a:rPr lang="en-AU" sz="2800" b="1" smtClean="0"/>
              <a:t>Tij boyu mümkün olduğunca kısa tutulmalıdır</a:t>
            </a:r>
          </a:p>
        </p:txBody>
      </p:sp>
      <p:pic>
        <p:nvPicPr>
          <p:cNvPr id="26628" name="Picture 4" descr="manset"/>
          <p:cNvPicPr>
            <a:picLocks noGrp="1" noChangeAspect="1" noChangeArrowheads="1"/>
          </p:cNvPicPr>
          <p:nvPr>
            <p:ph type="clipArt" sz="half" idx="2"/>
          </p:nvPr>
        </p:nvPicPr>
        <p:blipFill>
          <a:blip r:embed="rId3" cstate="print">
            <a:lum contrast="6000"/>
          </a:blip>
          <a:srcRect/>
          <a:stretch>
            <a:fillRect/>
          </a:stretch>
        </p:blipFill>
        <p:spPr>
          <a:xfrm>
            <a:off x="4470400" y="2286000"/>
            <a:ext cx="4470400" cy="3494088"/>
          </a:xfrm>
          <a:solidFill>
            <a:srgbClr val="FFFF99"/>
          </a:solidFill>
        </p:spPr>
      </p:pic>
    </p:spTree>
    <p:extLst>
      <p:ext uri="{BB962C8B-B14F-4D97-AF65-F5344CB8AC3E}">
        <p14:creationId xmlns:p14="http://schemas.microsoft.com/office/powerpoint/2010/main" xmlns="" val="2661864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TotalTime>
  <Words>934</Words>
  <Application>Microsoft Office PowerPoint</Application>
  <PresentationFormat>Ekran Gösterisi (4:3)</PresentationFormat>
  <Paragraphs>105</Paragraphs>
  <Slides>37</Slides>
  <Notes>24</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Ofis Teması</vt:lpstr>
      <vt:lpstr>Prof.Dr.Hakan TERZİOĞLU</vt:lpstr>
      <vt:lpstr>Döküm işleminin aşamaları</vt:lpstr>
      <vt:lpstr>Slayt 3</vt:lpstr>
      <vt:lpstr>Slayt 4</vt:lpstr>
      <vt:lpstr>Tijleme için gerekli malzeme</vt:lpstr>
      <vt:lpstr>Tij bağlantısı</vt:lpstr>
      <vt:lpstr>Mum model, çıkartılırken her iki elin baş ve işaret parmakları birbirini iterek yerinden oynatılır</vt:lpstr>
      <vt:lpstr>Döküm Halkası (Manşet)</vt:lpstr>
      <vt:lpstr>Mum modelin manşet içerisindeki konumu</vt:lpstr>
      <vt:lpstr>Tijin mum model ile bağlantısı açılı olmalıdır</vt:lpstr>
      <vt:lpstr>Tij bağlantısı</vt:lpstr>
      <vt:lpstr>Slayt 12</vt:lpstr>
      <vt:lpstr>Döküm işleminin aşamaları</vt:lpstr>
      <vt:lpstr>Slayt 14</vt:lpstr>
      <vt:lpstr>Slayt 15</vt:lpstr>
      <vt:lpstr>Revetmanın şu üç önemli görevi vardır: </vt:lpstr>
      <vt:lpstr>Dökümün istenen boyutlarda elde edilebilmesi için revetmanın üç tip genleşme özelliğinden yararlanılır</vt:lpstr>
      <vt:lpstr>Sertleşme genleşmesi</vt:lpstr>
      <vt:lpstr>Isısal genleşme</vt:lpstr>
      <vt:lpstr>Higroskopik genleşme</vt:lpstr>
      <vt:lpstr>Slayt 21</vt:lpstr>
      <vt:lpstr>Slayt 22</vt:lpstr>
      <vt:lpstr>Hassas bir dökümün elde edilebilmesinde etkili olan unsurlar</vt:lpstr>
      <vt:lpstr>Döküm işleminin aşamaları</vt:lpstr>
      <vt:lpstr>Slayt 25</vt:lpstr>
      <vt:lpstr>Manşetin iç yüzeyinin astarlanması</vt:lpstr>
      <vt:lpstr>Slayt 27</vt:lpstr>
      <vt:lpstr>Döküm işleminin aşamaları</vt:lpstr>
      <vt:lpstr>Döküm santrifüjü</vt:lpstr>
      <vt:lpstr>Slayt 30</vt:lpstr>
      <vt:lpstr>Metal eritilirken şalome alevinin redüksiyon bölgesi kullanılmalıdır</vt:lpstr>
      <vt:lpstr>Slayt 32</vt:lpstr>
      <vt:lpstr>Metal eritilirken flux kullanımı ve manşetin santrifüje yerleştirilmesi</vt:lpstr>
      <vt:lpstr>Slayt 34</vt:lpstr>
      <vt:lpstr>Slayt 35</vt:lpstr>
      <vt:lpstr>Slayt 36</vt:lpstr>
      <vt:lpstr>Slayt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Prof.Dr.Hakan TERZİOĞLU</dc:title>
  <dc:creator>hakan</dc:creator>
  <cp:lastModifiedBy>hakan</cp:lastModifiedBy>
  <cp:revision>2</cp:revision>
  <dcterms:created xsi:type="dcterms:W3CDTF">2020-01-28T08:46:07Z</dcterms:created>
  <dcterms:modified xsi:type="dcterms:W3CDTF">2020-01-29T15:14:57Z</dcterms:modified>
</cp:coreProperties>
</file>