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2"/>
  </p:notesMasterIdLst>
  <p:sldIdLst>
    <p:sldId id="256" r:id="rId3"/>
    <p:sldId id="296" r:id="rId4"/>
    <p:sldId id="301" r:id="rId5"/>
    <p:sldId id="299" r:id="rId6"/>
    <p:sldId id="298" r:id="rId7"/>
    <p:sldId id="300" r:id="rId8"/>
    <p:sldId id="297" r:id="rId9"/>
    <p:sldId id="302" r:id="rId10"/>
    <p:sldId id="303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63" d="100"/>
          <a:sy n="63" d="100"/>
        </p:scale>
        <p:origin x="4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A289D-16B0-4FE4-8F92-7E7629926742}" type="datetimeFigureOut">
              <a:rPr lang="tr-TR" smtClean="0"/>
              <a:pPr/>
              <a:t>12.02.2018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7060B-B066-489A-B483-F802301B2F65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4946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7060B-B066-489A-B483-F802301B2F65}" type="slidenum">
              <a:rPr lang="tr-TR" smtClean="0"/>
              <a:pPr/>
              <a:t>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5766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9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3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1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5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636913"/>
            <a:ext cx="9108504" cy="316835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8000"/>
                  <a:lumOff val="2000"/>
                  <a:alpha val="0"/>
                </a:schemeClr>
              </a:gs>
              <a:gs pos="50000">
                <a:schemeClr val="bg1">
                  <a:alpha val="48000"/>
                </a:schemeClr>
              </a:gs>
              <a:gs pos="100000">
                <a:schemeClr val="bg1">
                  <a:alpha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4036" y="2789928"/>
            <a:ext cx="846043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tr-TR" altLang="ko-KR" sz="3600" b="1" dirty="0">
                <a:latin typeface="Arial" pitchFamily="34" charset="0"/>
                <a:ea typeface="맑은 고딕" pitchFamily="50" charset="-127"/>
                <a:cs typeface="Arial" pitchFamily="34" charset="0"/>
              </a:rPr>
              <a:t>Asıl işverenin alt işveren işçilerine karşı müteselsil sorumluluğu, Yasaya aykırı olarak kurulan alt işveren ilişkilerine uygulanacak yaptırım, muvazaalı alt işveren ilişkisi. 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763688" y="438277"/>
            <a:ext cx="6934738" cy="5981446"/>
          </a:xfr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tr-TR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Asıl işveren – alt işveren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tr-TR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ilişkisinde asıl işveren, alt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tr-TR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işverenin işçilerine karşı o işyeri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tr-TR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ile ilgili olarak bu Kanundan,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tr-TR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iş sözleşmesinden veya alt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tr-TR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işverenin taraf olduğu toplu iş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tr-TR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sözleşmesinden doğan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tr-TR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yükümlülüklerinden alt işveren ile birlikte sorumludur.</a:t>
            </a: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946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547664" y="594378"/>
            <a:ext cx="7200800" cy="5669244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tr-TR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İK m. 36/son:</a:t>
            </a:r>
          </a:p>
          <a:p>
            <a:pPr>
              <a:spcBef>
                <a:spcPts val="0"/>
              </a:spcBef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İşverenler, alt işverene iş vermeleri hâlinde, bunların işçilerinin </a:t>
            </a:r>
          </a:p>
          <a:p>
            <a:pPr>
              <a:spcBef>
                <a:spcPts val="0"/>
              </a:spcBef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ücretlerinin ödenip ödenmediğini</a:t>
            </a:r>
          </a:p>
          <a:p>
            <a:pPr>
              <a:spcBef>
                <a:spcPts val="0"/>
              </a:spcBef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işçinin başvurusu üzerine veya </a:t>
            </a:r>
          </a:p>
          <a:p>
            <a:pPr>
              <a:spcBef>
                <a:spcPts val="0"/>
              </a:spcBef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aylık olarak resen kontrol etmekle </a:t>
            </a:r>
          </a:p>
          <a:p>
            <a:pPr>
              <a:spcBef>
                <a:spcPts val="0"/>
              </a:spcBef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varsa ödenmeyen ücretleri hak </a:t>
            </a:r>
          </a:p>
          <a:p>
            <a:pPr>
              <a:spcBef>
                <a:spcPts val="0"/>
              </a:spcBef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edişlerinden keserek işçilerin banka hesabına yatırmakla yükümlüdür.</a:t>
            </a: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879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619672" y="764704"/>
            <a:ext cx="6984776" cy="511256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tr-T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 Kanunu m. 56/son – Yıllık Ücretli İzinler</a:t>
            </a:r>
          </a:p>
          <a:p>
            <a:pPr>
              <a:spcBef>
                <a:spcPts val="0"/>
              </a:spcBef>
            </a:pPr>
            <a:r>
              <a:rPr lang="tr-T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Alt işveren işçilerinden, alt işvereni değiştiği hâlde aynı işyerinde çalışmaya devam </a:t>
            </a:r>
          </a:p>
          <a:p>
            <a:pPr>
              <a:spcBef>
                <a:spcPts val="0"/>
              </a:spcBef>
            </a:pPr>
            <a:r>
              <a:rPr lang="tr-T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edenlerin yıllık ücretli izin süresi, aynı işyerinde çalıştıkları süreler dikkate alınarak </a:t>
            </a:r>
          </a:p>
          <a:p>
            <a:pPr>
              <a:spcBef>
                <a:spcPts val="0"/>
              </a:spcBef>
            </a:pPr>
            <a:r>
              <a:rPr lang="tr-T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hesaplanır. Asıl işveren, alt işveren tarafından çalıştırılan işçilerin hak kazandıkları yıllık </a:t>
            </a:r>
          </a:p>
          <a:p>
            <a:pPr>
              <a:spcBef>
                <a:spcPts val="0"/>
              </a:spcBef>
            </a:pPr>
            <a:r>
              <a:rPr lang="tr-T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ücretli izin sürelerinin kullanılıp</a:t>
            </a:r>
          </a:p>
          <a:p>
            <a:pPr>
              <a:spcBef>
                <a:spcPts val="0"/>
              </a:spcBef>
            </a:pPr>
            <a:r>
              <a:rPr lang="tr-T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kullanılmadığını kontrol etmek ve ilgili yıl </a:t>
            </a:r>
          </a:p>
          <a:p>
            <a:pPr>
              <a:spcBef>
                <a:spcPts val="0"/>
              </a:spcBef>
            </a:pPr>
            <a:r>
              <a:rPr lang="tr-T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içinde kullanılmasını sağlamakla, alt işveren ise altıncı fıkraya göre tutmak zorunda </a:t>
            </a:r>
          </a:p>
          <a:p>
            <a:pPr>
              <a:spcBef>
                <a:spcPts val="0"/>
              </a:spcBef>
            </a:pPr>
            <a:r>
              <a:rPr lang="tr-T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olduğu izin kayıt belgesinin bir örneğini asıl</a:t>
            </a:r>
          </a:p>
          <a:p>
            <a:pPr>
              <a:spcBef>
                <a:spcPts val="0"/>
              </a:spcBef>
            </a:pPr>
            <a:r>
              <a:rPr lang="tr-T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işverene vermekle yükümlüdür.</a:t>
            </a:r>
          </a:p>
          <a:p>
            <a:endParaRPr lang="tr-TR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888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          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EF8449E2-BAA2-48B3-A4CD-7ED56D784C3B}"/>
              </a:ext>
            </a:extLst>
          </p:cNvPr>
          <p:cNvSpPr txBox="1"/>
          <p:nvPr/>
        </p:nvSpPr>
        <p:spPr>
          <a:xfrm>
            <a:off x="1907704" y="404664"/>
            <a:ext cx="662473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 Kanunu Madde 112 - 	Bazı kamu kurum ve kuruluşlarında çalışanların kıdem tazminatı</a:t>
            </a: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 işverenlerinin değişip değişmediğine bakılmaksızın 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aralıksız olarak aynı kamu kurum veya kuruluşuna ait 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işyerlerinde çalışmış olanların bu şekilde çalışmış oldukları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sürelere ilişkin kıdem tazminatına esas hizmet süreleri, aynı 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kamu kurum veya kuruluşuna ait işyerlerinde geçen toplam 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 süreleri esas alınarak tespit olunur. Bunlardan son alt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işverenleri ile yapılmış olan iş sözleşmeleri 1475 sayılı İş 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Kanununun 14 üncü maddesine göre kıdem tazminatı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ödenmesini gerektirecek şekilde sona ermiş olanların kıdem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tazminatları ilgili kamu kurum veya kuruluşları tarafından,</a:t>
            </a: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559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691680" y="116632"/>
            <a:ext cx="7344816" cy="6741367"/>
          </a:xfrm>
        </p:spPr>
        <p:txBody>
          <a:bodyPr/>
          <a:lstStyle/>
          <a:p>
            <a:endParaRPr lang="tr-TR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b) Aynı alt işveren tarafından ve aynı iş sözleşmesi </a:t>
            </a:r>
          </a:p>
          <a:p>
            <a:pPr>
              <a:spcBef>
                <a:spcPts val="0"/>
              </a:spcBef>
            </a:pP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çerçevesinde farklı kamu kurum veya kuruluşlarında </a:t>
            </a:r>
          </a:p>
          <a:p>
            <a:pPr>
              <a:spcBef>
                <a:spcPts val="0"/>
              </a:spcBef>
            </a:pP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çalıştırılmış olan işçilerden iş sözleşmeleri 1475 sayılı İş</a:t>
            </a:r>
          </a:p>
          <a:p>
            <a:pPr>
              <a:spcBef>
                <a:spcPts val="0"/>
              </a:spcBef>
            </a:pP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Kanununun 14 üncü maddesine göre kıdem tazminatı</a:t>
            </a:r>
          </a:p>
          <a:p>
            <a:pPr>
              <a:spcBef>
                <a:spcPts val="0"/>
              </a:spcBef>
            </a:pP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ödenmesini gerektirecek şekilde sona ermiş olanlara, </a:t>
            </a:r>
          </a:p>
          <a:p>
            <a:pPr>
              <a:spcBef>
                <a:spcPts val="0"/>
              </a:spcBef>
            </a:pP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4734 sayılı Kanunun 62 </a:t>
            </a:r>
            <a:r>
              <a:rPr lang="tr-TR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nci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maddesinin birinci fıkrasının (e) bendi kapsamında farklı kamu kurum ve kuruluşuna ait </a:t>
            </a:r>
          </a:p>
          <a:p>
            <a:pPr>
              <a:spcBef>
                <a:spcPts val="0"/>
              </a:spcBef>
            </a:pP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işyerlerinde geçen hizmet sürelerinin toplamı esas alınarak</a:t>
            </a:r>
          </a:p>
          <a:p>
            <a:pPr>
              <a:spcBef>
                <a:spcPts val="0"/>
              </a:spcBef>
            </a:pP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çalıştırıldığı son kamu kurum veya kuruluşu tarafından,</a:t>
            </a:r>
          </a:p>
          <a:p>
            <a:pPr>
              <a:spcBef>
                <a:spcPts val="0"/>
              </a:spcBef>
            </a:pP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işçinin banka hesabına yatırılmak suretiyle ödenir. </a:t>
            </a: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692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403648" y="161297"/>
            <a:ext cx="7344816" cy="669674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Alt işveren ile yapmış olduğu iş sözleşmesi sona ermediği</a:t>
            </a:r>
          </a:p>
          <a:p>
            <a:pPr>
              <a:spcBef>
                <a:spcPts val="0"/>
              </a:spcBef>
            </a:pP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gibi, alt işveren tarafından 4734 sayılı Kanun kapsamında </a:t>
            </a:r>
          </a:p>
          <a:p>
            <a:pPr>
              <a:spcBef>
                <a:spcPts val="0"/>
              </a:spcBef>
            </a:pP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bulunan idarelere ait işyerleri dışında bir işyerinde </a:t>
            </a:r>
          </a:p>
          <a:p>
            <a:pPr>
              <a:spcBef>
                <a:spcPts val="0"/>
              </a:spcBef>
            </a:pP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çalıştırılmaya devam olunan ve bu şekilde çalıştırıldığı </a:t>
            </a:r>
          </a:p>
          <a:p>
            <a:pPr>
              <a:spcBef>
                <a:spcPts val="0"/>
              </a:spcBef>
            </a:pP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sırada iş sözleşmesi kıdem tazminatı ödenmesini </a:t>
            </a:r>
          </a:p>
          <a:p>
            <a:pPr>
              <a:spcBef>
                <a:spcPts val="0"/>
              </a:spcBef>
            </a:pP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gerektirecek şekilde sona eren işçinin kıdem tazminatı, </a:t>
            </a:r>
          </a:p>
          <a:p>
            <a:pPr>
              <a:spcBef>
                <a:spcPts val="0"/>
              </a:spcBef>
            </a:pP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işçinin yazılı talebi hâlinde, kıdem tazminatının söz konusu</a:t>
            </a:r>
          </a:p>
          <a:p>
            <a:pPr>
              <a:spcBef>
                <a:spcPts val="0"/>
              </a:spcBef>
            </a:pP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kamu kurum veya kuruluşlarına ait işyerlerinde geçen süreye ilişkin kısmı, kamu kurum veya kuruluşuna ait çalıştığı son</a:t>
            </a:r>
          </a:p>
          <a:p>
            <a:pPr>
              <a:spcBef>
                <a:spcPts val="0"/>
              </a:spcBef>
            </a:pP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işyerindeki ücretinin yılları itibarıyla asgari ücret artış </a:t>
            </a:r>
          </a:p>
          <a:p>
            <a:pPr>
              <a:spcBef>
                <a:spcPts val="0"/>
              </a:spcBef>
            </a:pP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oranları dikkate alınarak güncellenmiş miktarı üzerinden</a:t>
            </a:r>
          </a:p>
          <a:p>
            <a:pPr>
              <a:spcBef>
                <a:spcPts val="0"/>
              </a:spcBef>
            </a:pP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hesaplanmak suretiyle son kamu kurum veya kuruluşu </a:t>
            </a:r>
          </a:p>
          <a:p>
            <a:pPr>
              <a:spcBef>
                <a:spcPts val="0"/>
              </a:spcBef>
            </a:pP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tarafından işçinin banka hesabına yatırılmak suretiyle ödenir. Bu şekilde hesaplanarak ödenen kıdem tazminatı tutarının, iş sözleşmesinin sona erdiği tarihteki ücreti üzerinden aynı </a:t>
            </a:r>
          </a:p>
          <a:p>
            <a:pPr>
              <a:spcBef>
                <a:spcPts val="0"/>
              </a:spcBef>
            </a:pP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süreler dikkate alınarak hesaplanacak kıdem tazminatı</a:t>
            </a:r>
          </a:p>
          <a:p>
            <a:pPr>
              <a:spcBef>
                <a:spcPts val="0"/>
              </a:spcBef>
            </a:pP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tutarından daha düşük olması hâlinde, işçinin aradaki farkı </a:t>
            </a:r>
          </a:p>
          <a:p>
            <a:pPr>
              <a:spcBef>
                <a:spcPts val="0"/>
              </a:spcBef>
            </a:pP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alt işverenden talep hakkı saklıdır. </a:t>
            </a:r>
          </a:p>
        </p:txBody>
      </p:sp>
    </p:spTree>
    <p:extLst>
      <p:ext uri="{BB962C8B-B14F-4D97-AF65-F5344CB8AC3E}">
        <p14:creationId xmlns:p14="http://schemas.microsoft.com/office/powerpoint/2010/main" val="2782957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619672" y="260648"/>
            <a:ext cx="7416824" cy="6408711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tr-T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YASAYA AYKIRI ALT İŞVEREN</a:t>
            </a:r>
          </a:p>
          <a:p>
            <a:pPr>
              <a:spcBef>
                <a:spcPts val="0"/>
              </a:spcBef>
            </a:pPr>
            <a:r>
              <a:rPr lang="tr-T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İLİŞKİSİNİN YAPTIRIMI</a:t>
            </a:r>
          </a:p>
          <a:p>
            <a:pPr>
              <a:spcBef>
                <a:spcPts val="0"/>
              </a:spcBef>
            </a:pPr>
            <a:endParaRPr lang="tr-TR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tr-T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Yargıtay muvazaalı alt işveren ilişkisine </a:t>
            </a:r>
          </a:p>
          <a:p>
            <a:pPr>
              <a:spcBef>
                <a:spcPts val="0"/>
              </a:spcBef>
            </a:pPr>
            <a:r>
              <a:rPr lang="tr-T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uygulanan, işçilerin başlangıçtan itibaren</a:t>
            </a:r>
          </a:p>
          <a:p>
            <a:pPr>
              <a:spcBef>
                <a:spcPts val="0"/>
              </a:spcBef>
            </a:pPr>
            <a:r>
              <a:rPr lang="tr-T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asıl işverenin işçisi sayılması yaptırımını</a:t>
            </a:r>
          </a:p>
          <a:p>
            <a:pPr>
              <a:spcBef>
                <a:spcPts val="0"/>
              </a:spcBef>
            </a:pPr>
            <a:r>
              <a:rPr lang="tr-T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uygulamaktadır.</a:t>
            </a:r>
          </a:p>
        </p:txBody>
      </p:sp>
    </p:spTree>
    <p:extLst>
      <p:ext uri="{BB962C8B-B14F-4D97-AF65-F5344CB8AC3E}">
        <p14:creationId xmlns:p14="http://schemas.microsoft.com/office/powerpoint/2010/main" val="3585258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D178A1D-8C0C-4D27-A32B-0ABCCE17148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835696" y="1124744"/>
            <a:ext cx="6696744" cy="414786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Asıl işverenin işçilerinin alt işveren </a:t>
            </a:r>
          </a:p>
          <a:p>
            <a:pPr>
              <a:spcBef>
                <a:spcPts val="0"/>
              </a:spcBef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 işe alınarak çalıştırılmaya </a:t>
            </a:r>
          </a:p>
          <a:p>
            <a:pPr>
              <a:spcBef>
                <a:spcPts val="0"/>
              </a:spcBef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devam ettirilmesi suretiyle hakları </a:t>
            </a:r>
          </a:p>
          <a:p>
            <a:pPr>
              <a:spcBef>
                <a:spcPts val="0"/>
              </a:spcBef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kısıtlanamaz veya daha önce o işyerinde </a:t>
            </a:r>
          </a:p>
          <a:p>
            <a:pPr>
              <a:spcBef>
                <a:spcPts val="0"/>
              </a:spcBef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çalıştırılan kimse ile alt işveren ilişkisi </a:t>
            </a:r>
          </a:p>
          <a:p>
            <a:pPr>
              <a:spcBef>
                <a:spcPts val="0"/>
              </a:spcBef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kurulamaz. Aksi halde ve genel olarak asıl işveren alt işveren ilişkisinin muvazaalı</a:t>
            </a:r>
          </a:p>
          <a:p>
            <a:pPr>
              <a:spcBef>
                <a:spcPts val="0"/>
              </a:spcBef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işleme dayandığı kabul edilerek alt</a:t>
            </a:r>
          </a:p>
          <a:p>
            <a:pPr>
              <a:spcBef>
                <a:spcPts val="0"/>
              </a:spcBef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işverenin işçileri başlangıçtan itibaren asıl </a:t>
            </a:r>
          </a:p>
          <a:p>
            <a:pPr>
              <a:spcBef>
                <a:spcPts val="0"/>
              </a:spcBef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işverenin işçisi sayılarak işlem görürler. </a:t>
            </a:r>
          </a:p>
        </p:txBody>
      </p:sp>
    </p:spTree>
    <p:extLst>
      <p:ext uri="{BB962C8B-B14F-4D97-AF65-F5344CB8AC3E}">
        <p14:creationId xmlns:p14="http://schemas.microsoft.com/office/powerpoint/2010/main" val="1342817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1814</TotalTime>
  <Words>491</Words>
  <Application>Microsoft Office PowerPoint</Application>
  <PresentationFormat>Ekran Gösterisi (4:3)</PresentationFormat>
  <Paragraphs>80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맑은 고딕</vt:lpstr>
      <vt:lpstr>Arial</vt:lpstr>
      <vt:lpstr>Calibri</vt:lpstr>
      <vt:lpstr>Times New Roman</vt:lpstr>
      <vt:lpstr>Office Theme</vt:lpstr>
      <vt:lpstr>Custom Design</vt:lpstr>
      <vt:lpstr>PowerPoint Sunusu</vt:lpstr>
      <vt:lpstr>PowerPoint Sunusu</vt:lpstr>
      <vt:lpstr>PowerPoint Sunusu</vt:lpstr>
      <vt:lpstr>PowerPoint Sunusu</vt:lpstr>
      <vt:lpstr>           </vt:lpstr>
      <vt:lpstr>PowerPoint Sunusu</vt:lpstr>
      <vt:lpstr>PowerPoint Sunusu</vt:lpstr>
      <vt:lpstr>PowerPoint Sunusu</vt:lpstr>
      <vt:lpstr>PowerPoint Sunusu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Çağla Erdoğan</cp:lastModifiedBy>
  <cp:revision>309</cp:revision>
  <dcterms:created xsi:type="dcterms:W3CDTF">2014-04-01T16:35:38Z</dcterms:created>
  <dcterms:modified xsi:type="dcterms:W3CDTF">2018-02-11T22:01:16Z</dcterms:modified>
</cp:coreProperties>
</file>