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91" r:id="rId3"/>
    <p:sldId id="300" r:id="rId4"/>
    <p:sldId id="299" r:id="rId5"/>
    <p:sldId id="301" r:id="rId6"/>
    <p:sldId id="302" r:id="rId7"/>
    <p:sldId id="303" r:id="rId8"/>
    <p:sldId id="304" r:id="rId9"/>
    <p:sldId id="305" r:id="rId10"/>
    <p:sldId id="306" r:id="rId11"/>
    <p:sldId id="30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90" d="100"/>
          <a:sy n="90" d="100"/>
        </p:scale>
        <p:origin x="1003"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09EEA02-A089-4CA0-B6DB-5656DABF50C4}" type="datetimeFigureOut">
              <a:rPr lang="tr-TR" smtClean="0"/>
              <a:pPr/>
              <a:t>10.04.2019</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9BD21C35-E717-4B2D-9B87-B8D3FBFF9DEF}"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09EEA02-A089-4CA0-B6DB-5656DABF50C4}" type="datetimeFigureOut">
              <a:rPr lang="tr-TR" smtClean="0"/>
              <a:pPr/>
              <a:t>10.04.2019</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9BD21C35-E717-4B2D-9B87-B8D3FBFF9DEF}"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9EEA02-A089-4CA0-B6DB-5656DABF50C4}" type="datetimeFigureOut">
              <a:rPr lang="tr-TR" smtClean="0"/>
              <a:pPr/>
              <a:t>10.04.2019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9EEA02-A089-4CA0-B6DB-5656DABF50C4}" type="datetimeFigureOut">
              <a:rPr lang="tr-TR" smtClean="0"/>
              <a:pPr/>
              <a:t>10.04.2019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D21C35-E717-4B2D-9B87-B8D3FBFF9DEF}"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9EEA02-A089-4CA0-B6DB-5656DABF50C4}" type="datetimeFigureOut">
              <a:rPr lang="tr-TR" smtClean="0"/>
              <a:pPr/>
              <a:t>10.04.2019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D21C35-E717-4B2D-9B87-B8D3FBFF9DEF}"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EEA02-A089-4CA0-B6DB-5656DABF50C4}" type="datetimeFigureOut">
              <a:rPr lang="tr-TR" smtClean="0"/>
              <a:pPr/>
              <a:t>10.04.2019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D21C35-E717-4B2D-9B87-B8D3FBFF9DEF}"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09EEA02-A089-4CA0-B6DB-5656DABF50C4}" type="datetimeFigureOut">
              <a:rPr lang="tr-TR" smtClean="0"/>
              <a:pPr/>
              <a:t>10.04.2019</a:t>
            </a:fld>
            <a:endParaRPr lang="tr-T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BD21C35-E717-4B2D-9B87-B8D3FBFF9DEF}" type="slidenum">
              <a:rPr lang="tr-TR" smtClean="0"/>
              <a:pPr/>
              <a:t>‹#›</a:t>
            </a:fld>
            <a:endParaRPr lang="tr-T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topics.sciencedirect.com/topics/page/Angular_gyrus" TargetMode="External"/><Relationship Id="rId3" Type="http://schemas.openxmlformats.org/officeDocument/2006/relationships/hyperlink" Target="http://topics.sciencedirect.com/topics/page/Supramarginal_gyrus" TargetMode="External"/><Relationship Id="rId7" Type="http://schemas.openxmlformats.org/officeDocument/2006/relationships/hyperlink" Target="http://topics.sciencedirect.com/topics/page/Inferior_parietal_lobule" TargetMode="External"/><Relationship Id="rId2" Type="http://schemas.openxmlformats.org/officeDocument/2006/relationships/hyperlink" Target="http://topics.sciencedirect.com/topics/page/Phonology" TargetMode="External"/><Relationship Id="rId1" Type="http://schemas.openxmlformats.org/officeDocument/2006/relationships/slideLayout" Target="../slideLayouts/slideLayout2.xml"/><Relationship Id="rId6" Type="http://schemas.openxmlformats.org/officeDocument/2006/relationships/hyperlink" Target="http://topics.sciencedirect.com/topics/page/Cingulate_cortex" TargetMode="External"/><Relationship Id="rId5" Type="http://schemas.openxmlformats.org/officeDocument/2006/relationships/hyperlink" Target="http://topics.sciencedirect.com/topics/page/Inferior_frontal_gyrus" TargetMode="External"/><Relationship Id="rId4" Type="http://schemas.openxmlformats.org/officeDocument/2006/relationships/hyperlink" Target="http://topics.sciencedirect.com/topics/page/Putame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0100" y="3786190"/>
            <a:ext cx="7215238" cy="1000132"/>
          </a:xfrm>
        </p:spPr>
        <p:txBody>
          <a:bodyPr>
            <a:noAutofit/>
          </a:bodyPr>
          <a:lstStyle/>
          <a:p>
            <a:r>
              <a:rPr lang="tr-TR" sz="2800" dirty="0" smtClean="0">
                <a:latin typeface="+mn-lt"/>
              </a:rPr>
              <a:t>DBB134</a:t>
            </a:r>
            <a:r>
              <a:rPr lang="tr-TR" sz="2800" b="1" dirty="0" smtClean="0">
                <a:latin typeface="+mn-lt"/>
              </a:rPr>
              <a:t/>
            </a:r>
            <a:br>
              <a:rPr lang="tr-TR" sz="2800" b="1" dirty="0" smtClean="0">
                <a:latin typeface="+mn-lt"/>
              </a:rPr>
            </a:br>
            <a:r>
              <a:rPr lang="tr-TR" sz="3000" b="1" dirty="0" smtClean="0">
                <a:latin typeface="+mn-lt"/>
              </a:rPr>
              <a:t>Bilimsel Araştırmanın Temelleri</a:t>
            </a:r>
            <a:endParaRPr lang="tr-TR" sz="3000" b="1" dirty="0">
              <a:latin typeface="+mn-lt"/>
            </a:endParaRPr>
          </a:p>
        </p:txBody>
      </p:sp>
      <p:sp>
        <p:nvSpPr>
          <p:cNvPr id="4" name="Title 1"/>
          <p:cNvSpPr txBox="1">
            <a:spLocks/>
          </p:cNvSpPr>
          <p:nvPr/>
        </p:nvSpPr>
        <p:spPr>
          <a:xfrm>
            <a:off x="1357290" y="5072074"/>
            <a:ext cx="6858048" cy="642942"/>
          </a:xfrm>
          <a:prstGeom prst="rect">
            <a:avLst/>
          </a:prstGeom>
        </p:spPr>
        <p:txBody>
          <a:bodyPr vert="horz" anchor="t" anchorCtr="0">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tr-TR" sz="1600" dirty="0" smtClean="0">
                <a:ea typeface="+mj-ea"/>
                <a:cs typeface="+mj-cs"/>
              </a:rPr>
              <a:t>Çarşamba, 09.00-11.00</a:t>
            </a:r>
          </a:p>
          <a:p>
            <a:pPr marL="0" marR="0" lvl="0" indent="0" algn="r" defTabSz="914400" rtl="0" eaLnBrk="1" fontAlgn="auto" latinLnBrk="0" hangingPunct="1">
              <a:lnSpc>
                <a:spcPct val="100000"/>
              </a:lnSpc>
              <a:spcBef>
                <a:spcPct val="0"/>
              </a:spcBef>
              <a:spcAft>
                <a:spcPts val="0"/>
              </a:spcAft>
              <a:buClrTx/>
              <a:buSzTx/>
              <a:buFontTx/>
              <a:buNone/>
              <a:tabLst/>
              <a:defRPr/>
            </a:pPr>
            <a:r>
              <a:rPr kumimoji="0" lang="tr-TR" sz="1600" i="0" u="none" strike="noStrike" kern="1200" cap="none" spc="0" normalizeH="0" baseline="0" noProof="0" dirty="0" smtClean="0">
                <a:ln>
                  <a:noFill/>
                </a:ln>
                <a:solidFill>
                  <a:schemeClr val="tx1"/>
                </a:solidFill>
                <a:effectLst/>
                <a:uLnTx/>
                <a:uFillTx/>
                <a:ea typeface="+mj-ea"/>
                <a:cs typeface="+mj-cs"/>
              </a:rPr>
              <a:t>Dr. </a:t>
            </a:r>
            <a:r>
              <a:rPr kumimoji="0" lang="tr-TR" sz="1600" i="0" u="none" strike="noStrike" kern="1200" cap="none" spc="0" normalizeH="0" baseline="0" noProof="0" dirty="0" err="1" smtClean="0">
                <a:ln>
                  <a:noFill/>
                </a:ln>
                <a:solidFill>
                  <a:schemeClr val="tx1"/>
                </a:solidFill>
                <a:effectLst/>
                <a:uLnTx/>
                <a:uFillTx/>
                <a:ea typeface="+mj-ea"/>
                <a:cs typeface="+mj-cs"/>
              </a:rPr>
              <a:t>Öğr</a:t>
            </a:r>
            <a:r>
              <a:rPr kumimoji="0" lang="tr-TR" sz="1600" i="0" u="none" strike="noStrike" kern="1200" cap="none" spc="0" normalizeH="0" baseline="0" noProof="0" dirty="0" smtClean="0">
                <a:ln>
                  <a:noFill/>
                </a:ln>
                <a:solidFill>
                  <a:schemeClr val="tx1"/>
                </a:solidFill>
                <a:effectLst/>
                <a:uLnTx/>
                <a:uFillTx/>
                <a:ea typeface="+mj-ea"/>
                <a:cs typeface="+mj-cs"/>
              </a:rPr>
              <a:t>. </a:t>
            </a:r>
            <a:r>
              <a:rPr lang="tr-TR" sz="1600" dirty="0" smtClean="0">
                <a:ea typeface="+mj-ea"/>
                <a:cs typeface="+mj-cs"/>
              </a:rPr>
              <a:t>Üyesi </a:t>
            </a:r>
            <a:r>
              <a:rPr kumimoji="0" lang="tr-TR" sz="1600" i="0" u="none" strike="noStrike" kern="1200" cap="none" spc="0" normalizeH="0" baseline="0" noProof="0" dirty="0" smtClean="0">
                <a:ln>
                  <a:noFill/>
                </a:ln>
                <a:solidFill>
                  <a:schemeClr val="tx1"/>
                </a:solidFill>
                <a:effectLst/>
                <a:uLnTx/>
                <a:uFillTx/>
                <a:ea typeface="+mj-ea"/>
                <a:cs typeface="+mj-cs"/>
              </a:rPr>
              <a:t>İpek Pınar</a:t>
            </a:r>
            <a:r>
              <a:rPr kumimoji="0" lang="tr-TR" sz="1600" i="0" u="none" strike="noStrike" kern="1200" cap="none" spc="0" normalizeH="0" noProof="0" dirty="0" smtClean="0">
                <a:ln>
                  <a:noFill/>
                </a:ln>
                <a:solidFill>
                  <a:schemeClr val="tx1"/>
                </a:solidFill>
                <a:effectLst/>
                <a:uLnTx/>
                <a:uFillTx/>
                <a:ea typeface="+mj-ea"/>
                <a:cs typeface="+mj-cs"/>
              </a:rPr>
              <a:t> Uzun</a:t>
            </a:r>
            <a:endParaRPr kumimoji="0" lang="tr-TR" sz="1600" i="0" u="none" strike="noStrike" kern="1200" cap="none" spc="0" normalizeH="0" baseline="0" noProof="0" dirty="0" smtClean="0">
              <a:ln>
                <a:noFill/>
              </a:ln>
              <a:solidFill>
                <a:schemeClr val="tx1"/>
              </a:solidFill>
              <a:effectLst/>
              <a:uLnTx/>
              <a:uFillTx/>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r>
              <a:rPr lang="tr-TR" sz="1600" b="1" dirty="0" err="1"/>
              <a:t>Cuza</a:t>
            </a:r>
            <a:r>
              <a:rPr lang="tr-TR" sz="1600" b="1" dirty="0"/>
              <a:t>, A. (2016). </a:t>
            </a:r>
            <a:r>
              <a:rPr lang="tr-TR" sz="1600" b="1" dirty="0" err="1"/>
              <a:t>The</a:t>
            </a:r>
            <a:r>
              <a:rPr lang="tr-TR" sz="1600" b="1" dirty="0"/>
              <a:t> </a:t>
            </a:r>
            <a:r>
              <a:rPr lang="tr-TR" sz="1600" b="1" dirty="0" err="1"/>
              <a:t>status</a:t>
            </a:r>
            <a:r>
              <a:rPr lang="tr-TR" sz="1600" b="1" dirty="0"/>
              <a:t> of </a:t>
            </a:r>
            <a:r>
              <a:rPr lang="tr-TR" sz="1600" b="1" dirty="0" err="1"/>
              <a:t>interrogative</a:t>
            </a:r>
            <a:r>
              <a:rPr lang="tr-TR" sz="1600" b="1" dirty="0"/>
              <a:t> </a:t>
            </a:r>
            <a:r>
              <a:rPr lang="tr-TR" sz="1600" b="1" dirty="0" err="1"/>
              <a:t>subject</a:t>
            </a:r>
            <a:r>
              <a:rPr lang="tr-TR" sz="1600" b="1" dirty="0"/>
              <a:t>–</a:t>
            </a:r>
            <a:r>
              <a:rPr lang="tr-TR" sz="1600" b="1" dirty="0" err="1"/>
              <a:t>verb</a:t>
            </a:r>
            <a:r>
              <a:rPr lang="tr-TR" sz="1600" b="1" dirty="0"/>
              <a:t> </a:t>
            </a:r>
            <a:r>
              <a:rPr lang="tr-TR" sz="1600" b="1" dirty="0" err="1"/>
              <a:t>inversion</a:t>
            </a:r>
            <a:r>
              <a:rPr lang="tr-TR" sz="1600" b="1" dirty="0"/>
              <a:t> in Spanish-English </a:t>
            </a:r>
            <a:r>
              <a:rPr lang="tr-TR" sz="1600" b="1" dirty="0" err="1"/>
              <a:t>bilingual</a:t>
            </a:r>
            <a:r>
              <a:rPr lang="tr-TR" sz="1600" b="1" dirty="0"/>
              <a:t> </a:t>
            </a:r>
            <a:r>
              <a:rPr lang="tr-TR" sz="1600" b="1" dirty="0" err="1"/>
              <a:t>children</a:t>
            </a:r>
            <a:r>
              <a:rPr lang="tr-TR" sz="1600" b="1" dirty="0"/>
              <a:t>. </a:t>
            </a:r>
            <a:r>
              <a:rPr lang="tr-TR" sz="1600" b="1" dirty="0" err="1"/>
              <a:t>Lingua</a:t>
            </a:r>
            <a:r>
              <a:rPr lang="tr-TR" sz="1600" b="1" dirty="0"/>
              <a:t> (180): 124-138</a:t>
            </a:r>
            <a:r>
              <a:rPr lang="tr-TR" sz="1600" b="1" dirty="0" smtClean="0"/>
              <a:t>.</a:t>
            </a:r>
          </a:p>
          <a:p>
            <a:pPr algn="just"/>
            <a:endParaRPr lang="en-US" sz="1600" b="1" dirty="0"/>
          </a:p>
          <a:p>
            <a:pPr marL="0" indent="0" algn="just">
              <a:buNone/>
            </a:pPr>
            <a:r>
              <a:rPr lang="tr-TR" sz="1600" dirty="0" err="1"/>
              <a:t>The</a:t>
            </a:r>
            <a:r>
              <a:rPr lang="tr-TR" sz="1600" dirty="0"/>
              <a:t> </a:t>
            </a:r>
            <a:r>
              <a:rPr lang="tr-TR" sz="1600" dirty="0" err="1"/>
              <a:t>present</a:t>
            </a:r>
            <a:r>
              <a:rPr lang="tr-TR" sz="1600" dirty="0"/>
              <a:t> </a:t>
            </a:r>
            <a:r>
              <a:rPr lang="tr-TR" sz="1600" dirty="0" err="1"/>
              <a:t>cross-sectional</a:t>
            </a:r>
            <a:r>
              <a:rPr lang="tr-TR" sz="1600" dirty="0"/>
              <a:t> </a:t>
            </a:r>
            <a:r>
              <a:rPr lang="tr-TR" sz="1600" dirty="0" err="1"/>
              <a:t>study</a:t>
            </a:r>
            <a:r>
              <a:rPr lang="tr-TR" sz="1600" dirty="0"/>
              <a:t> </a:t>
            </a:r>
            <a:r>
              <a:rPr lang="tr-TR" sz="1600" dirty="0" err="1"/>
              <a:t>examines</a:t>
            </a:r>
            <a:r>
              <a:rPr lang="tr-TR" sz="1600" dirty="0"/>
              <a:t> </a:t>
            </a:r>
            <a:r>
              <a:rPr lang="tr-TR" sz="1600" dirty="0" err="1"/>
              <a:t>the</a:t>
            </a:r>
            <a:r>
              <a:rPr lang="tr-TR" sz="1600" dirty="0"/>
              <a:t> </a:t>
            </a:r>
            <a:r>
              <a:rPr lang="tr-TR" sz="1600" dirty="0" err="1"/>
              <a:t>status</a:t>
            </a:r>
            <a:r>
              <a:rPr lang="tr-TR" sz="1600" dirty="0"/>
              <a:t> of </a:t>
            </a:r>
            <a:r>
              <a:rPr lang="tr-TR" sz="1600" dirty="0" err="1"/>
              <a:t>interrogative</a:t>
            </a:r>
            <a:r>
              <a:rPr lang="tr-TR" sz="1600" dirty="0"/>
              <a:t> </a:t>
            </a:r>
            <a:r>
              <a:rPr lang="tr-TR" sz="1600" dirty="0" err="1"/>
              <a:t>subject</a:t>
            </a:r>
            <a:r>
              <a:rPr lang="tr-TR" sz="1600" dirty="0"/>
              <a:t>–</a:t>
            </a:r>
            <a:r>
              <a:rPr lang="tr-TR" sz="1600" dirty="0" err="1"/>
              <a:t>verb</a:t>
            </a:r>
            <a:r>
              <a:rPr lang="tr-TR" sz="1600" dirty="0"/>
              <a:t> </a:t>
            </a:r>
            <a:r>
              <a:rPr lang="tr-TR" sz="1600" dirty="0" err="1"/>
              <a:t>inversion</a:t>
            </a:r>
            <a:r>
              <a:rPr lang="tr-TR" sz="1600" dirty="0"/>
              <a:t> in Spanish </a:t>
            </a:r>
            <a:r>
              <a:rPr lang="tr-TR" sz="1600" dirty="0" err="1"/>
              <a:t>among</a:t>
            </a:r>
            <a:r>
              <a:rPr lang="tr-TR" sz="1600" dirty="0"/>
              <a:t> </a:t>
            </a:r>
            <a:r>
              <a:rPr lang="tr-TR" sz="1600" dirty="0" err="1"/>
              <a:t>twenty</a:t>
            </a:r>
            <a:r>
              <a:rPr lang="tr-TR" sz="1600" dirty="0"/>
              <a:t>-seven (n = 27) Spanish-English </a:t>
            </a:r>
            <a:r>
              <a:rPr lang="tr-TR" sz="1600" dirty="0" err="1"/>
              <a:t>bilingual</a:t>
            </a:r>
            <a:r>
              <a:rPr lang="tr-TR" sz="1600" dirty="0"/>
              <a:t> </a:t>
            </a:r>
            <a:r>
              <a:rPr lang="tr-TR" sz="1600" dirty="0" err="1"/>
              <a:t>children</a:t>
            </a:r>
            <a:r>
              <a:rPr lang="tr-TR" sz="1600" dirty="0"/>
              <a:t> </a:t>
            </a:r>
            <a:r>
              <a:rPr lang="tr-TR" sz="1600" dirty="0" err="1"/>
              <a:t>born</a:t>
            </a:r>
            <a:r>
              <a:rPr lang="tr-TR" sz="1600" dirty="0"/>
              <a:t> </a:t>
            </a:r>
            <a:r>
              <a:rPr lang="tr-TR" sz="1600" dirty="0" err="1"/>
              <a:t>and</a:t>
            </a:r>
            <a:r>
              <a:rPr lang="tr-TR" sz="1600" dirty="0"/>
              <a:t> </a:t>
            </a:r>
            <a:r>
              <a:rPr lang="tr-TR" sz="1600" dirty="0" err="1"/>
              <a:t>raised</a:t>
            </a:r>
            <a:r>
              <a:rPr lang="tr-TR" sz="1600" dirty="0"/>
              <a:t> in </a:t>
            </a:r>
            <a:r>
              <a:rPr lang="tr-TR" sz="1600" dirty="0" err="1"/>
              <a:t>the</a:t>
            </a:r>
            <a:r>
              <a:rPr lang="tr-TR" sz="1600" dirty="0"/>
              <a:t> United </a:t>
            </a:r>
            <a:r>
              <a:rPr lang="tr-TR" sz="1600" dirty="0" err="1"/>
              <a:t>States</a:t>
            </a:r>
            <a:r>
              <a:rPr lang="tr-TR" sz="1600" dirty="0"/>
              <a:t>. </a:t>
            </a:r>
            <a:r>
              <a:rPr lang="tr-TR" sz="1600" dirty="0" err="1"/>
              <a:t>Results</a:t>
            </a:r>
            <a:r>
              <a:rPr lang="tr-TR" sz="1600" dirty="0"/>
              <a:t> </a:t>
            </a:r>
            <a:r>
              <a:rPr lang="tr-TR" sz="1600" dirty="0" err="1"/>
              <a:t>from</a:t>
            </a:r>
            <a:r>
              <a:rPr lang="tr-TR" sz="1600" dirty="0"/>
              <a:t> an oral </a:t>
            </a:r>
            <a:r>
              <a:rPr lang="tr-TR" sz="1600" dirty="0" err="1"/>
              <a:t>elicited</a:t>
            </a:r>
            <a:r>
              <a:rPr lang="tr-TR" sz="1600" dirty="0"/>
              <a:t> </a:t>
            </a:r>
            <a:r>
              <a:rPr lang="tr-TR" sz="1600" dirty="0" err="1"/>
              <a:t>production</a:t>
            </a:r>
            <a:r>
              <a:rPr lang="tr-TR" sz="1600" dirty="0"/>
              <a:t> </a:t>
            </a:r>
            <a:r>
              <a:rPr lang="tr-TR" sz="1600" dirty="0" err="1"/>
              <a:t>task</a:t>
            </a:r>
            <a:r>
              <a:rPr lang="tr-TR" sz="1600" dirty="0"/>
              <a:t> </a:t>
            </a:r>
            <a:r>
              <a:rPr lang="tr-TR" sz="1600" dirty="0" err="1"/>
              <a:t>show</a:t>
            </a:r>
            <a:r>
              <a:rPr lang="tr-TR" sz="1600" dirty="0"/>
              <a:t> </a:t>
            </a:r>
            <a:r>
              <a:rPr lang="tr-TR" sz="1600" dirty="0" err="1"/>
              <a:t>significant</a:t>
            </a:r>
            <a:r>
              <a:rPr lang="tr-TR" sz="1600" dirty="0"/>
              <a:t> </a:t>
            </a:r>
            <a:r>
              <a:rPr lang="tr-TR" sz="1600" dirty="0" err="1"/>
              <a:t>low</a:t>
            </a:r>
            <a:r>
              <a:rPr lang="tr-TR" sz="1600" dirty="0"/>
              <a:t> </a:t>
            </a:r>
            <a:r>
              <a:rPr lang="tr-TR" sz="1600" dirty="0" err="1"/>
              <a:t>levels</a:t>
            </a:r>
            <a:r>
              <a:rPr lang="tr-TR" sz="1600" dirty="0"/>
              <a:t> of </a:t>
            </a:r>
            <a:r>
              <a:rPr lang="tr-TR" sz="1600" dirty="0" err="1"/>
              <a:t>target</a:t>
            </a:r>
            <a:r>
              <a:rPr lang="tr-TR" sz="1600" dirty="0"/>
              <a:t> </a:t>
            </a:r>
            <a:r>
              <a:rPr lang="tr-TR" sz="1600" dirty="0" err="1"/>
              <a:t>inversion</a:t>
            </a:r>
            <a:r>
              <a:rPr lang="tr-TR" sz="1600" dirty="0"/>
              <a:t> in </a:t>
            </a:r>
            <a:r>
              <a:rPr lang="tr-TR" sz="1600" dirty="0" err="1"/>
              <a:t>both</a:t>
            </a:r>
            <a:r>
              <a:rPr lang="tr-TR" sz="1600" dirty="0"/>
              <a:t> </a:t>
            </a:r>
            <a:r>
              <a:rPr lang="tr-TR" sz="1600" dirty="0" err="1"/>
              <a:t>matrix</a:t>
            </a:r>
            <a:r>
              <a:rPr lang="tr-TR" sz="1600" dirty="0"/>
              <a:t> </a:t>
            </a:r>
            <a:r>
              <a:rPr lang="tr-TR" sz="1600" dirty="0" err="1"/>
              <a:t>and</a:t>
            </a:r>
            <a:r>
              <a:rPr lang="tr-TR" sz="1600" dirty="0"/>
              <a:t> </a:t>
            </a:r>
            <a:r>
              <a:rPr lang="tr-TR" sz="1600" dirty="0" err="1"/>
              <a:t>embedded</a:t>
            </a:r>
            <a:r>
              <a:rPr lang="tr-TR" sz="1600" dirty="0"/>
              <a:t> </a:t>
            </a:r>
            <a:r>
              <a:rPr lang="tr-TR" sz="1600" dirty="0" err="1"/>
              <a:t>wh-questions</a:t>
            </a:r>
            <a:r>
              <a:rPr lang="tr-TR" sz="1600" dirty="0"/>
              <a:t>, </a:t>
            </a:r>
            <a:r>
              <a:rPr lang="tr-TR" sz="1600" dirty="0" err="1"/>
              <a:t>compared</a:t>
            </a:r>
            <a:r>
              <a:rPr lang="tr-TR" sz="1600" dirty="0"/>
              <a:t> </a:t>
            </a:r>
            <a:r>
              <a:rPr lang="tr-TR" sz="1600" dirty="0" err="1"/>
              <a:t>with</a:t>
            </a:r>
            <a:r>
              <a:rPr lang="tr-TR" sz="1600" dirty="0"/>
              <a:t> </a:t>
            </a:r>
            <a:r>
              <a:rPr lang="tr-TR" sz="1600" dirty="0" err="1"/>
              <a:t>monolingual</a:t>
            </a:r>
            <a:r>
              <a:rPr lang="tr-TR" sz="1600" dirty="0"/>
              <a:t> </a:t>
            </a:r>
            <a:r>
              <a:rPr lang="tr-TR" sz="1600" dirty="0" err="1"/>
              <a:t>children</a:t>
            </a:r>
            <a:r>
              <a:rPr lang="tr-TR" sz="1600" dirty="0"/>
              <a:t>. </a:t>
            </a:r>
            <a:r>
              <a:rPr lang="tr-TR" sz="1600" dirty="0" err="1"/>
              <a:t>Lack</a:t>
            </a:r>
            <a:r>
              <a:rPr lang="tr-TR" sz="1600" dirty="0"/>
              <a:t> of </a:t>
            </a:r>
            <a:r>
              <a:rPr lang="tr-TR" sz="1600" dirty="0" err="1"/>
              <a:t>inversion</a:t>
            </a:r>
            <a:r>
              <a:rPr lang="tr-TR" sz="1600" dirty="0"/>
              <a:t> </a:t>
            </a:r>
            <a:r>
              <a:rPr lang="tr-TR" sz="1600" dirty="0" err="1"/>
              <a:t>was</a:t>
            </a:r>
            <a:r>
              <a:rPr lang="tr-TR" sz="1600" dirty="0"/>
              <a:t> </a:t>
            </a:r>
            <a:r>
              <a:rPr lang="tr-TR" sz="1600" dirty="0" err="1"/>
              <a:t>more</a:t>
            </a:r>
            <a:r>
              <a:rPr lang="tr-TR" sz="1600" dirty="0"/>
              <a:t> </a:t>
            </a:r>
            <a:r>
              <a:rPr lang="tr-TR" sz="1600" dirty="0" err="1"/>
              <a:t>significant</a:t>
            </a:r>
            <a:r>
              <a:rPr lang="tr-TR" sz="1600" dirty="0"/>
              <a:t> </a:t>
            </a:r>
            <a:r>
              <a:rPr lang="tr-TR" sz="1600" dirty="0" err="1"/>
              <a:t>with</a:t>
            </a:r>
            <a:r>
              <a:rPr lang="tr-TR" sz="1600" dirty="0"/>
              <a:t> </a:t>
            </a:r>
            <a:r>
              <a:rPr lang="tr-TR" sz="1600" dirty="0" err="1"/>
              <a:t>embedded</a:t>
            </a:r>
            <a:r>
              <a:rPr lang="tr-TR" sz="1600" dirty="0"/>
              <a:t> </a:t>
            </a:r>
            <a:r>
              <a:rPr lang="tr-TR" sz="1600" dirty="0" err="1"/>
              <a:t>questions</a:t>
            </a:r>
            <a:r>
              <a:rPr lang="tr-TR" sz="1600" dirty="0"/>
              <a:t>, </a:t>
            </a:r>
            <a:r>
              <a:rPr lang="tr-TR" sz="1600" dirty="0" err="1"/>
              <a:t>and</a:t>
            </a:r>
            <a:r>
              <a:rPr lang="tr-TR" sz="1600" dirty="0"/>
              <a:t> </a:t>
            </a:r>
            <a:r>
              <a:rPr lang="tr-TR" sz="1600" dirty="0" err="1"/>
              <a:t>among</a:t>
            </a:r>
            <a:r>
              <a:rPr lang="tr-TR" sz="1600" dirty="0"/>
              <a:t> </a:t>
            </a:r>
            <a:r>
              <a:rPr lang="tr-TR" sz="1600" dirty="0" err="1"/>
              <a:t>the</a:t>
            </a:r>
            <a:r>
              <a:rPr lang="tr-TR" sz="1600" dirty="0"/>
              <a:t> </a:t>
            </a:r>
            <a:r>
              <a:rPr lang="tr-TR" sz="1600" dirty="0" err="1"/>
              <a:t>youngest</a:t>
            </a:r>
            <a:r>
              <a:rPr lang="tr-TR" sz="1600" dirty="0"/>
              <a:t> </a:t>
            </a:r>
            <a:r>
              <a:rPr lang="tr-TR" sz="1600" dirty="0" err="1"/>
              <a:t>children</a:t>
            </a:r>
            <a:r>
              <a:rPr lang="tr-TR" sz="1600" dirty="0"/>
              <a:t>. </a:t>
            </a:r>
            <a:r>
              <a:rPr lang="tr-TR" sz="1600" dirty="0" err="1"/>
              <a:t>It</a:t>
            </a:r>
            <a:r>
              <a:rPr lang="tr-TR" sz="1600" dirty="0"/>
              <a:t> is </a:t>
            </a:r>
            <a:r>
              <a:rPr lang="tr-TR" sz="1600" dirty="0" err="1"/>
              <a:t>argued</a:t>
            </a:r>
            <a:r>
              <a:rPr lang="tr-TR" sz="1600" dirty="0"/>
              <a:t> </a:t>
            </a:r>
            <a:r>
              <a:rPr lang="tr-TR" sz="1600" dirty="0" err="1"/>
              <a:t>that</a:t>
            </a:r>
            <a:r>
              <a:rPr lang="tr-TR" sz="1600" dirty="0"/>
              <a:t> </a:t>
            </a:r>
            <a:r>
              <a:rPr lang="tr-TR" sz="1600" dirty="0" err="1"/>
              <a:t>the</a:t>
            </a:r>
            <a:r>
              <a:rPr lang="tr-TR" sz="1600" dirty="0"/>
              <a:t> </a:t>
            </a:r>
            <a:r>
              <a:rPr lang="tr-TR" sz="1600" dirty="0" err="1"/>
              <a:t>differences</a:t>
            </a:r>
            <a:r>
              <a:rPr lang="tr-TR" sz="1600" dirty="0"/>
              <a:t> </a:t>
            </a:r>
            <a:r>
              <a:rPr lang="tr-TR" sz="1600" dirty="0" err="1"/>
              <a:t>observed</a:t>
            </a:r>
            <a:r>
              <a:rPr lang="tr-TR" sz="1600" dirty="0"/>
              <a:t> </a:t>
            </a:r>
            <a:r>
              <a:rPr lang="tr-TR" sz="1600" dirty="0" err="1"/>
              <a:t>stem</a:t>
            </a:r>
            <a:r>
              <a:rPr lang="tr-TR" sz="1600" dirty="0"/>
              <a:t> </a:t>
            </a:r>
            <a:r>
              <a:rPr lang="tr-TR" sz="1600" dirty="0" err="1"/>
              <a:t>from</a:t>
            </a:r>
            <a:r>
              <a:rPr lang="tr-TR" sz="1600" dirty="0"/>
              <a:t> </a:t>
            </a:r>
            <a:r>
              <a:rPr lang="tr-TR" sz="1600" dirty="0" err="1"/>
              <a:t>syntactic</a:t>
            </a:r>
            <a:r>
              <a:rPr lang="tr-TR" sz="1600" dirty="0"/>
              <a:t> transfer </a:t>
            </a:r>
            <a:r>
              <a:rPr lang="tr-TR" sz="1600" dirty="0" err="1"/>
              <a:t>from</a:t>
            </a:r>
            <a:r>
              <a:rPr lang="tr-TR" sz="1600" dirty="0"/>
              <a:t> English, </a:t>
            </a:r>
            <a:r>
              <a:rPr lang="tr-TR" sz="1600" dirty="0" err="1"/>
              <a:t>language</a:t>
            </a:r>
            <a:r>
              <a:rPr lang="tr-TR" sz="1600" dirty="0"/>
              <a:t> </a:t>
            </a:r>
            <a:r>
              <a:rPr lang="tr-TR" sz="1600" dirty="0" err="1"/>
              <a:t>dominance</a:t>
            </a:r>
            <a:r>
              <a:rPr lang="tr-TR" sz="1600" dirty="0"/>
              <a:t> </a:t>
            </a:r>
            <a:r>
              <a:rPr lang="tr-TR" sz="1600" dirty="0" err="1"/>
              <a:t>and</a:t>
            </a:r>
            <a:r>
              <a:rPr lang="tr-TR" sz="1600" dirty="0"/>
              <a:t> </a:t>
            </a:r>
            <a:r>
              <a:rPr lang="tr-TR" sz="1600" dirty="0" err="1"/>
              <a:t>the</a:t>
            </a:r>
            <a:r>
              <a:rPr lang="tr-TR" sz="1600" dirty="0"/>
              <a:t> </a:t>
            </a:r>
            <a:r>
              <a:rPr lang="tr-TR" sz="1600" dirty="0" err="1"/>
              <a:t>complexity</a:t>
            </a:r>
            <a:r>
              <a:rPr lang="tr-TR" sz="1600" dirty="0"/>
              <a:t> of </a:t>
            </a:r>
            <a:r>
              <a:rPr lang="tr-TR" sz="1600" dirty="0" err="1"/>
              <a:t>the</a:t>
            </a:r>
            <a:r>
              <a:rPr lang="tr-TR" sz="1600" dirty="0"/>
              <a:t> </a:t>
            </a:r>
            <a:r>
              <a:rPr lang="tr-TR" sz="1600" dirty="0" err="1"/>
              <a:t>structure</a:t>
            </a:r>
            <a:r>
              <a:rPr lang="tr-TR" sz="1600" dirty="0"/>
              <a:t>. </a:t>
            </a:r>
            <a:r>
              <a:rPr lang="tr-TR" sz="1600" dirty="0" err="1"/>
              <a:t>This</a:t>
            </a:r>
            <a:r>
              <a:rPr lang="tr-TR" sz="1600" dirty="0"/>
              <a:t> </a:t>
            </a:r>
            <a:r>
              <a:rPr lang="tr-TR" sz="1600" dirty="0" err="1"/>
              <a:t>leads</a:t>
            </a:r>
            <a:r>
              <a:rPr lang="tr-TR" sz="1600" dirty="0"/>
              <a:t> </a:t>
            </a:r>
            <a:r>
              <a:rPr lang="tr-TR" sz="1600" dirty="0" err="1"/>
              <a:t>to</a:t>
            </a:r>
            <a:r>
              <a:rPr lang="tr-TR" sz="1600" dirty="0"/>
              <a:t> a </a:t>
            </a:r>
            <a:r>
              <a:rPr lang="tr-TR" sz="1600" dirty="0" err="1"/>
              <a:t>process</a:t>
            </a:r>
            <a:r>
              <a:rPr lang="tr-TR" sz="1600" dirty="0"/>
              <a:t> of </a:t>
            </a:r>
            <a:r>
              <a:rPr lang="tr-TR" sz="1600" dirty="0" err="1"/>
              <a:t>syntactic</a:t>
            </a:r>
            <a:r>
              <a:rPr lang="tr-TR" sz="1600" dirty="0"/>
              <a:t> </a:t>
            </a:r>
            <a:r>
              <a:rPr lang="tr-TR" sz="1600" dirty="0" err="1"/>
              <a:t>optionality</a:t>
            </a:r>
            <a:r>
              <a:rPr lang="tr-TR" sz="1600" dirty="0"/>
              <a:t> in </a:t>
            </a:r>
            <a:r>
              <a:rPr lang="tr-TR" sz="1600" dirty="0" err="1"/>
              <a:t>child</a:t>
            </a:r>
            <a:r>
              <a:rPr lang="tr-TR" sz="1600" dirty="0"/>
              <a:t> </a:t>
            </a:r>
            <a:r>
              <a:rPr lang="tr-TR" sz="1600" dirty="0" err="1"/>
              <a:t>heritage</a:t>
            </a:r>
            <a:r>
              <a:rPr lang="tr-TR" sz="1600" dirty="0"/>
              <a:t> Spanish </a:t>
            </a:r>
            <a:r>
              <a:rPr lang="tr-TR" sz="1600" dirty="0" err="1"/>
              <a:t>similar</a:t>
            </a:r>
            <a:r>
              <a:rPr lang="tr-TR" sz="1600" dirty="0"/>
              <a:t> </a:t>
            </a:r>
            <a:r>
              <a:rPr lang="tr-TR" sz="1600" dirty="0" err="1"/>
              <a:t>to</a:t>
            </a:r>
            <a:r>
              <a:rPr lang="tr-TR" sz="1600" dirty="0"/>
              <a:t> </a:t>
            </a:r>
            <a:r>
              <a:rPr lang="tr-TR" sz="1600" dirty="0" err="1"/>
              <a:t>what</a:t>
            </a:r>
            <a:r>
              <a:rPr lang="tr-TR" sz="1600" dirty="0"/>
              <a:t> is </a:t>
            </a:r>
            <a:r>
              <a:rPr lang="tr-TR" sz="1600" dirty="0" err="1"/>
              <a:t>found</a:t>
            </a:r>
            <a:r>
              <a:rPr lang="tr-TR" sz="1600" dirty="0"/>
              <a:t> in Caribbean </a:t>
            </a:r>
            <a:r>
              <a:rPr lang="tr-TR" sz="1600" dirty="0" err="1"/>
              <a:t>varieties</a:t>
            </a:r>
            <a:r>
              <a:rPr lang="tr-TR" sz="1600" dirty="0"/>
              <a:t> of Spanish.</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38843888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r>
              <a:rPr lang="tr-TR" sz="1600" b="1" dirty="0"/>
              <a:t>Ruhi, Ş. (2006). </a:t>
            </a:r>
            <a:r>
              <a:rPr lang="tr-TR" sz="1600" b="1" dirty="0" err="1"/>
              <a:t>Politeness</a:t>
            </a:r>
            <a:r>
              <a:rPr lang="tr-TR" sz="1600" b="1" dirty="0"/>
              <a:t> in </a:t>
            </a:r>
            <a:r>
              <a:rPr lang="tr-TR" sz="1600" b="1" dirty="0" err="1"/>
              <a:t>compliment</a:t>
            </a:r>
            <a:r>
              <a:rPr lang="tr-TR" sz="1600" b="1" dirty="0"/>
              <a:t> </a:t>
            </a:r>
            <a:r>
              <a:rPr lang="tr-TR" sz="1600" b="1" dirty="0" err="1"/>
              <a:t>Responses</a:t>
            </a:r>
            <a:r>
              <a:rPr lang="tr-TR" sz="1600" b="1" dirty="0"/>
              <a:t>: A </a:t>
            </a:r>
            <a:r>
              <a:rPr lang="tr-TR" sz="1600" b="1" dirty="0" err="1"/>
              <a:t>Perspective</a:t>
            </a:r>
            <a:r>
              <a:rPr lang="tr-TR" sz="1600" b="1" dirty="0"/>
              <a:t> </a:t>
            </a:r>
            <a:r>
              <a:rPr lang="tr-TR" sz="1600" b="1" dirty="0" err="1"/>
              <a:t>From</a:t>
            </a:r>
            <a:r>
              <a:rPr lang="tr-TR" sz="1600" b="1" dirty="0"/>
              <a:t> </a:t>
            </a:r>
            <a:r>
              <a:rPr lang="tr-TR" sz="1600" b="1" dirty="0" err="1"/>
              <a:t>Naturally</a:t>
            </a:r>
            <a:r>
              <a:rPr lang="tr-TR" sz="1600" b="1" dirty="0"/>
              <a:t> </a:t>
            </a:r>
            <a:r>
              <a:rPr lang="tr-TR" sz="1600" b="1" dirty="0" err="1"/>
              <a:t>Occuring</a:t>
            </a:r>
            <a:r>
              <a:rPr lang="tr-TR" sz="1600" b="1" dirty="0"/>
              <a:t> </a:t>
            </a:r>
            <a:r>
              <a:rPr lang="tr-TR" sz="1600" b="1" dirty="0" err="1"/>
              <a:t>Exchanges</a:t>
            </a:r>
            <a:r>
              <a:rPr lang="tr-TR" sz="1600" b="1" dirty="0"/>
              <a:t> in </a:t>
            </a:r>
            <a:r>
              <a:rPr lang="tr-TR" sz="1600" b="1" dirty="0" err="1"/>
              <a:t>Turkish</a:t>
            </a:r>
            <a:r>
              <a:rPr lang="tr-TR" sz="1600" b="1" dirty="0"/>
              <a:t>. </a:t>
            </a:r>
            <a:r>
              <a:rPr lang="tr-TR" sz="1600" b="1" dirty="0" err="1"/>
              <a:t>Pragmatics</a:t>
            </a:r>
            <a:r>
              <a:rPr lang="tr-TR" sz="1600" b="1" dirty="0"/>
              <a:t> 16(1): 43-101.</a:t>
            </a:r>
            <a:endParaRPr lang="en-US" sz="1600" b="1" dirty="0"/>
          </a:p>
          <a:p>
            <a:pPr marL="0" indent="0" algn="just">
              <a:buNone/>
            </a:pPr>
            <a:r>
              <a:rPr lang="tr-TR" sz="1400" dirty="0" err="1"/>
              <a:t>This</a:t>
            </a:r>
            <a:r>
              <a:rPr lang="tr-TR" sz="1400" dirty="0"/>
              <a:t> </a:t>
            </a:r>
            <a:r>
              <a:rPr lang="tr-TR" sz="1400" dirty="0" err="1"/>
              <a:t>paper</a:t>
            </a:r>
            <a:r>
              <a:rPr lang="tr-TR" sz="1400" dirty="0"/>
              <a:t> </a:t>
            </a:r>
            <a:r>
              <a:rPr lang="tr-TR" sz="1400" dirty="0" err="1"/>
              <a:t>analyses</a:t>
            </a:r>
            <a:r>
              <a:rPr lang="tr-TR" sz="1400" dirty="0"/>
              <a:t> a </a:t>
            </a:r>
            <a:r>
              <a:rPr lang="tr-TR" sz="1400" dirty="0" err="1"/>
              <a:t>corpus</a:t>
            </a:r>
            <a:r>
              <a:rPr lang="tr-TR" sz="1400" dirty="0"/>
              <a:t> of </a:t>
            </a:r>
            <a:r>
              <a:rPr lang="tr-TR" sz="1400" dirty="0" err="1"/>
              <a:t>compliment</a:t>
            </a:r>
            <a:r>
              <a:rPr lang="tr-TR" sz="1400" dirty="0"/>
              <a:t> </a:t>
            </a:r>
            <a:r>
              <a:rPr lang="tr-TR" sz="1400" dirty="0" err="1"/>
              <a:t>responses</a:t>
            </a:r>
            <a:r>
              <a:rPr lang="tr-TR" sz="1400" dirty="0"/>
              <a:t> in </a:t>
            </a:r>
            <a:r>
              <a:rPr lang="tr-TR" sz="1400" dirty="0" err="1"/>
              <a:t>Turkish</a:t>
            </a:r>
            <a:r>
              <a:rPr lang="tr-TR" sz="1400" dirty="0"/>
              <a:t> </a:t>
            </a:r>
            <a:r>
              <a:rPr lang="tr-TR" sz="1400" dirty="0" err="1"/>
              <a:t>according</a:t>
            </a:r>
            <a:r>
              <a:rPr lang="tr-TR" sz="1400" dirty="0"/>
              <a:t> </a:t>
            </a:r>
            <a:r>
              <a:rPr lang="tr-TR" sz="1400" dirty="0" err="1"/>
              <a:t>to</a:t>
            </a:r>
            <a:r>
              <a:rPr lang="tr-TR" sz="1400" dirty="0"/>
              <a:t> </a:t>
            </a:r>
            <a:r>
              <a:rPr lang="tr-TR" sz="1400" dirty="0" err="1"/>
              <a:t>the</a:t>
            </a:r>
            <a:r>
              <a:rPr lang="tr-TR" sz="1400" dirty="0"/>
              <a:t> </a:t>
            </a:r>
            <a:r>
              <a:rPr lang="tr-TR" sz="1400" dirty="0" err="1"/>
              <a:t>conversational</a:t>
            </a:r>
            <a:r>
              <a:rPr lang="tr-TR" sz="1400" dirty="0"/>
              <a:t> </a:t>
            </a:r>
            <a:r>
              <a:rPr lang="tr-TR" sz="1400" dirty="0" err="1"/>
              <a:t>maxim</a:t>
            </a:r>
            <a:r>
              <a:rPr lang="tr-TR" sz="1400" dirty="0"/>
              <a:t> </a:t>
            </a:r>
            <a:r>
              <a:rPr lang="tr-TR" sz="1400" dirty="0" err="1"/>
              <a:t>approach</a:t>
            </a:r>
            <a:r>
              <a:rPr lang="tr-TR" sz="1400" dirty="0"/>
              <a:t> (</a:t>
            </a:r>
            <a:r>
              <a:rPr lang="tr-TR" sz="1400" dirty="0" err="1"/>
              <a:t>Leech</a:t>
            </a:r>
            <a:r>
              <a:rPr lang="tr-TR" sz="1400" dirty="0"/>
              <a:t> 1983, 2003) </a:t>
            </a:r>
            <a:r>
              <a:rPr lang="tr-TR" sz="1400" dirty="0" err="1"/>
              <a:t>and</a:t>
            </a:r>
            <a:r>
              <a:rPr lang="tr-TR" sz="1400" dirty="0"/>
              <a:t> </a:t>
            </a:r>
            <a:r>
              <a:rPr lang="tr-TR" sz="1400" dirty="0" err="1"/>
              <a:t>the</a:t>
            </a:r>
            <a:r>
              <a:rPr lang="tr-TR" sz="1400" dirty="0"/>
              <a:t> </a:t>
            </a:r>
            <a:r>
              <a:rPr lang="tr-TR" sz="1400" dirty="0" err="1"/>
              <a:t>face-management</a:t>
            </a:r>
            <a:r>
              <a:rPr lang="tr-TR" sz="1400" dirty="0"/>
              <a:t> </a:t>
            </a:r>
            <a:r>
              <a:rPr lang="tr-TR" sz="1400" dirty="0" err="1"/>
              <a:t>approach</a:t>
            </a:r>
            <a:r>
              <a:rPr lang="tr-TR" sz="1400" dirty="0"/>
              <a:t> (Brown </a:t>
            </a:r>
            <a:r>
              <a:rPr lang="tr-TR" sz="1400" dirty="0" err="1"/>
              <a:t>and</a:t>
            </a:r>
            <a:r>
              <a:rPr lang="tr-TR" sz="1400" dirty="0"/>
              <a:t> </a:t>
            </a:r>
            <a:r>
              <a:rPr lang="tr-TR" sz="1400" dirty="0" err="1"/>
              <a:t>Levinson</a:t>
            </a:r>
            <a:r>
              <a:rPr lang="tr-TR" sz="1400" dirty="0"/>
              <a:t> 1987) </a:t>
            </a:r>
            <a:r>
              <a:rPr lang="tr-TR" sz="1400" dirty="0" err="1"/>
              <a:t>with</a:t>
            </a:r>
            <a:r>
              <a:rPr lang="tr-TR" sz="1400" dirty="0"/>
              <a:t> a </a:t>
            </a:r>
            <a:r>
              <a:rPr lang="tr-TR" sz="1400" dirty="0" err="1"/>
              <a:t>view</a:t>
            </a:r>
            <a:r>
              <a:rPr lang="tr-TR" sz="1400" dirty="0"/>
              <a:t> </a:t>
            </a:r>
            <a:r>
              <a:rPr lang="tr-TR" sz="1400" dirty="0" err="1"/>
              <a:t>to</a:t>
            </a:r>
            <a:r>
              <a:rPr lang="tr-TR" sz="1400" dirty="0"/>
              <a:t> </a:t>
            </a:r>
            <a:r>
              <a:rPr lang="tr-TR" sz="1400" dirty="0" err="1"/>
              <a:t>extending</a:t>
            </a:r>
            <a:r>
              <a:rPr lang="tr-TR" sz="1400" dirty="0"/>
              <a:t> </a:t>
            </a:r>
            <a:r>
              <a:rPr lang="tr-TR" sz="1400" dirty="0" err="1"/>
              <a:t>the</a:t>
            </a:r>
            <a:r>
              <a:rPr lang="tr-TR" sz="1400" dirty="0"/>
              <a:t> </a:t>
            </a:r>
            <a:r>
              <a:rPr lang="tr-TR" sz="1400" dirty="0" err="1"/>
              <a:t>conceptualisation</a:t>
            </a:r>
            <a:r>
              <a:rPr lang="tr-TR" sz="1400" dirty="0"/>
              <a:t> of self-</a:t>
            </a:r>
            <a:r>
              <a:rPr lang="tr-TR" sz="1400" dirty="0" err="1"/>
              <a:t>presentation</a:t>
            </a:r>
            <a:r>
              <a:rPr lang="tr-TR" sz="1400" dirty="0"/>
              <a:t> in </a:t>
            </a:r>
            <a:r>
              <a:rPr lang="tr-TR" sz="1400" dirty="0" err="1"/>
              <a:t>theorising</a:t>
            </a:r>
            <a:r>
              <a:rPr lang="tr-TR" sz="1400" dirty="0"/>
              <a:t> on </a:t>
            </a:r>
            <a:r>
              <a:rPr lang="tr-TR" sz="1400" dirty="0" err="1"/>
              <a:t>politeness</a:t>
            </a:r>
            <a:r>
              <a:rPr lang="tr-TR" sz="1400" dirty="0"/>
              <a:t>. </a:t>
            </a:r>
            <a:r>
              <a:rPr lang="tr-TR" sz="1400" dirty="0" err="1"/>
              <a:t>It</a:t>
            </a:r>
            <a:r>
              <a:rPr lang="tr-TR" sz="1400" dirty="0"/>
              <a:t> </a:t>
            </a:r>
            <a:r>
              <a:rPr lang="tr-TR" sz="1400" dirty="0" err="1"/>
              <a:t>observes</a:t>
            </a:r>
            <a:r>
              <a:rPr lang="tr-TR" sz="1400" dirty="0"/>
              <a:t> </a:t>
            </a:r>
            <a:r>
              <a:rPr lang="tr-TR" sz="1400" dirty="0" err="1"/>
              <a:t>that</a:t>
            </a:r>
            <a:r>
              <a:rPr lang="tr-TR" sz="1400" dirty="0"/>
              <a:t> </a:t>
            </a:r>
            <a:r>
              <a:rPr lang="tr-TR" sz="1400" dirty="0" err="1"/>
              <a:t>the</a:t>
            </a:r>
            <a:r>
              <a:rPr lang="tr-TR" sz="1400" dirty="0"/>
              <a:t> </a:t>
            </a:r>
            <a:r>
              <a:rPr lang="tr-TR" sz="1400" dirty="0" err="1"/>
              <a:t>two</a:t>
            </a:r>
            <a:r>
              <a:rPr lang="tr-TR" sz="1400" dirty="0"/>
              <a:t> </a:t>
            </a:r>
            <a:r>
              <a:rPr lang="tr-TR" sz="1400" dirty="0" err="1"/>
              <a:t>theories</a:t>
            </a:r>
            <a:r>
              <a:rPr lang="tr-TR" sz="1400" dirty="0"/>
              <a:t> </a:t>
            </a:r>
            <a:r>
              <a:rPr lang="tr-TR" sz="1400" dirty="0" err="1"/>
              <a:t>ground</a:t>
            </a:r>
            <a:r>
              <a:rPr lang="tr-TR" sz="1400" dirty="0"/>
              <a:t> </a:t>
            </a:r>
            <a:r>
              <a:rPr lang="tr-TR" sz="1400" dirty="0" err="1"/>
              <a:t>politeness</a:t>
            </a:r>
            <a:r>
              <a:rPr lang="tr-TR" sz="1400" dirty="0"/>
              <a:t> on </a:t>
            </a:r>
            <a:r>
              <a:rPr lang="tr-TR" sz="1400" dirty="0" err="1"/>
              <a:t>consideration</a:t>
            </a:r>
            <a:r>
              <a:rPr lang="tr-TR" sz="1400" dirty="0"/>
              <a:t> </a:t>
            </a:r>
            <a:r>
              <a:rPr lang="tr-TR" sz="1400" dirty="0" err="1"/>
              <a:t>for</a:t>
            </a:r>
            <a:r>
              <a:rPr lang="tr-TR" sz="1400" dirty="0"/>
              <a:t> </a:t>
            </a:r>
            <a:r>
              <a:rPr lang="tr-TR" sz="1400" dirty="0" err="1"/>
              <a:t>alter</a:t>
            </a:r>
            <a:r>
              <a:rPr lang="tr-TR" sz="1400" dirty="0"/>
              <a:t> </a:t>
            </a:r>
            <a:r>
              <a:rPr lang="tr-TR" sz="1400" dirty="0" err="1"/>
              <a:t>and</a:t>
            </a:r>
            <a:r>
              <a:rPr lang="tr-TR" sz="1400" dirty="0"/>
              <a:t> </a:t>
            </a:r>
            <a:r>
              <a:rPr lang="tr-TR" sz="1400" dirty="0" err="1"/>
              <a:t>give</a:t>
            </a:r>
            <a:r>
              <a:rPr lang="tr-TR" sz="1400" dirty="0"/>
              <a:t> </a:t>
            </a:r>
            <a:r>
              <a:rPr lang="tr-TR" sz="1400" dirty="0" err="1"/>
              <a:t>precedence</a:t>
            </a:r>
            <a:r>
              <a:rPr lang="tr-TR" sz="1400" dirty="0"/>
              <a:t> </a:t>
            </a:r>
            <a:r>
              <a:rPr lang="tr-TR" sz="1400" dirty="0" err="1"/>
              <a:t>to</a:t>
            </a:r>
            <a:r>
              <a:rPr lang="tr-TR" sz="1400" dirty="0"/>
              <a:t> </a:t>
            </a:r>
            <a:r>
              <a:rPr lang="tr-TR" sz="1400" dirty="0" err="1"/>
              <a:t>politeness</a:t>
            </a:r>
            <a:r>
              <a:rPr lang="tr-TR" sz="1400" dirty="0"/>
              <a:t> in </a:t>
            </a:r>
            <a:r>
              <a:rPr lang="tr-TR" sz="1400" dirty="0" err="1"/>
              <a:t>the</a:t>
            </a:r>
            <a:r>
              <a:rPr lang="tr-TR" sz="1400" dirty="0"/>
              <a:t> sense of </a:t>
            </a:r>
            <a:r>
              <a:rPr lang="tr-TR" sz="1400" dirty="0" err="1"/>
              <a:t>displaying</a:t>
            </a:r>
            <a:r>
              <a:rPr lang="tr-TR" sz="1400" dirty="0"/>
              <a:t> </a:t>
            </a:r>
            <a:r>
              <a:rPr lang="tr-TR" sz="1400" dirty="0" err="1"/>
              <a:t>deference</a:t>
            </a:r>
            <a:r>
              <a:rPr lang="tr-TR" sz="1400" dirty="0"/>
              <a:t> </a:t>
            </a:r>
            <a:r>
              <a:rPr lang="tr-TR" sz="1400" dirty="0" err="1"/>
              <a:t>and</a:t>
            </a:r>
            <a:r>
              <a:rPr lang="tr-TR" sz="1400" dirty="0"/>
              <a:t> </a:t>
            </a:r>
            <a:r>
              <a:rPr lang="tr-TR" sz="1400" dirty="0" err="1"/>
              <a:t>solidarity</a:t>
            </a:r>
            <a:r>
              <a:rPr lang="tr-TR" sz="1400" dirty="0"/>
              <a:t> at </a:t>
            </a:r>
            <a:r>
              <a:rPr lang="tr-TR" sz="1400" dirty="0" err="1"/>
              <a:t>the</a:t>
            </a:r>
            <a:r>
              <a:rPr lang="tr-TR" sz="1400" dirty="0"/>
              <a:t> </a:t>
            </a:r>
            <a:r>
              <a:rPr lang="tr-TR" sz="1400" dirty="0" err="1"/>
              <a:t>expense</a:t>
            </a:r>
            <a:r>
              <a:rPr lang="tr-TR" sz="1400" dirty="0"/>
              <a:t> of self-</a:t>
            </a:r>
            <a:r>
              <a:rPr lang="tr-TR" sz="1400" dirty="0" err="1"/>
              <a:t>politeness</a:t>
            </a:r>
            <a:r>
              <a:rPr lang="tr-TR" sz="1400" dirty="0"/>
              <a:t>, </a:t>
            </a:r>
            <a:r>
              <a:rPr lang="tr-TR" sz="1400" dirty="0" err="1"/>
              <a:t>described</a:t>
            </a:r>
            <a:r>
              <a:rPr lang="tr-TR" sz="1400" dirty="0"/>
              <a:t> in </a:t>
            </a:r>
            <a:r>
              <a:rPr lang="tr-TR" sz="1400" dirty="0" err="1"/>
              <a:t>the</a:t>
            </a:r>
            <a:r>
              <a:rPr lang="tr-TR" sz="1400" dirty="0"/>
              <a:t> </a:t>
            </a:r>
            <a:r>
              <a:rPr lang="tr-TR" sz="1400" dirty="0" err="1"/>
              <a:t>present</a:t>
            </a:r>
            <a:r>
              <a:rPr lang="tr-TR" sz="1400" dirty="0"/>
              <a:t> </a:t>
            </a:r>
            <a:r>
              <a:rPr lang="tr-TR" sz="1400" dirty="0" err="1"/>
              <a:t>study</a:t>
            </a:r>
            <a:r>
              <a:rPr lang="tr-TR" sz="1400" dirty="0"/>
              <a:t> as </a:t>
            </a:r>
            <a:r>
              <a:rPr lang="tr-TR" sz="1400" dirty="0" err="1"/>
              <a:t>speaker</a:t>
            </a:r>
            <a:r>
              <a:rPr lang="tr-TR" sz="1400" dirty="0"/>
              <a:t> </a:t>
            </a:r>
            <a:r>
              <a:rPr lang="tr-TR" sz="1400" dirty="0" err="1"/>
              <a:t>need</a:t>
            </a:r>
            <a:r>
              <a:rPr lang="tr-TR" sz="1400" dirty="0"/>
              <a:t> </a:t>
            </a:r>
            <a:r>
              <a:rPr lang="tr-TR" sz="1400" dirty="0" err="1"/>
              <a:t>for</a:t>
            </a:r>
            <a:r>
              <a:rPr lang="tr-TR" sz="1400" dirty="0"/>
              <a:t> </a:t>
            </a:r>
            <a:r>
              <a:rPr lang="tr-TR" sz="1400" dirty="0" err="1"/>
              <a:t>display</a:t>
            </a:r>
            <a:r>
              <a:rPr lang="tr-TR" sz="1400" dirty="0"/>
              <a:t> of </a:t>
            </a:r>
            <a:r>
              <a:rPr lang="tr-TR" sz="1400" dirty="0" err="1"/>
              <a:t>competence</a:t>
            </a:r>
            <a:r>
              <a:rPr lang="tr-TR" sz="1400" dirty="0"/>
              <a:t>, self-</a:t>
            </a:r>
            <a:r>
              <a:rPr lang="tr-TR" sz="1400" dirty="0" err="1"/>
              <a:t>confidence</a:t>
            </a:r>
            <a:r>
              <a:rPr lang="tr-TR" sz="1400" dirty="0"/>
              <a:t>, </a:t>
            </a:r>
            <a:r>
              <a:rPr lang="tr-TR" sz="1400" dirty="0" err="1"/>
              <a:t>and</a:t>
            </a:r>
            <a:r>
              <a:rPr lang="tr-TR" sz="1400" dirty="0"/>
              <a:t> </a:t>
            </a:r>
            <a:r>
              <a:rPr lang="tr-TR" sz="1400" dirty="0" err="1"/>
              <a:t>individuality</a:t>
            </a:r>
            <a:r>
              <a:rPr lang="tr-TR" sz="1400" dirty="0"/>
              <a:t> in </a:t>
            </a:r>
            <a:r>
              <a:rPr lang="tr-TR" sz="1400" dirty="0" err="1"/>
              <a:t>interaction</a:t>
            </a:r>
            <a:r>
              <a:rPr lang="tr-TR" sz="1400" dirty="0"/>
              <a:t>, </a:t>
            </a:r>
            <a:r>
              <a:rPr lang="tr-TR" sz="1400" dirty="0" err="1"/>
              <a:t>besides</a:t>
            </a:r>
            <a:r>
              <a:rPr lang="tr-TR" sz="1400" dirty="0"/>
              <a:t> </a:t>
            </a:r>
            <a:r>
              <a:rPr lang="tr-TR" sz="1400" dirty="0" err="1"/>
              <a:t>the</a:t>
            </a:r>
            <a:r>
              <a:rPr lang="tr-TR" sz="1400" dirty="0"/>
              <a:t> </a:t>
            </a:r>
            <a:r>
              <a:rPr lang="tr-TR" sz="1400" dirty="0" err="1"/>
              <a:t>need</a:t>
            </a:r>
            <a:r>
              <a:rPr lang="tr-TR" sz="1400" dirty="0"/>
              <a:t> </a:t>
            </a:r>
            <a:r>
              <a:rPr lang="tr-TR" sz="1400" dirty="0" err="1"/>
              <a:t>for</a:t>
            </a:r>
            <a:r>
              <a:rPr lang="tr-TR" sz="1400" dirty="0"/>
              <a:t> </a:t>
            </a:r>
            <a:r>
              <a:rPr lang="tr-TR" sz="1400" dirty="0" err="1"/>
              <a:t>non-imposition</a:t>
            </a:r>
            <a:r>
              <a:rPr lang="tr-TR" sz="1400" dirty="0"/>
              <a:t>. </a:t>
            </a:r>
            <a:r>
              <a:rPr lang="tr-TR" sz="1400" dirty="0" err="1"/>
              <a:t>Regarding</a:t>
            </a:r>
            <a:r>
              <a:rPr lang="tr-TR" sz="1400" dirty="0"/>
              <a:t> </a:t>
            </a:r>
            <a:r>
              <a:rPr lang="tr-TR" sz="1400" dirty="0" err="1"/>
              <a:t>the</a:t>
            </a:r>
            <a:r>
              <a:rPr lang="tr-TR" sz="1400" dirty="0"/>
              <a:t> </a:t>
            </a:r>
            <a:r>
              <a:rPr lang="tr-TR" sz="1400" dirty="0" err="1"/>
              <a:t>maxim</a:t>
            </a:r>
            <a:r>
              <a:rPr lang="tr-TR" sz="1400" dirty="0"/>
              <a:t> </a:t>
            </a:r>
            <a:r>
              <a:rPr lang="tr-TR" sz="1400" dirty="0" err="1"/>
              <a:t>approach</a:t>
            </a:r>
            <a:r>
              <a:rPr lang="tr-TR" sz="1400" dirty="0"/>
              <a:t>, </a:t>
            </a:r>
            <a:r>
              <a:rPr lang="tr-TR" sz="1400" dirty="0" err="1"/>
              <a:t>the</a:t>
            </a:r>
            <a:r>
              <a:rPr lang="tr-TR" sz="1400" dirty="0"/>
              <a:t> </a:t>
            </a:r>
            <a:r>
              <a:rPr lang="tr-TR" sz="1400" dirty="0" err="1"/>
              <a:t>paper</a:t>
            </a:r>
            <a:r>
              <a:rPr lang="tr-TR" sz="1400" dirty="0"/>
              <a:t> </a:t>
            </a:r>
            <a:r>
              <a:rPr lang="tr-TR" sz="1400" dirty="0" err="1"/>
              <a:t>argues</a:t>
            </a:r>
            <a:r>
              <a:rPr lang="tr-TR" sz="1400" dirty="0"/>
              <a:t> </a:t>
            </a:r>
            <a:r>
              <a:rPr lang="tr-TR" sz="1400" dirty="0" err="1"/>
              <a:t>that</a:t>
            </a:r>
            <a:r>
              <a:rPr lang="tr-TR" sz="1400" dirty="0"/>
              <a:t> </a:t>
            </a:r>
            <a:r>
              <a:rPr lang="tr-TR" sz="1400" dirty="0" err="1"/>
              <a:t>conversational</a:t>
            </a:r>
            <a:r>
              <a:rPr lang="tr-TR" sz="1400" dirty="0"/>
              <a:t> </a:t>
            </a:r>
            <a:r>
              <a:rPr lang="tr-TR" sz="1400" dirty="0" err="1"/>
              <a:t>implicatures</a:t>
            </a:r>
            <a:r>
              <a:rPr lang="tr-TR" sz="1400" dirty="0"/>
              <a:t> </a:t>
            </a:r>
            <a:r>
              <a:rPr lang="tr-TR" sz="1400" dirty="0" err="1"/>
              <a:t>triggered</a:t>
            </a:r>
            <a:r>
              <a:rPr lang="tr-TR" sz="1400" dirty="0"/>
              <a:t> </a:t>
            </a:r>
            <a:r>
              <a:rPr lang="tr-TR" sz="1400" dirty="0" err="1"/>
              <a:t>by</a:t>
            </a:r>
            <a:r>
              <a:rPr lang="tr-TR" sz="1400" dirty="0"/>
              <a:t> a </a:t>
            </a:r>
            <a:r>
              <a:rPr lang="tr-TR" sz="1400" dirty="0" err="1"/>
              <a:t>variety</a:t>
            </a:r>
            <a:r>
              <a:rPr lang="tr-TR" sz="1400" dirty="0"/>
              <a:t> of </a:t>
            </a:r>
            <a:r>
              <a:rPr lang="tr-TR" sz="1400" dirty="0" err="1"/>
              <a:t>responses</a:t>
            </a:r>
            <a:r>
              <a:rPr lang="tr-TR" sz="1400" dirty="0"/>
              <a:t> </a:t>
            </a:r>
            <a:r>
              <a:rPr lang="tr-TR" sz="1400" dirty="0" err="1"/>
              <a:t>ultimately</a:t>
            </a:r>
            <a:r>
              <a:rPr lang="tr-TR" sz="1400" dirty="0"/>
              <a:t> </a:t>
            </a:r>
            <a:r>
              <a:rPr lang="tr-TR" sz="1400" dirty="0" err="1"/>
              <a:t>tie</a:t>
            </a:r>
            <a:r>
              <a:rPr lang="tr-TR" sz="1400" dirty="0"/>
              <a:t> </a:t>
            </a:r>
            <a:r>
              <a:rPr lang="tr-TR" sz="1400" dirty="0" err="1"/>
              <a:t>to</a:t>
            </a:r>
            <a:r>
              <a:rPr lang="tr-TR" sz="1400" dirty="0"/>
              <a:t> </a:t>
            </a:r>
            <a:r>
              <a:rPr lang="tr-TR" sz="1400" dirty="0" err="1"/>
              <a:t>the</a:t>
            </a:r>
            <a:r>
              <a:rPr lang="tr-TR" sz="1400" dirty="0"/>
              <a:t> </a:t>
            </a:r>
            <a:r>
              <a:rPr lang="tr-TR" sz="1400" dirty="0" err="1"/>
              <a:t>Tact</a:t>
            </a:r>
            <a:r>
              <a:rPr lang="tr-TR" sz="1400" dirty="0"/>
              <a:t> </a:t>
            </a:r>
            <a:r>
              <a:rPr lang="tr-TR" sz="1400" dirty="0" err="1"/>
              <a:t>Maxim</a:t>
            </a:r>
            <a:r>
              <a:rPr lang="tr-TR" sz="1400" dirty="0"/>
              <a:t> </a:t>
            </a:r>
            <a:r>
              <a:rPr lang="tr-TR" sz="1400" dirty="0" err="1"/>
              <a:t>and</a:t>
            </a:r>
            <a:r>
              <a:rPr lang="tr-TR" sz="1400" dirty="0"/>
              <a:t> </a:t>
            </a:r>
            <a:r>
              <a:rPr lang="tr-TR" sz="1400" dirty="0" err="1"/>
              <a:t>more</a:t>
            </a:r>
            <a:r>
              <a:rPr lang="tr-TR" sz="1400" dirty="0"/>
              <a:t> </a:t>
            </a:r>
            <a:r>
              <a:rPr lang="tr-TR" sz="1400" dirty="0" err="1"/>
              <a:t>specifically</a:t>
            </a:r>
            <a:r>
              <a:rPr lang="tr-TR" sz="1400" dirty="0"/>
              <a:t> </a:t>
            </a:r>
            <a:r>
              <a:rPr lang="tr-TR" sz="1400" dirty="0" err="1"/>
              <a:t>to</a:t>
            </a:r>
            <a:r>
              <a:rPr lang="tr-TR" sz="1400" dirty="0"/>
              <a:t> </a:t>
            </a:r>
            <a:r>
              <a:rPr lang="tr-TR" sz="1400" dirty="0" err="1"/>
              <a:t>the</a:t>
            </a:r>
            <a:r>
              <a:rPr lang="tr-TR" sz="1400" dirty="0"/>
              <a:t> </a:t>
            </a:r>
            <a:r>
              <a:rPr lang="tr-TR" sz="1400" dirty="0" err="1"/>
              <a:t>Sympathy</a:t>
            </a:r>
            <a:r>
              <a:rPr lang="tr-TR" sz="1400" dirty="0"/>
              <a:t> </a:t>
            </a:r>
            <a:r>
              <a:rPr lang="tr-TR" sz="1400" dirty="0" err="1"/>
              <a:t>Maxim</a:t>
            </a:r>
            <a:r>
              <a:rPr lang="tr-TR" sz="1400" dirty="0"/>
              <a:t> in </a:t>
            </a:r>
            <a:r>
              <a:rPr lang="tr-TR" sz="1400" dirty="0" err="1"/>
              <a:t>the</a:t>
            </a:r>
            <a:r>
              <a:rPr lang="tr-TR" sz="1400" dirty="0"/>
              <a:t> </a:t>
            </a:r>
            <a:r>
              <a:rPr lang="tr-TR" sz="1400" dirty="0" err="1"/>
              <a:t>Turkish</a:t>
            </a:r>
            <a:r>
              <a:rPr lang="tr-TR" sz="1400" dirty="0"/>
              <a:t> </a:t>
            </a:r>
            <a:r>
              <a:rPr lang="tr-TR" sz="1400" dirty="0" err="1"/>
              <a:t>context</a:t>
            </a:r>
            <a:r>
              <a:rPr lang="tr-TR" sz="1400" dirty="0"/>
              <a:t>. </a:t>
            </a:r>
            <a:r>
              <a:rPr lang="tr-TR" sz="1400" dirty="0" err="1"/>
              <a:t>The</a:t>
            </a:r>
            <a:r>
              <a:rPr lang="tr-TR" sz="1400" dirty="0"/>
              <a:t> </a:t>
            </a:r>
            <a:r>
              <a:rPr lang="tr-TR" sz="1400" dirty="0" err="1"/>
              <a:t>analysis</a:t>
            </a:r>
            <a:r>
              <a:rPr lang="tr-TR" sz="1400" dirty="0"/>
              <a:t> </a:t>
            </a:r>
            <a:r>
              <a:rPr lang="tr-TR" sz="1400" dirty="0" err="1"/>
              <a:t>reveals</a:t>
            </a:r>
            <a:r>
              <a:rPr lang="tr-TR" sz="1400" dirty="0"/>
              <a:t> </a:t>
            </a:r>
            <a:r>
              <a:rPr lang="tr-TR" sz="1400" dirty="0" err="1"/>
              <a:t>that</a:t>
            </a:r>
            <a:r>
              <a:rPr lang="tr-TR" sz="1400" dirty="0"/>
              <a:t> </a:t>
            </a:r>
            <a:r>
              <a:rPr lang="tr-TR" sz="1400" dirty="0" err="1"/>
              <a:t>compliment</a:t>
            </a:r>
            <a:r>
              <a:rPr lang="tr-TR" sz="1400" dirty="0"/>
              <a:t> </a:t>
            </a:r>
            <a:r>
              <a:rPr lang="tr-TR" sz="1400" dirty="0" err="1"/>
              <a:t>responses</a:t>
            </a:r>
            <a:r>
              <a:rPr lang="tr-TR" sz="1400" dirty="0"/>
              <a:t> </a:t>
            </a:r>
            <a:r>
              <a:rPr lang="tr-TR" sz="1400" dirty="0" err="1"/>
              <a:t>may</a:t>
            </a:r>
            <a:r>
              <a:rPr lang="tr-TR" sz="1400" dirty="0"/>
              <a:t> </a:t>
            </a:r>
            <a:r>
              <a:rPr lang="tr-TR" sz="1400" dirty="0" err="1"/>
              <a:t>override</a:t>
            </a:r>
            <a:r>
              <a:rPr lang="tr-TR" sz="1400" dirty="0"/>
              <a:t> </a:t>
            </a:r>
            <a:r>
              <a:rPr lang="tr-TR" sz="1400" dirty="0" err="1"/>
              <a:t>the</a:t>
            </a:r>
            <a:r>
              <a:rPr lang="tr-TR" sz="1400" dirty="0"/>
              <a:t> </a:t>
            </a:r>
            <a:r>
              <a:rPr lang="tr-TR" sz="1400" dirty="0" err="1"/>
              <a:t>Politeness</a:t>
            </a:r>
            <a:r>
              <a:rPr lang="tr-TR" sz="1400" dirty="0"/>
              <a:t> </a:t>
            </a:r>
            <a:r>
              <a:rPr lang="tr-TR" sz="1400" dirty="0" err="1"/>
              <a:t>Principle</a:t>
            </a:r>
            <a:r>
              <a:rPr lang="tr-TR" sz="1400" dirty="0"/>
              <a:t>, </a:t>
            </a:r>
            <a:r>
              <a:rPr lang="tr-TR" sz="1400" dirty="0" err="1"/>
              <a:t>that</a:t>
            </a:r>
            <a:r>
              <a:rPr lang="tr-TR" sz="1400" dirty="0"/>
              <a:t> self-</a:t>
            </a:r>
            <a:r>
              <a:rPr lang="tr-TR" sz="1400" dirty="0" err="1"/>
              <a:t>presentational</a:t>
            </a:r>
            <a:r>
              <a:rPr lang="tr-TR" sz="1400" dirty="0"/>
              <a:t> </a:t>
            </a:r>
            <a:r>
              <a:rPr lang="tr-TR" sz="1400" dirty="0" err="1"/>
              <a:t>concerns</a:t>
            </a:r>
            <a:r>
              <a:rPr lang="tr-TR" sz="1400" dirty="0"/>
              <a:t> </a:t>
            </a:r>
            <a:r>
              <a:rPr lang="tr-TR" sz="1400" dirty="0" err="1"/>
              <a:t>are</a:t>
            </a:r>
            <a:r>
              <a:rPr lang="tr-TR" sz="1400" dirty="0"/>
              <a:t> </a:t>
            </a:r>
            <a:r>
              <a:rPr lang="tr-TR" sz="1400" dirty="0" err="1"/>
              <a:t>crucial</a:t>
            </a:r>
            <a:r>
              <a:rPr lang="tr-TR" sz="1400" dirty="0"/>
              <a:t> </a:t>
            </a:r>
            <a:r>
              <a:rPr lang="tr-TR" sz="1400" dirty="0" err="1"/>
              <a:t>motivating</a:t>
            </a:r>
            <a:r>
              <a:rPr lang="tr-TR" sz="1400" dirty="0"/>
              <a:t> </a:t>
            </a:r>
            <a:r>
              <a:rPr lang="tr-TR" sz="1400" dirty="0" err="1"/>
              <a:t>factors</a:t>
            </a:r>
            <a:r>
              <a:rPr lang="tr-TR" sz="1400" dirty="0"/>
              <a:t>, </a:t>
            </a:r>
            <a:r>
              <a:rPr lang="tr-TR" sz="1400" dirty="0" err="1"/>
              <a:t>and</a:t>
            </a:r>
            <a:r>
              <a:rPr lang="tr-TR" sz="1400" dirty="0"/>
              <a:t> </a:t>
            </a:r>
            <a:r>
              <a:rPr lang="tr-TR" sz="1400" dirty="0" err="1"/>
              <a:t>that</a:t>
            </a:r>
            <a:r>
              <a:rPr lang="tr-TR" sz="1400" dirty="0"/>
              <a:t> </a:t>
            </a:r>
            <a:r>
              <a:rPr lang="tr-TR" sz="1400" dirty="0" err="1"/>
              <a:t>face</a:t>
            </a:r>
            <a:r>
              <a:rPr lang="tr-TR" sz="1400" dirty="0"/>
              <a:t> </a:t>
            </a:r>
            <a:r>
              <a:rPr lang="tr-TR" sz="1400" dirty="0" err="1"/>
              <a:t>concerns</a:t>
            </a:r>
            <a:r>
              <a:rPr lang="tr-TR" sz="1400" dirty="0"/>
              <a:t> </a:t>
            </a:r>
            <a:r>
              <a:rPr lang="tr-TR" sz="1400" dirty="0" err="1"/>
              <a:t>need</a:t>
            </a:r>
            <a:r>
              <a:rPr lang="tr-TR" sz="1400" dirty="0"/>
              <a:t> </a:t>
            </a:r>
            <a:r>
              <a:rPr lang="tr-TR" sz="1400" dirty="0" err="1"/>
              <a:t>to</a:t>
            </a:r>
            <a:r>
              <a:rPr lang="tr-TR" sz="1400" dirty="0"/>
              <a:t> be </a:t>
            </a:r>
            <a:r>
              <a:rPr lang="tr-TR" sz="1400" dirty="0" err="1"/>
              <a:t>incorporated</a:t>
            </a:r>
            <a:r>
              <a:rPr lang="tr-TR" sz="1400" dirty="0"/>
              <a:t> </a:t>
            </a:r>
            <a:r>
              <a:rPr lang="tr-TR" sz="1400" dirty="0" err="1"/>
              <a:t>into</a:t>
            </a:r>
            <a:r>
              <a:rPr lang="tr-TR" sz="1400" dirty="0"/>
              <a:t> </a:t>
            </a:r>
            <a:r>
              <a:rPr lang="tr-TR" sz="1400" dirty="0" err="1"/>
              <a:t>the</a:t>
            </a:r>
            <a:r>
              <a:rPr lang="tr-TR" sz="1400" dirty="0"/>
              <a:t> model. </a:t>
            </a:r>
            <a:r>
              <a:rPr lang="tr-TR" sz="1400" dirty="0" err="1"/>
              <a:t>From</a:t>
            </a:r>
            <a:r>
              <a:rPr lang="tr-TR" sz="1400" dirty="0"/>
              <a:t> </a:t>
            </a:r>
            <a:r>
              <a:rPr lang="tr-TR" sz="1400" dirty="0" err="1"/>
              <a:t>the</a:t>
            </a:r>
            <a:r>
              <a:rPr lang="tr-TR" sz="1400" dirty="0"/>
              <a:t> </a:t>
            </a:r>
            <a:r>
              <a:rPr lang="tr-TR" sz="1400" dirty="0" err="1"/>
              <a:t>perspective</a:t>
            </a:r>
            <a:r>
              <a:rPr lang="tr-TR" sz="1400" dirty="0"/>
              <a:t> of </a:t>
            </a:r>
            <a:r>
              <a:rPr lang="tr-TR" sz="1400" dirty="0" err="1"/>
              <a:t>the</a:t>
            </a:r>
            <a:r>
              <a:rPr lang="tr-TR" sz="1400" dirty="0"/>
              <a:t> </a:t>
            </a:r>
            <a:r>
              <a:rPr lang="tr-TR" sz="1400" dirty="0" err="1"/>
              <a:t>face-management</a:t>
            </a:r>
            <a:r>
              <a:rPr lang="tr-TR" sz="1400" dirty="0"/>
              <a:t> </a:t>
            </a:r>
            <a:r>
              <a:rPr lang="tr-TR" sz="1400" dirty="0" err="1"/>
              <a:t>approach</a:t>
            </a:r>
            <a:r>
              <a:rPr lang="tr-TR" sz="1400" dirty="0"/>
              <a:t>, </a:t>
            </a:r>
            <a:r>
              <a:rPr lang="tr-TR" sz="1400" dirty="0" err="1"/>
              <a:t>the</a:t>
            </a:r>
            <a:r>
              <a:rPr lang="tr-TR" sz="1400" dirty="0"/>
              <a:t> </a:t>
            </a:r>
            <a:r>
              <a:rPr lang="tr-TR" sz="1400" dirty="0" err="1"/>
              <a:t>study</a:t>
            </a:r>
            <a:r>
              <a:rPr lang="tr-TR" sz="1400" dirty="0"/>
              <a:t> </a:t>
            </a:r>
            <a:r>
              <a:rPr lang="tr-TR" sz="1400" dirty="0" err="1"/>
              <a:t>supports</a:t>
            </a:r>
            <a:r>
              <a:rPr lang="tr-TR" sz="1400" dirty="0"/>
              <a:t> </a:t>
            </a:r>
            <a:r>
              <a:rPr lang="tr-TR" sz="1400" dirty="0" err="1"/>
              <a:t>the</a:t>
            </a:r>
            <a:r>
              <a:rPr lang="tr-TR" sz="1400" dirty="0"/>
              <a:t> </a:t>
            </a:r>
            <a:r>
              <a:rPr lang="tr-TR" sz="1400" dirty="0" err="1"/>
              <a:t>claim</a:t>
            </a:r>
            <a:r>
              <a:rPr lang="tr-TR" sz="1400" dirty="0"/>
              <a:t> in </a:t>
            </a:r>
            <a:r>
              <a:rPr lang="tr-TR" sz="1400" dirty="0" err="1"/>
              <a:t>O’Driscoll</a:t>
            </a:r>
            <a:r>
              <a:rPr lang="tr-TR" sz="1400" dirty="0"/>
              <a:t> (1996) </a:t>
            </a:r>
            <a:r>
              <a:rPr lang="tr-TR" sz="1400" dirty="0" err="1"/>
              <a:t>and</a:t>
            </a:r>
            <a:r>
              <a:rPr lang="tr-TR" sz="1400" dirty="0"/>
              <a:t> </a:t>
            </a:r>
            <a:r>
              <a:rPr lang="tr-TR" sz="1400" dirty="0" err="1"/>
              <a:t>Spencer-Oatey</a:t>
            </a:r>
            <a:r>
              <a:rPr lang="tr-TR" sz="1400" dirty="0"/>
              <a:t> (2000) </a:t>
            </a:r>
            <a:r>
              <a:rPr lang="tr-TR" sz="1400" dirty="0" err="1"/>
              <a:t>that</a:t>
            </a:r>
            <a:r>
              <a:rPr lang="tr-TR" sz="1400" dirty="0"/>
              <a:t> </a:t>
            </a:r>
            <a:r>
              <a:rPr lang="tr-TR" sz="1400" dirty="0" err="1"/>
              <a:t>the</a:t>
            </a:r>
            <a:r>
              <a:rPr lang="tr-TR" sz="1400" dirty="0"/>
              <a:t> </a:t>
            </a:r>
            <a:r>
              <a:rPr lang="tr-TR" sz="1400" dirty="0" err="1"/>
              <a:t>notions</a:t>
            </a:r>
            <a:r>
              <a:rPr lang="tr-TR" sz="1400" dirty="0"/>
              <a:t> of </a:t>
            </a:r>
            <a:r>
              <a:rPr lang="tr-TR" sz="1400" dirty="0" err="1"/>
              <a:t>positive</a:t>
            </a:r>
            <a:r>
              <a:rPr lang="tr-TR" sz="1400" dirty="0"/>
              <a:t> </a:t>
            </a:r>
            <a:r>
              <a:rPr lang="tr-TR" sz="1400" dirty="0" err="1"/>
              <a:t>and</a:t>
            </a:r>
            <a:r>
              <a:rPr lang="tr-TR" sz="1400" dirty="0"/>
              <a:t> </a:t>
            </a:r>
            <a:r>
              <a:rPr lang="tr-TR" sz="1400" dirty="0" err="1"/>
              <a:t>negative</a:t>
            </a:r>
            <a:r>
              <a:rPr lang="tr-TR" sz="1400" dirty="0"/>
              <a:t> </a:t>
            </a:r>
            <a:r>
              <a:rPr lang="tr-TR" sz="1400" dirty="0" err="1"/>
              <a:t>face</a:t>
            </a:r>
            <a:r>
              <a:rPr lang="tr-TR" sz="1400" dirty="0"/>
              <a:t> as </a:t>
            </a:r>
            <a:r>
              <a:rPr lang="tr-TR" sz="1400" dirty="0" err="1"/>
              <a:t>need</a:t>
            </a:r>
            <a:r>
              <a:rPr lang="tr-TR" sz="1400" dirty="0"/>
              <a:t> </a:t>
            </a:r>
            <a:r>
              <a:rPr lang="tr-TR" sz="1400" dirty="0" err="1"/>
              <a:t>for</a:t>
            </a:r>
            <a:r>
              <a:rPr lang="tr-TR" sz="1400" dirty="0"/>
              <a:t> </a:t>
            </a:r>
            <a:r>
              <a:rPr lang="tr-TR" sz="1400" dirty="0" err="1"/>
              <a:t>community</a:t>
            </a:r>
            <a:r>
              <a:rPr lang="tr-TR" sz="1400" dirty="0"/>
              <a:t> </a:t>
            </a:r>
            <a:r>
              <a:rPr lang="tr-TR" sz="1400" dirty="0" err="1"/>
              <a:t>and</a:t>
            </a:r>
            <a:r>
              <a:rPr lang="tr-TR" sz="1400" dirty="0"/>
              <a:t> </a:t>
            </a:r>
            <a:r>
              <a:rPr lang="tr-TR" sz="1400" dirty="0" err="1"/>
              <a:t>autonomy</a:t>
            </a:r>
            <a:r>
              <a:rPr lang="tr-TR" sz="1400" dirty="0"/>
              <a:t> </a:t>
            </a:r>
            <a:r>
              <a:rPr lang="tr-TR" sz="1400" dirty="0" err="1"/>
              <a:t>need</a:t>
            </a:r>
            <a:r>
              <a:rPr lang="tr-TR" sz="1400" dirty="0"/>
              <a:t> </a:t>
            </a:r>
            <a:r>
              <a:rPr lang="tr-TR" sz="1400" dirty="0" err="1"/>
              <a:t>to</a:t>
            </a:r>
            <a:r>
              <a:rPr lang="tr-TR" sz="1400" dirty="0"/>
              <a:t> be </a:t>
            </a:r>
            <a:r>
              <a:rPr lang="tr-TR" sz="1400" dirty="0" err="1"/>
              <a:t>disentangled</a:t>
            </a:r>
            <a:r>
              <a:rPr lang="tr-TR" sz="1400" dirty="0"/>
              <a:t> </a:t>
            </a:r>
            <a:r>
              <a:rPr lang="tr-TR" sz="1400" dirty="0" err="1"/>
              <a:t>from</a:t>
            </a:r>
            <a:r>
              <a:rPr lang="tr-TR" sz="1400" dirty="0"/>
              <a:t> </a:t>
            </a:r>
            <a:r>
              <a:rPr lang="tr-TR" sz="1400" dirty="0" err="1"/>
              <a:t>the</a:t>
            </a:r>
            <a:r>
              <a:rPr lang="tr-TR" sz="1400" dirty="0"/>
              <a:t> </a:t>
            </a:r>
            <a:r>
              <a:rPr lang="tr-TR" sz="1400" dirty="0" err="1"/>
              <a:t>theory’s</a:t>
            </a:r>
            <a:r>
              <a:rPr lang="tr-TR" sz="1400" dirty="0"/>
              <a:t> </a:t>
            </a:r>
            <a:r>
              <a:rPr lang="tr-TR" sz="1400" dirty="0" err="1"/>
              <a:t>conceptualisation</a:t>
            </a:r>
            <a:r>
              <a:rPr lang="tr-TR" sz="1400" dirty="0"/>
              <a:t> of </a:t>
            </a:r>
            <a:r>
              <a:rPr lang="tr-TR" sz="1400" dirty="0" err="1"/>
              <a:t>face</a:t>
            </a:r>
            <a:r>
              <a:rPr lang="tr-TR" sz="1400" dirty="0"/>
              <a:t> as </a:t>
            </a:r>
            <a:r>
              <a:rPr lang="tr-TR" sz="1400" dirty="0" err="1"/>
              <a:t>public</a:t>
            </a:r>
            <a:r>
              <a:rPr lang="tr-TR" sz="1400" dirty="0"/>
              <a:t> self-</a:t>
            </a:r>
            <a:r>
              <a:rPr lang="tr-TR" sz="1400" dirty="0" err="1"/>
              <a:t>image</a:t>
            </a:r>
            <a:r>
              <a:rPr lang="tr-TR" sz="1400" dirty="0"/>
              <a:t>. </a:t>
            </a:r>
            <a:r>
              <a:rPr lang="tr-TR" sz="1400" dirty="0" err="1"/>
              <a:t>With</a:t>
            </a:r>
            <a:r>
              <a:rPr lang="tr-TR" sz="1400" dirty="0"/>
              <a:t> </a:t>
            </a:r>
            <a:r>
              <a:rPr lang="tr-TR" sz="1400" dirty="0" err="1"/>
              <a:t>the</a:t>
            </a:r>
            <a:r>
              <a:rPr lang="tr-TR" sz="1400" dirty="0"/>
              <a:t> </a:t>
            </a:r>
            <a:r>
              <a:rPr lang="tr-TR" sz="1400" dirty="0" err="1"/>
              <a:t>incorporation</a:t>
            </a:r>
            <a:r>
              <a:rPr lang="tr-TR" sz="1400" dirty="0"/>
              <a:t> of a </a:t>
            </a:r>
            <a:r>
              <a:rPr lang="tr-TR" sz="1400" dirty="0" err="1"/>
              <a:t>number</a:t>
            </a:r>
            <a:r>
              <a:rPr lang="tr-TR" sz="1400" dirty="0"/>
              <a:t> of self-</a:t>
            </a:r>
            <a:r>
              <a:rPr lang="tr-TR" sz="1400" dirty="0" err="1"/>
              <a:t>politeness</a:t>
            </a:r>
            <a:r>
              <a:rPr lang="tr-TR" sz="1400" dirty="0"/>
              <a:t> </a:t>
            </a:r>
            <a:r>
              <a:rPr lang="tr-TR" sz="1400" dirty="0" err="1"/>
              <a:t>strategies</a:t>
            </a:r>
            <a:r>
              <a:rPr lang="tr-TR" sz="1400" dirty="0"/>
              <a:t>, </a:t>
            </a:r>
            <a:r>
              <a:rPr lang="tr-TR" sz="1400" dirty="0" err="1"/>
              <a:t>the</a:t>
            </a:r>
            <a:r>
              <a:rPr lang="tr-TR" sz="1400" dirty="0"/>
              <a:t> </a:t>
            </a:r>
            <a:r>
              <a:rPr lang="tr-TR" sz="1400" dirty="0" err="1"/>
              <a:t>face-theoretic</a:t>
            </a:r>
            <a:r>
              <a:rPr lang="tr-TR" sz="1400" dirty="0"/>
              <a:t> </a:t>
            </a:r>
            <a:r>
              <a:rPr lang="tr-TR" sz="1400" dirty="0" err="1"/>
              <a:t>analysis</a:t>
            </a:r>
            <a:r>
              <a:rPr lang="tr-TR" sz="1400" dirty="0"/>
              <a:t> </a:t>
            </a:r>
            <a:r>
              <a:rPr lang="tr-TR" sz="1400" dirty="0" err="1"/>
              <a:t>builds</a:t>
            </a:r>
            <a:r>
              <a:rPr lang="tr-TR" sz="1400" dirty="0"/>
              <a:t> on </a:t>
            </a:r>
            <a:r>
              <a:rPr lang="tr-TR" sz="1400" dirty="0" err="1"/>
              <a:t>this</a:t>
            </a:r>
            <a:r>
              <a:rPr lang="tr-TR" sz="1400" dirty="0"/>
              <a:t> </a:t>
            </a:r>
            <a:r>
              <a:rPr lang="tr-TR" sz="1400" dirty="0" err="1"/>
              <a:t>distinction</a:t>
            </a:r>
            <a:r>
              <a:rPr lang="tr-TR" sz="1400" dirty="0"/>
              <a:t> </a:t>
            </a:r>
            <a:r>
              <a:rPr lang="tr-TR" sz="1400" dirty="0" err="1"/>
              <a:t>and</a:t>
            </a:r>
            <a:r>
              <a:rPr lang="tr-TR" sz="1400" dirty="0"/>
              <a:t> </a:t>
            </a:r>
            <a:r>
              <a:rPr lang="tr-TR" sz="1400" dirty="0" err="1"/>
              <a:t>integrates</a:t>
            </a:r>
            <a:r>
              <a:rPr lang="tr-TR" sz="1400" dirty="0"/>
              <a:t> it </a:t>
            </a:r>
            <a:r>
              <a:rPr lang="tr-TR" sz="1400" dirty="0" err="1"/>
              <a:t>with</a:t>
            </a:r>
            <a:r>
              <a:rPr lang="tr-TR" sz="1400" dirty="0"/>
              <a:t> </a:t>
            </a:r>
            <a:r>
              <a:rPr lang="tr-TR" sz="1400" dirty="0" err="1"/>
              <a:t>the</a:t>
            </a:r>
            <a:r>
              <a:rPr lang="tr-TR" sz="1400" dirty="0"/>
              <a:t> </a:t>
            </a:r>
            <a:r>
              <a:rPr lang="tr-TR" sz="1400" dirty="0" err="1"/>
              <a:t>concept</a:t>
            </a:r>
            <a:r>
              <a:rPr lang="tr-TR" sz="1400" dirty="0"/>
              <a:t> of </a:t>
            </a:r>
            <a:r>
              <a:rPr lang="tr-TR" sz="1400" dirty="0" err="1"/>
              <a:t>interactional</a:t>
            </a:r>
            <a:r>
              <a:rPr lang="tr-TR" sz="1400" dirty="0"/>
              <a:t> </a:t>
            </a:r>
            <a:r>
              <a:rPr lang="tr-TR" sz="1400" dirty="0" err="1"/>
              <a:t>imbalance</a:t>
            </a:r>
            <a:r>
              <a:rPr lang="tr-TR" sz="1400" dirty="0"/>
              <a:t> </a:t>
            </a:r>
            <a:r>
              <a:rPr lang="tr-TR" sz="1400" dirty="0" err="1"/>
              <a:t>by</a:t>
            </a:r>
            <a:r>
              <a:rPr lang="tr-TR" sz="1400" dirty="0"/>
              <a:t> </a:t>
            </a:r>
            <a:r>
              <a:rPr lang="tr-TR" sz="1400" dirty="0" err="1"/>
              <a:t>extending</a:t>
            </a:r>
            <a:r>
              <a:rPr lang="tr-TR" sz="1400" dirty="0"/>
              <a:t> an </a:t>
            </a:r>
            <a:r>
              <a:rPr lang="tr-TR" sz="1400" dirty="0" err="1"/>
              <a:t>analytic</a:t>
            </a:r>
            <a:r>
              <a:rPr lang="tr-TR" sz="1400" dirty="0"/>
              <a:t> </a:t>
            </a:r>
            <a:r>
              <a:rPr lang="tr-TR" sz="1400" dirty="0" err="1"/>
              <a:t>framework</a:t>
            </a:r>
            <a:r>
              <a:rPr lang="tr-TR" sz="1400" dirty="0"/>
              <a:t> </a:t>
            </a:r>
            <a:r>
              <a:rPr lang="tr-TR" sz="1400" dirty="0" err="1"/>
              <a:t>adapted</a:t>
            </a:r>
            <a:r>
              <a:rPr lang="tr-TR" sz="1400" dirty="0"/>
              <a:t> </a:t>
            </a:r>
            <a:r>
              <a:rPr lang="tr-TR" sz="1400" dirty="0" err="1"/>
              <a:t>from</a:t>
            </a:r>
            <a:r>
              <a:rPr lang="tr-TR" sz="1400" dirty="0"/>
              <a:t> Bayraktaroğlu (1991). </a:t>
            </a:r>
            <a:r>
              <a:rPr lang="tr-TR" sz="1400" dirty="0" err="1"/>
              <a:t>The</a:t>
            </a:r>
            <a:r>
              <a:rPr lang="tr-TR" sz="1400" dirty="0"/>
              <a:t> </a:t>
            </a:r>
            <a:r>
              <a:rPr lang="tr-TR" sz="1400" dirty="0" err="1"/>
              <a:t>paper</a:t>
            </a:r>
            <a:r>
              <a:rPr lang="tr-TR" sz="1400" dirty="0"/>
              <a:t> </a:t>
            </a:r>
            <a:r>
              <a:rPr lang="tr-TR" sz="1400" dirty="0" err="1"/>
              <a:t>concludes</a:t>
            </a:r>
            <a:r>
              <a:rPr lang="tr-TR" sz="1400" dirty="0"/>
              <a:t> </a:t>
            </a:r>
            <a:r>
              <a:rPr lang="tr-TR" sz="1400" dirty="0" err="1"/>
              <a:t>with</a:t>
            </a:r>
            <a:r>
              <a:rPr lang="tr-TR" sz="1400" dirty="0"/>
              <a:t> </a:t>
            </a:r>
            <a:r>
              <a:rPr lang="tr-TR" sz="1400" dirty="0" err="1"/>
              <a:t>suggestions</a:t>
            </a:r>
            <a:r>
              <a:rPr lang="tr-TR" sz="1400" dirty="0"/>
              <a:t> on how </a:t>
            </a:r>
            <a:r>
              <a:rPr lang="tr-TR" sz="1400" dirty="0" err="1"/>
              <a:t>the</a:t>
            </a:r>
            <a:r>
              <a:rPr lang="tr-TR" sz="1400" dirty="0"/>
              <a:t> </a:t>
            </a:r>
            <a:r>
              <a:rPr lang="tr-TR" sz="1400" dirty="0" err="1"/>
              <a:t>two</a:t>
            </a:r>
            <a:r>
              <a:rPr lang="tr-TR" sz="1400" dirty="0"/>
              <a:t> </a:t>
            </a:r>
            <a:r>
              <a:rPr lang="tr-TR" sz="1400" dirty="0" err="1"/>
              <a:t>theories</a:t>
            </a:r>
            <a:r>
              <a:rPr lang="tr-TR" sz="1400" dirty="0"/>
              <a:t> </a:t>
            </a:r>
            <a:r>
              <a:rPr lang="tr-TR" sz="1400" dirty="0" err="1"/>
              <a:t>may</a:t>
            </a:r>
            <a:r>
              <a:rPr lang="tr-TR" sz="1400" dirty="0"/>
              <a:t> </a:t>
            </a:r>
            <a:r>
              <a:rPr lang="tr-TR" sz="1400" dirty="0" err="1"/>
              <a:t>complement</a:t>
            </a:r>
            <a:r>
              <a:rPr lang="tr-TR" sz="1400" dirty="0"/>
              <a:t> </a:t>
            </a:r>
            <a:r>
              <a:rPr lang="tr-TR" sz="1400" dirty="0" err="1"/>
              <a:t>each</a:t>
            </a:r>
            <a:r>
              <a:rPr lang="tr-TR" sz="1400" dirty="0"/>
              <a:t> </a:t>
            </a:r>
            <a:r>
              <a:rPr lang="tr-TR" sz="1400" dirty="0" err="1"/>
              <a:t>other</a:t>
            </a:r>
            <a:r>
              <a:rPr lang="tr-TR" sz="1400" dirty="0"/>
              <a:t>.</a:t>
            </a:r>
            <a:endParaRPr lang="en-US" sz="14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2330745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endParaRPr lang="tr-TR" sz="3200" b="1" dirty="0" smtClean="0">
              <a:latin typeface="Book Antiqua" panose="02040602050305030304" pitchFamily="18" charset="0"/>
            </a:endParaRPr>
          </a:p>
          <a:p>
            <a:pPr algn="just"/>
            <a:endParaRPr lang="tr-TR" sz="3200" b="1" dirty="0">
              <a:latin typeface="Book Antiqua" panose="02040602050305030304" pitchFamily="18" charset="0"/>
            </a:endParaRPr>
          </a:p>
          <a:p>
            <a:pPr algn="just"/>
            <a:endParaRPr lang="tr-TR" sz="3200" b="1" dirty="0" smtClean="0">
              <a:latin typeface="Book Antiqua" panose="02040602050305030304" pitchFamily="18" charset="0"/>
            </a:endParaRPr>
          </a:p>
          <a:p>
            <a:pPr algn="just"/>
            <a:endParaRPr lang="tr-TR" sz="3200" b="1" dirty="0">
              <a:latin typeface="Book Antiqua" panose="02040602050305030304" pitchFamily="18" charset="0"/>
            </a:endParaRPr>
          </a:p>
          <a:p>
            <a:pPr algn="just"/>
            <a:endParaRPr lang="tr-TR" sz="3200" b="1" dirty="0" smtClean="0">
              <a:latin typeface="Book Antiqua" panose="02040602050305030304" pitchFamily="18" charset="0"/>
            </a:endParaRPr>
          </a:p>
          <a:p>
            <a:pPr lvl="1" algn="just"/>
            <a:r>
              <a:rPr lang="tr-TR" sz="2900" b="1" dirty="0" smtClean="0">
                <a:latin typeface="Book Antiqua" panose="02040602050305030304" pitchFamily="18" charset="0"/>
              </a:rPr>
              <a:t>Ulusal ve Uluslararası Makale Özetleri</a:t>
            </a:r>
            <a:endParaRPr lang="en-US" sz="1300" dirty="0">
              <a:latin typeface="Book Antiqua" panose="02040602050305030304" pitchFamily="18" charset="0"/>
            </a:endParaRPr>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1961730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fontAlgn="base"/>
            <a:r>
              <a:rPr lang="tr-TR" sz="1600" b="1" dirty="0" err="1"/>
              <a:t>Rubach</a:t>
            </a:r>
            <a:r>
              <a:rPr lang="tr-TR" sz="1600" b="1" dirty="0"/>
              <a:t>, J. (2008). 'An </a:t>
            </a:r>
            <a:r>
              <a:rPr lang="tr-TR" sz="1600" b="1" dirty="0" err="1"/>
              <a:t>overview</a:t>
            </a:r>
            <a:r>
              <a:rPr lang="tr-TR" sz="1600" b="1" dirty="0"/>
              <a:t> of </a:t>
            </a:r>
            <a:r>
              <a:rPr lang="tr-TR" sz="1600" b="1" dirty="0" err="1"/>
              <a:t>lexical</a:t>
            </a:r>
            <a:r>
              <a:rPr lang="tr-TR" sz="1600" b="1" dirty="0"/>
              <a:t> </a:t>
            </a:r>
            <a:r>
              <a:rPr lang="tr-TR" sz="1600" b="1" dirty="0" err="1"/>
              <a:t>phonology</a:t>
            </a:r>
            <a:r>
              <a:rPr lang="tr-TR" sz="1600" b="1" dirty="0"/>
              <a:t>'. Language </a:t>
            </a:r>
            <a:r>
              <a:rPr lang="tr-TR" sz="1600" b="1" dirty="0" err="1"/>
              <a:t>and</a:t>
            </a:r>
            <a:r>
              <a:rPr lang="tr-TR" sz="1600" b="1" dirty="0"/>
              <a:t> </a:t>
            </a:r>
            <a:r>
              <a:rPr lang="tr-TR" sz="1600" b="1" dirty="0" err="1"/>
              <a:t>Linguistic</a:t>
            </a:r>
            <a:r>
              <a:rPr lang="tr-TR" sz="1600" b="1" dirty="0"/>
              <a:t> </a:t>
            </a:r>
            <a:r>
              <a:rPr lang="tr-TR" sz="1600" b="1" dirty="0" err="1"/>
              <a:t>Compass</a:t>
            </a:r>
            <a:r>
              <a:rPr lang="tr-TR" sz="1600" b="1" dirty="0"/>
              <a:t> 2(3): 456-477</a:t>
            </a:r>
            <a:r>
              <a:rPr lang="tr-TR" sz="1600" b="1" dirty="0" smtClean="0"/>
              <a:t>.</a:t>
            </a:r>
          </a:p>
          <a:p>
            <a:pPr algn="just" fontAlgn="base"/>
            <a:endParaRPr lang="en-US" sz="1600" b="1" dirty="0"/>
          </a:p>
          <a:p>
            <a:pPr marL="0" indent="0" algn="just" fontAlgn="base">
              <a:buNone/>
            </a:pPr>
            <a:r>
              <a:rPr lang="tr-TR" sz="1600" dirty="0" err="1"/>
              <a:t>This</a:t>
            </a:r>
            <a:r>
              <a:rPr lang="tr-TR" sz="1600" dirty="0"/>
              <a:t> </a:t>
            </a:r>
            <a:r>
              <a:rPr lang="tr-TR" sz="1600" dirty="0" err="1"/>
              <a:t>article</a:t>
            </a:r>
            <a:r>
              <a:rPr lang="tr-TR" sz="1600" dirty="0"/>
              <a:t> </a:t>
            </a:r>
            <a:r>
              <a:rPr lang="tr-TR" sz="1600" dirty="0" err="1"/>
              <a:t>reviews</a:t>
            </a:r>
            <a:r>
              <a:rPr lang="tr-TR" sz="1600" dirty="0"/>
              <a:t> </a:t>
            </a:r>
            <a:r>
              <a:rPr lang="tr-TR" sz="1600" dirty="0" err="1"/>
              <a:t>Lexical</a:t>
            </a:r>
            <a:r>
              <a:rPr lang="tr-TR" sz="1600" dirty="0"/>
              <a:t> </a:t>
            </a:r>
            <a:r>
              <a:rPr lang="tr-TR" sz="1600" dirty="0" err="1"/>
              <a:t>Phonology</a:t>
            </a:r>
            <a:r>
              <a:rPr lang="tr-TR" sz="1600" dirty="0"/>
              <a:t>, a </a:t>
            </a:r>
            <a:r>
              <a:rPr lang="tr-TR" sz="1600" dirty="0" err="1"/>
              <a:t>theory</a:t>
            </a:r>
            <a:r>
              <a:rPr lang="tr-TR" sz="1600" dirty="0"/>
              <a:t> of </a:t>
            </a:r>
            <a:r>
              <a:rPr lang="tr-TR" sz="1600" dirty="0" err="1"/>
              <a:t>rules</a:t>
            </a:r>
            <a:r>
              <a:rPr lang="tr-TR" sz="1600" dirty="0"/>
              <a:t> </a:t>
            </a:r>
            <a:r>
              <a:rPr lang="tr-TR" sz="1600" dirty="0" err="1"/>
              <a:t>and</a:t>
            </a:r>
            <a:r>
              <a:rPr lang="tr-TR" sz="1600" dirty="0"/>
              <a:t> </a:t>
            </a:r>
            <a:r>
              <a:rPr lang="tr-TR" sz="1600" dirty="0" err="1"/>
              <a:t>derivations</a:t>
            </a:r>
            <a:r>
              <a:rPr lang="tr-TR" sz="1600" dirty="0"/>
              <a:t>. Rules </a:t>
            </a:r>
            <a:r>
              <a:rPr lang="tr-TR" sz="1600" dirty="0" err="1"/>
              <a:t>are</a:t>
            </a:r>
            <a:r>
              <a:rPr lang="tr-TR" sz="1600" dirty="0"/>
              <a:t> of </a:t>
            </a:r>
            <a:r>
              <a:rPr lang="tr-TR" sz="1600" dirty="0" err="1"/>
              <a:t>three</a:t>
            </a:r>
            <a:r>
              <a:rPr lang="tr-TR" sz="1600" dirty="0"/>
              <a:t> </a:t>
            </a:r>
            <a:r>
              <a:rPr lang="tr-TR" sz="1600" dirty="0" err="1"/>
              <a:t>types</a:t>
            </a:r>
            <a:r>
              <a:rPr lang="tr-TR" sz="1600" dirty="0"/>
              <a:t>: </a:t>
            </a:r>
            <a:r>
              <a:rPr lang="tr-TR" sz="1600" dirty="0" err="1"/>
              <a:t>cyclic</a:t>
            </a:r>
            <a:r>
              <a:rPr lang="tr-TR" sz="1600" dirty="0"/>
              <a:t> </a:t>
            </a:r>
            <a:r>
              <a:rPr lang="tr-TR" sz="1600" dirty="0" err="1"/>
              <a:t>rules</a:t>
            </a:r>
            <a:r>
              <a:rPr lang="tr-TR" sz="1600" dirty="0"/>
              <a:t>, </a:t>
            </a:r>
            <a:r>
              <a:rPr lang="tr-TR" sz="1600" dirty="0" err="1"/>
              <a:t>postcyclic</a:t>
            </a:r>
            <a:r>
              <a:rPr lang="tr-TR" sz="1600" dirty="0"/>
              <a:t> </a:t>
            </a:r>
            <a:r>
              <a:rPr lang="tr-TR" sz="1600" dirty="0" err="1"/>
              <a:t>rules</a:t>
            </a:r>
            <a:r>
              <a:rPr lang="tr-TR" sz="1600" dirty="0"/>
              <a:t>, </a:t>
            </a:r>
            <a:r>
              <a:rPr lang="tr-TR" sz="1600" dirty="0" err="1"/>
              <a:t>and</a:t>
            </a:r>
            <a:r>
              <a:rPr lang="tr-TR" sz="1600" dirty="0"/>
              <a:t> </a:t>
            </a:r>
            <a:r>
              <a:rPr lang="tr-TR" sz="1600" dirty="0" err="1"/>
              <a:t>postlexical</a:t>
            </a:r>
            <a:r>
              <a:rPr lang="tr-TR" sz="1600" dirty="0"/>
              <a:t> </a:t>
            </a:r>
            <a:r>
              <a:rPr lang="tr-TR" sz="1600" dirty="0" err="1"/>
              <a:t>rules</a:t>
            </a:r>
            <a:r>
              <a:rPr lang="tr-TR" sz="1600" dirty="0"/>
              <a:t>. </a:t>
            </a:r>
            <a:r>
              <a:rPr lang="tr-TR" sz="1600" dirty="0" err="1"/>
              <a:t>Various</a:t>
            </a:r>
            <a:r>
              <a:rPr lang="tr-TR" sz="1600" dirty="0"/>
              <a:t> </a:t>
            </a:r>
            <a:r>
              <a:rPr lang="tr-TR" sz="1600" dirty="0" err="1"/>
              <a:t>diagnostic</a:t>
            </a:r>
            <a:r>
              <a:rPr lang="tr-TR" sz="1600" dirty="0"/>
              <a:t> </a:t>
            </a:r>
            <a:r>
              <a:rPr lang="tr-TR" sz="1600" dirty="0" err="1"/>
              <a:t>properties</a:t>
            </a:r>
            <a:r>
              <a:rPr lang="tr-TR" sz="1600" dirty="0"/>
              <a:t> of </a:t>
            </a:r>
            <a:r>
              <a:rPr lang="tr-TR" sz="1600" dirty="0" err="1"/>
              <a:t>rules</a:t>
            </a:r>
            <a:r>
              <a:rPr lang="tr-TR" sz="1600" dirty="0"/>
              <a:t> </a:t>
            </a:r>
            <a:r>
              <a:rPr lang="tr-TR" sz="1600" dirty="0" err="1"/>
              <a:t>are</a:t>
            </a:r>
            <a:r>
              <a:rPr lang="tr-TR" sz="1600" dirty="0"/>
              <a:t> </a:t>
            </a:r>
            <a:r>
              <a:rPr lang="tr-TR" sz="1600" dirty="0" err="1"/>
              <a:t>discussed</a:t>
            </a:r>
            <a:r>
              <a:rPr lang="tr-TR" sz="1600" dirty="0"/>
              <a:t>, </a:t>
            </a:r>
            <a:r>
              <a:rPr lang="tr-TR" sz="1600" dirty="0" err="1"/>
              <a:t>including</a:t>
            </a:r>
            <a:r>
              <a:rPr lang="tr-TR" sz="1600" dirty="0"/>
              <a:t> </a:t>
            </a:r>
            <a:r>
              <a:rPr lang="tr-TR" sz="1600" dirty="0" err="1"/>
              <a:t>the</a:t>
            </a:r>
            <a:r>
              <a:rPr lang="tr-TR" sz="1600" dirty="0"/>
              <a:t> </a:t>
            </a:r>
            <a:r>
              <a:rPr lang="tr-TR" sz="1600" dirty="0" err="1"/>
              <a:t>phonological</a:t>
            </a:r>
            <a:r>
              <a:rPr lang="tr-TR" sz="1600" dirty="0"/>
              <a:t> </a:t>
            </a:r>
            <a:r>
              <a:rPr lang="tr-TR" sz="1600" dirty="0" err="1"/>
              <a:t>cycle</a:t>
            </a:r>
            <a:r>
              <a:rPr lang="tr-TR" sz="1600" dirty="0"/>
              <a:t>, </a:t>
            </a:r>
            <a:r>
              <a:rPr lang="tr-TR" sz="1600" dirty="0" err="1"/>
              <a:t>word</a:t>
            </a:r>
            <a:r>
              <a:rPr lang="tr-TR" sz="1600" dirty="0"/>
              <a:t> vs. </a:t>
            </a:r>
            <a:r>
              <a:rPr lang="tr-TR" sz="1600" dirty="0" err="1"/>
              <a:t>phrase</a:t>
            </a:r>
            <a:r>
              <a:rPr lang="tr-TR" sz="1600" dirty="0"/>
              <a:t> domain </a:t>
            </a:r>
            <a:r>
              <a:rPr lang="tr-TR" sz="1600" dirty="0" err="1"/>
              <a:t>application</a:t>
            </a:r>
            <a:r>
              <a:rPr lang="tr-TR" sz="1600" dirty="0"/>
              <a:t>, </a:t>
            </a:r>
            <a:r>
              <a:rPr lang="tr-TR" sz="1600" dirty="0" err="1"/>
              <a:t>the</a:t>
            </a:r>
            <a:r>
              <a:rPr lang="tr-TR" sz="1600" dirty="0"/>
              <a:t> </a:t>
            </a:r>
            <a:r>
              <a:rPr lang="tr-TR" sz="1600" dirty="0" err="1"/>
              <a:t>Strict</a:t>
            </a:r>
            <a:r>
              <a:rPr lang="tr-TR" sz="1600" dirty="0"/>
              <a:t> </a:t>
            </a:r>
            <a:r>
              <a:rPr lang="tr-TR" sz="1600" dirty="0" err="1"/>
              <a:t>Cyclicity</a:t>
            </a:r>
            <a:r>
              <a:rPr lang="tr-TR" sz="1600" dirty="0"/>
              <a:t> </a:t>
            </a:r>
            <a:r>
              <a:rPr lang="tr-TR" sz="1600" dirty="0" err="1"/>
              <a:t>Constraint</a:t>
            </a:r>
            <a:r>
              <a:rPr lang="tr-TR" sz="1600" dirty="0"/>
              <a:t>, </a:t>
            </a:r>
            <a:r>
              <a:rPr lang="tr-TR" sz="1600" dirty="0" err="1"/>
              <a:t>derived</a:t>
            </a:r>
            <a:r>
              <a:rPr lang="tr-TR" sz="1600" dirty="0"/>
              <a:t> </a:t>
            </a:r>
            <a:r>
              <a:rPr lang="tr-TR" sz="1600" dirty="0" err="1"/>
              <a:t>environments</a:t>
            </a:r>
            <a:r>
              <a:rPr lang="tr-TR" sz="1600" dirty="0"/>
              <a:t>, </a:t>
            </a:r>
            <a:r>
              <a:rPr lang="tr-TR" sz="1600" dirty="0" err="1"/>
              <a:t>the</a:t>
            </a:r>
            <a:r>
              <a:rPr lang="tr-TR" sz="1600" dirty="0"/>
              <a:t> </a:t>
            </a:r>
            <a:r>
              <a:rPr lang="tr-TR" sz="1600" dirty="0" err="1"/>
              <a:t>Structure</a:t>
            </a:r>
            <a:r>
              <a:rPr lang="tr-TR" sz="1600" dirty="0"/>
              <a:t> </a:t>
            </a:r>
            <a:r>
              <a:rPr lang="tr-TR" sz="1600" dirty="0" err="1"/>
              <a:t>Preservation</a:t>
            </a:r>
            <a:r>
              <a:rPr lang="tr-TR" sz="1600" dirty="0"/>
              <a:t> </a:t>
            </a:r>
            <a:r>
              <a:rPr lang="tr-TR" sz="1600" dirty="0" err="1"/>
              <a:t>Constraint</a:t>
            </a:r>
            <a:r>
              <a:rPr lang="tr-TR" sz="1600" dirty="0"/>
              <a:t>, </a:t>
            </a:r>
            <a:r>
              <a:rPr lang="tr-TR" sz="1600" dirty="0" err="1"/>
              <a:t>lexical</a:t>
            </a:r>
            <a:r>
              <a:rPr lang="tr-TR" sz="1600" dirty="0"/>
              <a:t> </a:t>
            </a:r>
            <a:r>
              <a:rPr lang="tr-TR" sz="1600" dirty="0" err="1"/>
              <a:t>conditioning</a:t>
            </a:r>
            <a:r>
              <a:rPr lang="tr-TR" sz="1600" dirty="0"/>
              <a:t>, </a:t>
            </a:r>
            <a:r>
              <a:rPr lang="tr-TR" sz="1600" dirty="0" err="1"/>
              <a:t>and</a:t>
            </a:r>
            <a:r>
              <a:rPr lang="tr-TR" sz="1600" dirty="0"/>
              <a:t> </a:t>
            </a:r>
            <a:r>
              <a:rPr lang="tr-TR" sz="1600" dirty="0" err="1"/>
              <a:t>the</a:t>
            </a:r>
            <a:r>
              <a:rPr lang="tr-TR" sz="1600" dirty="0"/>
              <a:t> </a:t>
            </a:r>
            <a:r>
              <a:rPr lang="tr-TR" sz="1600" dirty="0" err="1"/>
              <a:t>interaction</a:t>
            </a:r>
            <a:r>
              <a:rPr lang="tr-TR" sz="1600" dirty="0"/>
              <a:t> of </a:t>
            </a:r>
            <a:r>
              <a:rPr lang="tr-TR" sz="1600" dirty="0" err="1"/>
              <a:t>phonology</a:t>
            </a:r>
            <a:r>
              <a:rPr lang="tr-TR" sz="1600" dirty="0"/>
              <a:t> </a:t>
            </a:r>
            <a:r>
              <a:rPr lang="tr-TR" sz="1600" dirty="0" err="1"/>
              <a:t>and</a:t>
            </a:r>
            <a:r>
              <a:rPr lang="tr-TR" sz="1600" dirty="0"/>
              <a:t> </a:t>
            </a:r>
            <a:r>
              <a:rPr lang="tr-TR" sz="1600" dirty="0" err="1"/>
              <a:t>morphology</a:t>
            </a:r>
            <a:r>
              <a:rPr lang="tr-TR" sz="1600" dirty="0"/>
              <a:t>. </a:t>
            </a:r>
            <a:r>
              <a:rPr lang="tr-TR" sz="1600" dirty="0" err="1"/>
              <a:t>The</a:t>
            </a:r>
            <a:r>
              <a:rPr lang="tr-TR" sz="1600" dirty="0"/>
              <a:t> data </a:t>
            </a:r>
            <a:r>
              <a:rPr lang="tr-TR" sz="1600" dirty="0" err="1"/>
              <a:t>are</a:t>
            </a:r>
            <a:r>
              <a:rPr lang="tr-TR" sz="1600" dirty="0"/>
              <a:t> </a:t>
            </a:r>
            <a:r>
              <a:rPr lang="tr-TR" sz="1600" dirty="0" err="1"/>
              <a:t>drawn</a:t>
            </a:r>
            <a:r>
              <a:rPr lang="tr-TR" sz="1600" dirty="0"/>
              <a:t> </a:t>
            </a:r>
            <a:r>
              <a:rPr lang="tr-TR" sz="1600" dirty="0" err="1"/>
              <a:t>from</a:t>
            </a:r>
            <a:r>
              <a:rPr lang="tr-TR" sz="1600" dirty="0"/>
              <a:t> English, </a:t>
            </a:r>
            <a:r>
              <a:rPr lang="tr-TR" sz="1600" dirty="0" err="1"/>
              <a:t>Dutch</a:t>
            </a:r>
            <a:r>
              <a:rPr lang="tr-TR" sz="1600" dirty="0"/>
              <a:t>, </a:t>
            </a:r>
            <a:r>
              <a:rPr lang="tr-TR" sz="1600" dirty="0" err="1"/>
              <a:t>Polish</a:t>
            </a:r>
            <a:r>
              <a:rPr lang="tr-TR" sz="1600" dirty="0"/>
              <a:t>, Russian, </a:t>
            </a:r>
            <a:r>
              <a:rPr lang="tr-TR" sz="1600" dirty="0" err="1"/>
              <a:t>and</a:t>
            </a:r>
            <a:r>
              <a:rPr lang="tr-TR" sz="1600" dirty="0"/>
              <a:t> Slovak.</a:t>
            </a:r>
            <a:endParaRPr lang="en-US" sz="1600" dirty="0"/>
          </a:p>
          <a:p>
            <a:pPr marL="0" indent="0" algn="just" fontAlgn="base">
              <a:buNone/>
            </a:pPr>
            <a:endParaRPr lang="en-US" sz="1600" b="1"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19458583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fontAlgn="base"/>
            <a:r>
              <a:rPr lang="tr-TR" sz="1600" b="1" dirty="0"/>
              <a:t>İşsever, S. (2003). 'Information </a:t>
            </a:r>
            <a:r>
              <a:rPr lang="tr-TR" sz="1600" b="1" dirty="0" err="1"/>
              <a:t>Structure</a:t>
            </a:r>
            <a:r>
              <a:rPr lang="tr-TR" sz="1600" b="1" dirty="0"/>
              <a:t> in </a:t>
            </a:r>
            <a:r>
              <a:rPr lang="tr-TR" sz="1600" b="1" dirty="0" err="1"/>
              <a:t>Turkish</a:t>
            </a:r>
            <a:r>
              <a:rPr lang="tr-TR" sz="1600" b="1" dirty="0"/>
              <a:t>: </a:t>
            </a:r>
            <a:r>
              <a:rPr lang="tr-TR" sz="1600" b="1" dirty="0" err="1"/>
              <a:t>the</a:t>
            </a:r>
            <a:r>
              <a:rPr lang="tr-TR" sz="1600" b="1" dirty="0"/>
              <a:t> </a:t>
            </a:r>
            <a:r>
              <a:rPr lang="tr-TR" sz="1600" b="1" dirty="0" err="1"/>
              <a:t>word-order-prosody</a:t>
            </a:r>
            <a:r>
              <a:rPr lang="tr-TR" sz="1600" b="1" dirty="0"/>
              <a:t> </a:t>
            </a:r>
            <a:r>
              <a:rPr lang="tr-TR" sz="1600" b="1" dirty="0" err="1"/>
              <a:t>interface</a:t>
            </a:r>
            <a:r>
              <a:rPr lang="tr-TR" sz="1600" b="1" dirty="0"/>
              <a:t>'. </a:t>
            </a:r>
            <a:r>
              <a:rPr lang="tr-TR" sz="1600" b="1" dirty="0" err="1"/>
              <a:t>Lingua</a:t>
            </a:r>
            <a:r>
              <a:rPr lang="tr-TR" sz="1600" b="1" dirty="0"/>
              <a:t> 113(11): 1025-1053</a:t>
            </a:r>
            <a:r>
              <a:rPr lang="tr-TR" sz="1600" b="1" dirty="0" smtClean="0"/>
              <a:t>.</a:t>
            </a:r>
          </a:p>
          <a:p>
            <a:pPr algn="just" fontAlgn="base"/>
            <a:endParaRPr lang="en-US" sz="1600" b="1" dirty="0"/>
          </a:p>
          <a:p>
            <a:pPr marL="0" indent="0" algn="just" fontAlgn="base">
              <a:buNone/>
            </a:pPr>
            <a:r>
              <a:rPr lang="tr-TR" sz="1600" dirty="0" err="1"/>
              <a:t>This</a:t>
            </a:r>
            <a:r>
              <a:rPr lang="tr-TR" sz="1600" dirty="0"/>
              <a:t> </a:t>
            </a:r>
            <a:r>
              <a:rPr lang="tr-TR" sz="1600" dirty="0" err="1"/>
              <a:t>study</a:t>
            </a:r>
            <a:r>
              <a:rPr lang="tr-TR" sz="1600" dirty="0"/>
              <a:t> </a:t>
            </a:r>
            <a:r>
              <a:rPr lang="tr-TR" sz="1600" dirty="0" err="1"/>
              <a:t>investigates</a:t>
            </a:r>
            <a:r>
              <a:rPr lang="tr-TR" sz="1600" dirty="0"/>
              <a:t> </a:t>
            </a:r>
            <a:r>
              <a:rPr lang="tr-TR" sz="1600" dirty="0" err="1"/>
              <a:t>the</a:t>
            </a:r>
            <a:r>
              <a:rPr lang="tr-TR" sz="1600" dirty="0"/>
              <a:t> </a:t>
            </a:r>
            <a:r>
              <a:rPr lang="tr-TR" sz="1600" dirty="0" err="1"/>
              <a:t>linguistic</a:t>
            </a:r>
            <a:r>
              <a:rPr lang="tr-TR" sz="1600" dirty="0"/>
              <a:t> </a:t>
            </a:r>
            <a:r>
              <a:rPr lang="tr-TR" sz="1600" dirty="0" err="1"/>
              <a:t>realization</a:t>
            </a:r>
            <a:r>
              <a:rPr lang="tr-TR" sz="1600" dirty="0"/>
              <a:t> of </a:t>
            </a:r>
            <a:r>
              <a:rPr lang="tr-TR" sz="1600" dirty="0" err="1"/>
              <a:t>information</a:t>
            </a:r>
            <a:r>
              <a:rPr lang="tr-TR" sz="1600" dirty="0"/>
              <a:t> </a:t>
            </a:r>
            <a:r>
              <a:rPr lang="tr-TR" sz="1600" dirty="0" err="1"/>
              <a:t>structure</a:t>
            </a:r>
            <a:r>
              <a:rPr lang="tr-TR" sz="1600" dirty="0"/>
              <a:t> (IS) in </a:t>
            </a:r>
            <a:r>
              <a:rPr lang="tr-TR" sz="1600" dirty="0" err="1"/>
              <a:t>Turkish</a:t>
            </a:r>
            <a:r>
              <a:rPr lang="tr-TR" sz="1600" dirty="0"/>
              <a:t>. </a:t>
            </a:r>
            <a:r>
              <a:rPr lang="tr-TR" sz="1600" dirty="0" err="1"/>
              <a:t>Following</a:t>
            </a:r>
            <a:r>
              <a:rPr lang="tr-TR" sz="1600" dirty="0"/>
              <a:t> </a:t>
            </a:r>
            <a:r>
              <a:rPr lang="tr-TR" sz="1600" dirty="0" err="1"/>
              <a:t>Vallduvi</a:t>
            </a:r>
            <a:r>
              <a:rPr lang="tr-TR" sz="1600" dirty="0"/>
              <a:t>; </a:t>
            </a:r>
            <a:r>
              <a:rPr lang="tr-TR" sz="1600" dirty="0" err="1"/>
              <a:t>and</a:t>
            </a:r>
            <a:r>
              <a:rPr lang="tr-TR" sz="1600" dirty="0"/>
              <a:t> </a:t>
            </a:r>
            <a:r>
              <a:rPr lang="tr-TR" sz="1600" dirty="0" err="1"/>
              <a:t>Engdahl</a:t>
            </a:r>
            <a:r>
              <a:rPr lang="tr-TR" sz="1600" dirty="0"/>
              <a:t> [</a:t>
            </a:r>
            <a:r>
              <a:rPr lang="tr-TR" sz="1600" dirty="0" err="1"/>
              <a:t>Linguistics</a:t>
            </a:r>
            <a:r>
              <a:rPr lang="tr-TR" sz="1600" dirty="0"/>
              <a:t> 34 (1996) 459], </a:t>
            </a:r>
            <a:r>
              <a:rPr lang="tr-TR" sz="1600" dirty="0" err="1"/>
              <a:t>Hoffman</a:t>
            </a:r>
            <a:r>
              <a:rPr lang="tr-TR" sz="1600" dirty="0"/>
              <a:t> (</a:t>
            </a:r>
            <a:r>
              <a:rPr lang="tr-TR" sz="1600" dirty="0" err="1"/>
              <a:t>Hoffman</a:t>
            </a:r>
            <a:r>
              <a:rPr lang="tr-TR" sz="1600" dirty="0"/>
              <a:t>, B., 1995. </a:t>
            </a:r>
            <a:r>
              <a:rPr lang="tr-TR" sz="1600" dirty="0" err="1"/>
              <a:t>The</a:t>
            </a:r>
            <a:r>
              <a:rPr lang="tr-TR" sz="1600" dirty="0"/>
              <a:t> </a:t>
            </a:r>
            <a:r>
              <a:rPr lang="tr-TR" sz="1600" dirty="0" err="1"/>
              <a:t>Computational</a:t>
            </a:r>
            <a:r>
              <a:rPr lang="tr-TR" sz="1600" dirty="0"/>
              <a:t> Analysis of </a:t>
            </a:r>
            <a:r>
              <a:rPr lang="tr-TR" sz="1600" dirty="0" err="1"/>
              <a:t>the</a:t>
            </a:r>
            <a:r>
              <a:rPr lang="tr-TR" sz="1600" dirty="0"/>
              <a:t> </a:t>
            </a:r>
            <a:r>
              <a:rPr lang="tr-TR" sz="1600" dirty="0" err="1"/>
              <a:t>Syntax</a:t>
            </a:r>
            <a:r>
              <a:rPr lang="tr-TR" sz="1600" dirty="0"/>
              <a:t> </a:t>
            </a:r>
            <a:r>
              <a:rPr lang="tr-TR" sz="1600" dirty="0" err="1"/>
              <a:t>and</a:t>
            </a:r>
            <a:r>
              <a:rPr lang="tr-TR" sz="1600" dirty="0"/>
              <a:t> </a:t>
            </a:r>
            <a:r>
              <a:rPr lang="tr-TR" sz="1600" dirty="0" err="1"/>
              <a:t>Interpretation</a:t>
            </a:r>
            <a:r>
              <a:rPr lang="tr-TR" sz="1600" dirty="0"/>
              <a:t> of </a:t>
            </a:r>
            <a:r>
              <a:rPr lang="en-US" sz="1600" dirty="0"/>
              <a:t>“</a:t>
            </a:r>
            <a:r>
              <a:rPr lang="tr-TR" sz="1600" dirty="0" err="1"/>
              <a:t>Free</a:t>
            </a:r>
            <a:r>
              <a:rPr lang="en-US" sz="1600" dirty="0"/>
              <a:t>”</a:t>
            </a:r>
            <a:r>
              <a:rPr lang="tr-TR" sz="1600" dirty="0"/>
              <a:t> Word </a:t>
            </a:r>
            <a:r>
              <a:rPr lang="tr-TR" sz="1600" dirty="0" err="1"/>
              <a:t>Order</a:t>
            </a:r>
            <a:r>
              <a:rPr lang="tr-TR" sz="1600" dirty="0"/>
              <a:t> in </a:t>
            </a:r>
            <a:r>
              <a:rPr lang="tr-TR" sz="1600" dirty="0" err="1"/>
              <a:t>Turkish</a:t>
            </a:r>
            <a:r>
              <a:rPr lang="tr-TR" sz="1600" dirty="0"/>
              <a:t>. </a:t>
            </a:r>
            <a:r>
              <a:rPr lang="tr-TR" sz="1600" dirty="0" err="1"/>
              <a:t>Unpublished</a:t>
            </a:r>
            <a:r>
              <a:rPr lang="tr-TR" sz="1600" dirty="0"/>
              <a:t> </a:t>
            </a:r>
            <a:r>
              <a:rPr lang="tr-TR" sz="1600" dirty="0" err="1"/>
              <a:t>PhD</a:t>
            </a:r>
            <a:r>
              <a:rPr lang="tr-TR" sz="1600" dirty="0"/>
              <a:t> </a:t>
            </a:r>
            <a:r>
              <a:rPr lang="tr-TR" sz="1600" dirty="0" err="1"/>
              <a:t>dissertation</a:t>
            </a:r>
            <a:r>
              <a:rPr lang="tr-TR" sz="1600" dirty="0"/>
              <a:t>, </a:t>
            </a:r>
            <a:r>
              <a:rPr lang="tr-TR" sz="1600" dirty="0" err="1"/>
              <a:t>University</a:t>
            </a:r>
            <a:r>
              <a:rPr lang="tr-TR" sz="1600" dirty="0"/>
              <a:t> of Pennsylvania), </a:t>
            </a:r>
            <a:r>
              <a:rPr lang="tr-TR" sz="1600" dirty="0" err="1"/>
              <a:t>and</a:t>
            </a:r>
            <a:r>
              <a:rPr lang="tr-TR" sz="1600" dirty="0"/>
              <a:t> Kılıçaslan (Kılıçaslan, Y., 1994. Information </a:t>
            </a:r>
            <a:r>
              <a:rPr lang="tr-TR" sz="1600" dirty="0" err="1"/>
              <a:t>Packaging</a:t>
            </a:r>
            <a:r>
              <a:rPr lang="tr-TR" sz="1600" dirty="0"/>
              <a:t> in </a:t>
            </a:r>
            <a:r>
              <a:rPr lang="tr-TR" sz="1600" dirty="0" err="1"/>
              <a:t>Turkish</a:t>
            </a:r>
            <a:r>
              <a:rPr lang="tr-TR" sz="1600" dirty="0"/>
              <a:t>. </a:t>
            </a:r>
            <a:r>
              <a:rPr lang="tr-TR" sz="1600" dirty="0" err="1"/>
              <a:t>Unpublished</a:t>
            </a:r>
            <a:r>
              <a:rPr lang="tr-TR" sz="1600" dirty="0"/>
              <a:t> </a:t>
            </a:r>
            <a:r>
              <a:rPr lang="tr-TR" sz="1600" dirty="0" err="1"/>
              <a:t>MSc</a:t>
            </a:r>
            <a:r>
              <a:rPr lang="tr-TR" sz="1600" dirty="0"/>
              <a:t> </a:t>
            </a:r>
            <a:r>
              <a:rPr lang="tr-TR" sz="1600" dirty="0" err="1"/>
              <a:t>dissertation</a:t>
            </a:r>
            <a:r>
              <a:rPr lang="tr-TR" sz="1600" dirty="0"/>
              <a:t>, </a:t>
            </a:r>
            <a:r>
              <a:rPr lang="tr-TR" sz="1600" dirty="0" err="1"/>
              <a:t>University</a:t>
            </a:r>
            <a:r>
              <a:rPr lang="tr-TR" sz="1600" dirty="0"/>
              <a:t> of Edinburgh), it is </a:t>
            </a:r>
            <a:r>
              <a:rPr lang="tr-TR" sz="1600" dirty="0" err="1"/>
              <a:t>assumed</a:t>
            </a:r>
            <a:r>
              <a:rPr lang="tr-TR" sz="1600" dirty="0"/>
              <a:t> </a:t>
            </a:r>
            <a:r>
              <a:rPr lang="tr-TR" sz="1600" dirty="0" err="1"/>
              <a:t>that</a:t>
            </a:r>
            <a:r>
              <a:rPr lang="tr-TR" sz="1600" dirty="0"/>
              <a:t> IS has a </a:t>
            </a:r>
            <a:r>
              <a:rPr lang="tr-TR" sz="1600" dirty="0" err="1"/>
              <a:t>tripartite</a:t>
            </a:r>
            <a:r>
              <a:rPr lang="tr-TR" sz="1600" dirty="0"/>
              <a:t> </a:t>
            </a:r>
            <a:r>
              <a:rPr lang="tr-TR" sz="1600" dirty="0" err="1"/>
              <a:t>structure</a:t>
            </a:r>
            <a:r>
              <a:rPr lang="tr-TR" sz="1600" dirty="0"/>
              <a:t>, </a:t>
            </a:r>
            <a:r>
              <a:rPr lang="tr-TR" sz="1600" dirty="0" err="1"/>
              <a:t>consisting</a:t>
            </a:r>
            <a:r>
              <a:rPr lang="tr-TR" sz="1600" dirty="0"/>
              <a:t> of </a:t>
            </a:r>
            <a:r>
              <a:rPr lang="tr-TR" sz="1600" dirty="0" err="1"/>
              <a:t>topic</a:t>
            </a:r>
            <a:r>
              <a:rPr lang="tr-TR" sz="1600" dirty="0"/>
              <a:t>, </a:t>
            </a:r>
            <a:r>
              <a:rPr lang="tr-TR" sz="1600" dirty="0" err="1"/>
              <a:t>tail</a:t>
            </a:r>
            <a:r>
              <a:rPr lang="tr-TR" sz="1600" dirty="0"/>
              <a:t>, </a:t>
            </a:r>
            <a:r>
              <a:rPr lang="tr-TR" sz="1600" dirty="0" err="1"/>
              <a:t>and</a:t>
            </a:r>
            <a:r>
              <a:rPr lang="tr-TR" sz="1600" dirty="0"/>
              <a:t> </a:t>
            </a:r>
            <a:r>
              <a:rPr lang="tr-TR" sz="1600" dirty="0" err="1"/>
              <a:t>focus</a:t>
            </a:r>
            <a:r>
              <a:rPr lang="tr-TR" sz="1600" dirty="0"/>
              <a:t>. </a:t>
            </a:r>
            <a:r>
              <a:rPr lang="tr-TR" sz="1600" dirty="0" err="1"/>
              <a:t>The</a:t>
            </a:r>
            <a:r>
              <a:rPr lang="tr-TR" sz="1600" dirty="0"/>
              <a:t> main </a:t>
            </a:r>
            <a:r>
              <a:rPr lang="tr-TR" sz="1600" dirty="0" err="1"/>
              <a:t>claim</a:t>
            </a:r>
            <a:r>
              <a:rPr lang="tr-TR" sz="1600" dirty="0"/>
              <a:t> of </a:t>
            </a:r>
            <a:r>
              <a:rPr lang="tr-TR" sz="1600" dirty="0" err="1"/>
              <a:t>this</a:t>
            </a:r>
            <a:r>
              <a:rPr lang="tr-TR" sz="1600" dirty="0"/>
              <a:t> </a:t>
            </a:r>
            <a:r>
              <a:rPr lang="tr-TR" sz="1600" dirty="0" err="1"/>
              <a:t>paper</a:t>
            </a:r>
            <a:r>
              <a:rPr lang="tr-TR" sz="1600" dirty="0"/>
              <a:t> is </a:t>
            </a:r>
            <a:r>
              <a:rPr lang="tr-TR" sz="1600" dirty="0" err="1"/>
              <a:t>that</a:t>
            </a:r>
            <a:r>
              <a:rPr lang="tr-TR" sz="1600" dirty="0"/>
              <a:t> </a:t>
            </a:r>
            <a:r>
              <a:rPr lang="tr-TR" sz="1600" dirty="0" err="1"/>
              <a:t>syntax</a:t>
            </a:r>
            <a:r>
              <a:rPr lang="tr-TR" sz="1600" dirty="0"/>
              <a:t> </a:t>
            </a:r>
            <a:r>
              <a:rPr lang="tr-TR" sz="1600" dirty="0" err="1"/>
              <a:t>and</a:t>
            </a:r>
            <a:r>
              <a:rPr lang="tr-TR" sz="1600" dirty="0"/>
              <a:t> </a:t>
            </a:r>
            <a:r>
              <a:rPr lang="tr-TR" sz="1600" dirty="0" err="1"/>
              <a:t>phonology</a:t>
            </a:r>
            <a:r>
              <a:rPr lang="tr-TR" sz="1600" dirty="0"/>
              <a:t>, </a:t>
            </a:r>
            <a:r>
              <a:rPr lang="tr-TR" sz="1600" dirty="0" err="1"/>
              <a:t>by</a:t>
            </a:r>
            <a:r>
              <a:rPr lang="tr-TR" sz="1600" dirty="0"/>
              <a:t> </a:t>
            </a:r>
            <a:r>
              <a:rPr lang="tr-TR" sz="1600" dirty="0" err="1"/>
              <a:t>means</a:t>
            </a:r>
            <a:r>
              <a:rPr lang="tr-TR" sz="1600" dirty="0"/>
              <a:t> of </a:t>
            </a:r>
            <a:r>
              <a:rPr lang="tr-TR" sz="1600" dirty="0" err="1"/>
              <a:t>word</a:t>
            </a:r>
            <a:r>
              <a:rPr lang="tr-TR" sz="1600" dirty="0"/>
              <a:t> </a:t>
            </a:r>
            <a:r>
              <a:rPr lang="tr-TR" sz="1600" dirty="0" err="1"/>
              <a:t>order</a:t>
            </a:r>
            <a:r>
              <a:rPr lang="tr-TR" sz="1600" dirty="0"/>
              <a:t> </a:t>
            </a:r>
            <a:r>
              <a:rPr lang="tr-TR" sz="1600" dirty="0" err="1"/>
              <a:t>and</a:t>
            </a:r>
            <a:r>
              <a:rPr lang="tr-TR" sz="1600" dirty="0"/>
              <a:t> </a:t>
            </a:r>
            <a:r>
              <a:rPr lang="tr-TR" sz="1600" dirty="0" err="1"/>
              <a:t>prosody</a:t>
            </a:r>
            <a:r>
              <a:rPr lang="tr-TR" sz="1600" dirty="0"/>
              <a:t>, </a:t>
            </a:r>
            <a:r>
              <a:rPr lang="tr-TR" sz="1600" dirty="0" err="1"/>
              <a:t>are</a:t>
            </a:r>
            <a:r>
              <a:rPr lang="tr-TR" sz="1600" dirty="0"/>
              <a:t> </a:t>
            </a:r>
            <a:r>
              <a:rPr lang="tr-TR" sz="1600" dirty="0" err="1"/>
              <a:t>both</a:t>
            </a:r>
            <a:r>
              <a:rPr lang="tr-TR" sz="1600" dirty="0"/>
              <a:t> </a:t>
            </a:r>
            <a:r>
              <a:rPr lang="tr-TR" sz="1600" dirty="0" err="1"/>
              <a:t>responsible</a:t>
            </a:r>
            <a:r>
              <a:rPr lang="tr-TR" sz="1600" dirty="0"/>
              <a:t> </a:t>
            </a:r>
            <a:r>
              <a:rPr lang="tr-TR" sz="1600" dirty="0" err="1"/>
              <a:t>for</a:t>
            </a:r>
            <a:r>
              <a:rPr lang="tr-TR" sz="1600" dirty="0"/>
              <a:t> </a:t>
            </a:r>
            <a:r>
              <a:rPr lang="tr-TR" sz="1600" dirty="0" err="1"/>
              <a:t>the</a:t>
            </a:r>
            <a:r>
              <a:rPr lang="tr-TR" sz="1600" dirty="0"/>
              <a:t> </a:t>
            </a:r>
            <a:r>
              <a:rPr lang="tr-TR" sz="1600" dirty="0" err="1"/>
              <a:t>realization</a:t>
            </a:r>
            <a:r>
              <a:rPr lang="tr-TR" sz="1600" dirty="0"/>
              <a:t> of </a:t>
            </a:r>
            <a:r>
              <a:rPr lang="tr-TR" sz="1600" dirty="0" err="1"/>
              <a:t>the</a:t>
            </a:r>
            <a:r>
              <a:rPr lang="tr-TR" sz="1600" dirty="0"/>
              <a:t> IS </a:t>
            </a:r>
            <a:r>
              <a:rPr lang="tr-TR" sz="1600" dirty="0" err="1"/>
              <a:t>units</a:t>
            </a:r>
            <a:r>
              <a:rPr lang="tr-TR" sz="1600" dirty="0"/>
              <a:t>. </a:t>
            </a:r>
            <a:r>
              <a:rPr lang="tr-TR" sz="1600" dirty="0" err="1"/>
              <a:t>Thus</a:t>
            </a:r>
            <a:r>
              <a:rPr lang="tr-TR" sz="1600" dirty="0"/>
              <a:t>, </a:t>
            </a:r>
            <a:r>
              <a:rPr lang="tr-TR" sz="1600" dirty="0" err="1"/>
              <a:t>neither</a:t>
            </a:r>
            <a:r>
              <a:rPr lang="tr-TR" sz="1600" dirty="0"/>
              <a:t> </a:t>
            </a:r>
            <a:r>
              <a:rPr lang="tr-TR" sz="1600" dirty="0" err="1"/>
              <a:t>syntax</a:t>
            </a:r>
            <a:r>
              <a:rPr lang="tr-TR" sz="1600" dirty="0"/>
              <a:t> </a:t>
            </a:r>
            <a:r>
              <a:rPr lang="tr-TR" sz="1600" dirty="0" err="1"/>
              <a:t>nor</a:t>
            </a:r>
            <a:r>
              <a:rPr lang="tr-TR" sz="1600" dirty="0"/>
              <a:t> </a:t>
            </a:r>
            <a:r>
              <a:rPr lang="tr-TR" sz="1600" dirty="0" err="1"/>
              <a:t>phonology</a:t>
            </a:r>
            <a:r>
              <a:rPr lang="tr-TR" sz="1600" dirty="0"/>
              <a:t> can be </a:t>
            </a:r>
            <a:r>
              <a:rPr lang="tr-TR" sz="1600" dirty="0" err="1"/>
              <a:t>reduced</a:t>
            </a:r>
            <a:r>
              <a:rPr lang="tr-TR" sz="1600" dirty="0"/>
              <a:t> </a:t>
            </a:r>
            <a:r>
              <a:rPr lang="tr-TR" sz="1600" dirty="0" err="1"/>
              <a:t>to</a:t>
            </a:r>
            <a:r>
              <a:rPr lang="tr-TR" sz="1600" dirty="0"/>
              <a:t> a </a:t>
            </a:r>
            <a:r>
              <a:rPr lang="tr-TR" sz="1600" dirty="0" err="1"/>
              <a:t>secondary</a:t>
            </a:r>
            <a:r>
              <a:rPr lang="tr-TR" sz="1600" dirty="0"/>
              <a:t> role. </a:t>
            </a:r>
            <a:r>
              <a:rPr lang="tr-TR" sz="1600" dirty="0" err="1"/>
              <a:t>The</a:t>
            </a:r>
            <a:r>
              <a:rPr lang="tr-TR" sz="1600" dirty="0"/>
              <a:t> </a:t>
            </a:r>
            <a:r>
              <a:rPr lang="tr-TR" sz="1600" dirty="0" err="1"/>
              <a:t>word</a:t>
            </a:r>
            <a:r>
              <a:rPr lang="tr-TR" sz="1600" dirty="0"/>
              <a:t> </a:t>
            </a:r>
            <a:r>
              <a:rPr lang="tr-TR" sz="1600" dirty="0" err="1"/>
              <a:t>order</a:t>
            </a:r>
            <a:r>
              <a:rPr lang="en-US" sz="1600" dirty="0"/>
              <a:t>–</a:t>
            </a:r>
            <a:r>
              <a:rPr lang="tr-TR" sz="1600" dirty="0" err="1"/>
              <a:t>prosody</a:t>
            </a:r>
            <a:r>
              <a:rPr lang="tr-TR" sz="1600" dirty="0"/>
              <a:t> </a:t>
            </a:r>
            <a:r>
              <a:rPr lang="tr-TR" sz="1600" dirty="0" err="1"/>
              <a:t>interface</a:t>
            </a:r>
            <a:r>
              <a:rPr lang="tr-TR" sz="1600" dirty="0"/>
              <a:t> </a:t>
            </a:r>
            <a:r>
              <a:rPr lang="tr-TR" sz="1600" dirty="0" err="1"/>
              <a:t>reveals</a:t>
            </a:r>
            <a:r>
              <a:rPr lang="tr-TR" sz="1600" dirty="0"/>
              <a:t> </a:t>
            </a:r>
            <a:r>
              <a:rPr lang="tr-TR" sz="1600" dirty="0" err="1"/>
              <a:t>that</a:t>
            </a:r>
            <a:r>
              <a:rPr lang="tr-TR" sz="1600" dirty="0"/>
              <a:t> </a:t>
            </a:r>
            <a:r>
              <a:rPr lang="tr-TR" sz="1600" dirty="0" err="1"/>
              <a:t>presentational-focus</a:t>
            </a:r>
            <a:r>
              <a:rPr lang="tr-TR" sz="1600" dirty="0"/>
              <a:t> </a:t>
            </a:r>
            <a:r>
              <a:rPr lang="tr-TR" sz="1600" dirty="0" err="1"/>
              <a:t>and</a:t>
            </a:r>
            <a:r>
              <a:rPr lang="tr-TR" sz="1600" dirty="0"/>
              <a:t> </a:t>
            </a:r>
            <a:r>
              <a:rPr lang="tr-TR" sz="1600" dirty="0" err="1"/>
              <a:t>contrastive-focus</a:t>
            </a:r>
            <a:r>
              <a:rPr lang="tr-TR" sz="1600" dirty="0"/>
              <a:t> </a:t>
            </a:r>
            <a:r>
              <a:rPr lang="tr-TR" sz="1600" dirty="0" err="1"/>
              <a:t>are</a:t>
            </a:r>
            <a:r>
              <a:rPr lang="tr-TR" sz="1600" dirty="0"/>
              <a:t> </a:t>
            </a:r>
            <a:r>
              <a:rPr lang="tr-TR" sz="1600" dirty="0" err="1"/>
              <a:t>two</a:t>
            </a:r>
            <a:r>
              <a:rPr lang="tr-TR" sz="1600" dirty="0"/>
              <a:t> </a:t>
            </a:r>
            <a:r>
              <a:rPr lang="tr-TR" sz="1600" dirty="0" err="1"/>
              <a:t>distinct</a:t>
            </a:r>
            <a:r>
              <a:rPr lang="tr-TR" sz="1600" dirty="0"/>
              <a:t> </a:t>
            </a:r>
            <a:r>
              <a:rPr lang="tr-TR" sz="1600" dirty="0" err="1"/>
              <a:t>phenomena</a:t>
            </a:r>
            <a:r>
              <a:rPr lang="tr-TR" sz="1600" dirty="0"/>
              <a:t> in </a:t>
            </a:r>
            <a:r>
              <a:rPr lang="tr-TR" sz="1600" dirty="0" err="1"/>
              <a:t>Turkish</a:t>
            </a:r>
            <a:r>
              <a:rPr lang="tr-TR" sz="1600" dirty="0"/>
              <a:t>, </a:t>
            </a:r>
            <a:r>
              <a:rPr lang="tr-TR" sz="1600" dirty="0" err="1"/>
              <a:t>which</a:t>
            </a:r>
            <a:r>
              <a:rPr lang="tr-TR" sz="1600" dirty="0"/>
              <a:t> </a:t>
            </a:r>
            <a:r>
              <a:rPr lang="tr-TR" sz="1600" dirty="0" err="1"/>
              <a:t>are</a:t>
            </a:r>
            <a:r>
              <a:rPr lang="tr-TR" sz="1600" dirty="0"/>
              <a:t> </a:t>
            </a:r>
            <a:r>
              <a:rPr lang="tr-TR" sz="1600" dirty="0" err="1"/>
              <a:t>marked</a:t>
            </a:r>
            <a:r>
              <a:rPr lang="tr-TR" sz="1600" dirty="0"/>
              <a:t> </a:t>
            </a:r>
            <a:r>
              <a:rPr lang="tr-TR" sz="1600" dirty="0" err="1"/>
              <a:t>by</a:t>
            </a:r>
            <a:r>
              <a:rPr lang="tr-TR" sz="1600" dirty="0"/>
              <a:t> </a:t>
            </a:r>
            <a:r>
              <a:rPr lang="tr-TR" sz="1600" dirty="0" err="1"/>
              <a:t>different</a:t>
            </a:r>
            <a:r>
              <a:rPr lang="tr-TR" sz="1600" dirty="0"/>
              <a:t> </a:t>
            </a:r>
            <a:r>
              <a:rPr lang="tr-TR" sz="1600" dirty="0" err="1"/>
              <a:t>focusing</a:t>
            </a:r>
            <a:r>
              <a:rPr lang="tr-TR" sz="1600" dirty="0"/>
              <a:t> </a:t>
            </a:r>
            <a:r>
              <a:rPr lang="tr-TR" sz="1600" dirty="0" err="1"/>
              <a:t>strategies</a:t>
            </a:r>
            <a:r>
              <a:rPr lang="tr-TR" sz="1600" dirty="0"/>
              <a:t>, </a:t>
            </a:r>
            <a:r>
              <a:rPr lang="tr-TR" sz="1600" dirty="0" err="1"/>
              <a:t>i.e</a:t>
            </a:r>
            <a:r>
              <a:rPr lang="tr-TR" sz="1600" dirty="0"/>
              <a:t>. </a:t>
            </a:r>
            <a:r>
              <a:rPr lang="tr-TR" sz="1600" dirty="0" err="1"/>
              <a:t>syntactic</a:t>
            </a:r>
            <a:r>
              <a:rPr lang="tr-TR" sz="1600" dirty="0"/>
              <a:t> </a:t>
            </a:r>
            <a:r>
              <a:rPr lang="tr-TR" sz="1600" dirty="0" err="1"/>
              <a:t>and</a:t>
            </a:r>
            <a:r>
              <a:rPr lang="tr-TR" sz="1600" dirty="0"/>
              <a:t> </a:t>
            </a:r>
            <a:r>
              <a:rPr lang="tr-TR" sz="1600" dirty="0" err="1"/>
              <a:t>prosodic</a:t>
            </a:r>
            <a:r>
              <a:rPr lang="tr-TR" sz="1600" dirty="0"/>
              <a:t>. </a:t>
            </a:r>
            <a:r>
              <a:rPr lang="tr-TR" sz="1600" dirty="0" err="1"/>
              <a:t>It</a:t>
            </a:r>
            <a:r>
              <a:rPr lang="tr-TR" sz="1600" dirty="0"/>
              <a:t> is </a:t>
            </a:r>
            <a:r>
              <a:rPr lang="tr-TR" sz="1600" dirty="0" err="1"/>
              <a:t>shown</a:t>
            </a:r>
            <a:r>
              <a:rPr lang="tr-TR" sz="1600" dirty="0"/>
              <a:t> </a:t>
            </a:r>
            <a:r>
              <a:rPr lang="tr-TR" sz="1600" dirty="0" err="1"/>
              <a:t>that</a:t>
            </a:r>
            <a:r>
              <a:rPr lang="tr-TR" sz="1600" dirty="0"/>
              <a:t> </a:t>
            </a:r>
            <a:r>
              <a:rPr lang="tr-TR" sz="1600" dirty="0" err="1"/>
              <a:t>without</a:t>
            </a:r>
            <a:r>
              <a:rPr lang="tr-TR" sz="1600" dirty="0"/>
              <a:t> </a:t>
            </a:r>
            <a:r>
              <a:rPr lang="tr-TR" sz="1600" dirty="0" err="1"/>
              <a:t>drawing</a:t>
            </a:r>
            <a:r>
              <a:rPr lang="tr-TR" sz="1600" dirty="0"/>
              <a:t> </a:t>
            </a:r>
            <a:r>
              <a:rPr lang="tr-TR" sz="1600" dirty="0" err="1"/>
              <a:t>the</a:t>
            </a:r>
            <a:r>
              <a:rPr lang="tr-TR" sz="1600" dirty="0"/>
              <a:t> </a:t>
            </a:r>
            <a:r>
              <a:rPr lang="tr-TR" sz="1600" dirty="0" err="1"/>
              <a:t>distinction</a:t>
            </a:r>
            <a:r>
              <a:rPr lang="tr-TR" sz="1600" dirty="0"/>
              <a:t> </a:t>
            </a:r>
            <a:r>
              <a:rPr lang="tr-TR" sz="1600" dirty="0" err="1"/>
              <a:t>between</a:t>
            </a:r>
            <a:r>
              <a:rPr lang="tr-TR" sz="1600" dirty="0"/>
              <a:t> </a:t>
            </a:r>
            <a:r>
              <a:rPr lang="tr-TR" sz="1600" dirty="0" err="1"/>
              <a:t>the</a:t>
            </a:r>
            <a:r>
              <a:rPr lang="tr-TR" sz="1600" dirty="0"/>
              <a:t> </a:t>
            </a:r>
            <a:r>
              <a:rPr lang="tr-TR" sz="1600" dirty="0" err="1"/>
              <a:t>two</a:t>
            </a:r>
            <a:r>
              <a:rPr lang="tr-TR" sz="1600" dirty="0"/>
              <a:t> </a:t>
            </a:r>
            <a:r>
              <a:rPr lang="tr-TR" sz="1600" dirty="0" err="1"/>
              <a:t>types</a:t>
            </a:r>
            <a:r>
              <a:rPr lang="tr-TR" sz="1600" dirty="0"/>
              <a:t> of </a:t>
            </a:r>
            <a:r>
              <a:rPr lang="tr-TR" sz="1600" dirty="0" err="1"/>
              <a:t>focus</a:t>
            </a:r>
            <a:r>
              <a:rPr lang="tr-TR" sz="1600" dirty="0"/>
              <a:t>, </a:t>
            </a:r>
            <a:r>
              <a:rPr lang="tr-TR" sz="1600" dirty="0" err="1"/>
              <a:t>focusing</a:t>
            </a:r>
            <a:r>
              <a:rPr lang="tr-TR" sz="1600" dirty="0"/>
              <a:t> </a:t>
            </a:r>
            <a:r>
              <a:rPr lang="tr-TR" sz="1600" dirty="0" err="1"/>
              <a:t>phenomena</a:t>
            </a:r>
            <a:r>
              <a:rPr lang="tr-TR" sz="1600" dirty="0"/>
              <a:t> in </a:t>
            </a:r>
            <a:r>
              <a:rPr lang="tr-TR" sz="1600" dirty="0" err="1"/>
              <a:t>Turkish</a:t>
            </a:r>
            <a:r>
              <a:rPr lang="tr-TR" sz="1600" dirty="0"/>
              <a:t> </a:t>
            </a:r>
            <a:r>
              <a:rPr lang="tr-TR" sz="1600" dirty="0" err="1"/>
              <a:t>cannot</a:t>
            </a:r>
            <a:r>
              <a:rPr lang="tr-TR" sz="1600" dirty="0"/>
              <a:t> be </a:t>
            </a:r>
            <a:r>
              <a:rPr lang="tr-TR" sz="1600" dirty="0" err="1"/>
              <a:t>explained</a:t>
            </a:r>
            <a:r>
              <a:rPr lang="tr-TR" sz="1600" dirty="0"/>
              <a:t>. </a:t>
            </a:r>
            <a:r>
              <a:rPr lang="tr-TR" sz="1600" dirty="0" err="1"/>
              <a:t>This</a:t>
            </a:r>
            <a:r>
              <a:rPr lang="tr-TR" sz="1600" dirty="0"/>
              <a:t> </a:t>
            </a:r>
            <a:r>
              <a:rPr lang="tr-TR" sz="1600" dirty="0" err="1"/>
              <a:t>study</a:t>
            </a:r>
            <a:r>
              <a:rPr lang="tr-TR" sz="1600" dirty="0"/>
              <a:t> </a:t>
            </a:r>
            <a:r>
              <a:rPr lang="tr-TR" sz="1600" dirty="0" err="1"/>
              <a:t>also</a:t>
            </a:r>
            <a:r>
              <a:rPr lang="tr-TR" sz="1600" dirty="0"/>
              <a:t> </a:t>
            </a:r>
            <a:r>
              <a:rPr lang="tr-TR" sz="1600" dirty="0" err="1"/>
              <a:t>provides</a:t>
            </a:r>
            <a:r>
              <a:rPr lang="tr-TR" sz="1600" dirty="0"/>
              <a:t> a </a:t>
            </a:r>
            <a:r>
              <a:rPr lang="tr-TR" sz="1600" dirty="0" err="1"/>
              <a:t>schema</a:t>
            </a:r>
            <a:r>
              <a:rPr lang="tr-TR" sz="1600" dirty="0"/>
              <a:t> </a:t>
            </a:r>
            <a:r>
              <a:rPr lang="tr-TR" sz="1600" dirty="0" err="1"/>
              <a:t>representing</a:t>
            </a:r>
            <a:r>
              <a:rPr lang="tr-TR" sz="1600" dirty="0"/>
              <a:t> </a:t>
            </a:r>
            <a:r>
              <a:rPr lang="tr-TR" sz="1600" dirty="0" err="1"/>
              <a:t>the</a:t>
            </a:r>
            <a:r>
              <a:rPr lang="tr-TR" sz="1600" dirty="0"/>
              <a:t> </a:t>
            </a:r>
            <a:r>
              <a:rPr lang="tr-TR" sz="1600" dirty="0" err="1"/>
              <a:t>surface</a:t>
            </a:r>
            <a:r>
              <a:rPr lang="tr-TR" sz="1600" dirty="0"/>
              <a:t> </a:t>
            </a:r>
            <a:r>
              <a:rPr lang="tr-TR" sz="1600" dirty="0" err="1"/>
              <a:t>level</a:t>
            </a:r>
            <a:r>
              <a:rPr lang="tr-TR" sz="1600" dirty="0"/>
              <a:t> </a:t>
            </a:r>
            <a:r>
              <a:rPr lang="tr-TR" sz="1600" dirty="0" err="1"/>
              <a:t>structuring</a:t>
            </a:r>
            <a:r>
              <a:rPr lang="tr-TR" sz="1600" dirty="0"/>
              <a:t> of IS in </a:t>
            </a:r>
            <a:r>
              <a:rPr lang="tr-TR" sz="1600" dirty="0" err="1"/>
              <a:t>Turkish</a:t>
            </a:r>
            <a:r>
              <a:rPr lang="tr-TR" sz="1600" dirty="0"/>
              <a:t>. At </a:t>
            </a:r>
            <a:r>
              <a:rPr lang="tr-TR" sz="1600" dirty="0" err="1"/>
              <a:t>the</a:t>
            </a:r>
            <a:r>
              <a:rPr lang="tr-TR" sz="1600" dirty="0"/>
              <a:t> </a:t>
            </a:r>
            <a:r>
              <a:rPr lang="tr-TR" sz="1600" dirty="0" err="1"/>
              <a:t>same</a:t>
            </a:r>
            <a:r>
              <a:rPr lang="tr-TR" sz="1600" dirty="0"/>
              <a:t> time, it is </a:t>
            </a:r>
            <a:r>
              <a:rPr lang="tr-TR" sz="1600" dirty="0" err="1"/>
              <a:t>brought</a:t>
            </a:r>
            <a:r>
              <a:rPr lang="tr-TR" sz="1600" dirty="0"/>
              <a:t> </a:t>
            </a:r>
            <a:r>
              <a:rPr lang="tr-TR" sz="1600" dirty="0" err="1"/>
              <a:t>to</a:t>
            </a:r>
            <a:r>
              <a:rPr lang="tr-TR" sz="1600" dirty="0"/>
              <a:t> </a:t>
            </a:r>
            <a:r>
              <a:rPr lang="tr-TR" sz="1600" dirty="0" err="1"/>
              <a:t>light</a:t>
            </a:r>
            <a:r>
              <a:rPr lang="tr-TR" sz="1600" dirty="0"/>
              <a:t> </a:t>
            </a:r>
            <a:r>
              <a:rPr lang="tr-TR" sz="1600" dirty="0" err="1"/>
              <a:t>that</a:t>
            </a:r>
            <a:r>
              <a:rPr lang="tr-TR" sz="1600" dirty="0"/>
              <a:t> in </a:t>
            </a:r>
            <a:r>
              <a:rPr lang="tr-TR" sz="1600" dirty="0" err="1"/>
              <a:t>the</a:t>
            </a:r>
            <a:r>
              <a:rPr lang="tr-TR" sz="1600" dirty="0"/>
              <a:t> </a:t>
            </a:r>
            <a:r>
              <a:rPr lang="tr-TR" sz="1600" dirty="0" err="1"/>
              <a:t>interaction</a:t>
            </a:r>
            <a:r>
              <a:rPr lang="tr-TR" sz="1600" dirty="0"/>
              <a:t> </a:t>
            </a:r>
            <a:r>
              <a:rPr lang="tr-TR" sz="1600" dirty="0" err="1"/>
              <a:t>between</a:t>
            </a:r>
            <a:r>
              <a:rPr lang="tr-TR" sz="1600" dirty="0"/>
              <a:t> </a:t>
            </a:r>
            <a:r>
              <a:rPr lang="tr-TR" sz="1600" dirty="0" err="1"/>
              <a:t>specificity</a:t>
            </a:r>
            <a:r>
              <a:rPr lang="tr-TR" sz="1600" dirty="0"/>
              <a:t> </a:t>
            </a:r>
            <a:r>
              <a:rPr lang="tr-TR" sz="1600" dirty="0" err="1"/>
              <a:t>and</a:t>
            </a:r>
            <a:r>
              <a:rPr lang="tr-TR" sz="1600" dirty="0"/>
              <a:t> IS, </a:t>
            </a:r>
            <a:r>
              <a:rPr lang="tr-TR" sz="1600" dirty="0" err="1"/>
              <a:t>word</a:t>
            </a:r>
            <a:r>
              <a:rPr lang="tr-TR" sz="1600" dirty="0"/>
              <a:t> </a:t>
            </a:r>
            <a:r>
              <a:rPr lang="tr-TR" sz="1600" dirty="0" err="1"/>
              <a:t>order</a:t>
            </a:r>
            <a:r>
              <a:rPr lang="tr-TR" sz="1600" dirty="0"/>
              <a:t> is </a:t>
            </a:r>
            <a:r>
              <a:rPr lang="tr-TR" sz="1600" dirty="0" err="1"/>
              <a:t>employed</a:t>
            </a:r>
            <a:r>
              <a:rPr lang="tr-TR" sz="1600" dirty="0"/>
              <a:t> in an </a:t>
            </a:r>
            <a:r>
              <a:rPr lang="tr-TR" sz="1600" dirty="0" err="1"/>
              <a:t>extremely</a:t>
            </a:r>
            <a:r>
              <a:rPr lang="tr-TR" sz="1600" dirty="0"/>
              <a:t> </a:t>
            </a:r>
            <a:r>
              <a:rPr lang="en-US" sz="1600" dirty="0"/>
              <a:t>‘</a:t>
            </a:r>
            <a:r>
              <a:rPr lang="tr-TR" sz="1600" dirty="0" err="1"/>
              <a:t>free</a:t>
            </a:r>
            <a:r>
              <a:rPr lang="en-US" sz="1600" dirty="0"/>
              <a:t>’</a:t>
            </a:r>
            <a:r>
              <a:rPr lang="tr-TR" sz="1600" dirty="0"/>
              <a:t> </a:t>
            </a:r>
            <a:r>
              <a:rPr lang="tr-TR" sz="1600" dirty="0" err="1"/>
              <a:t>way</a:t>
            </a:r>
            <a:r>
              <a:rPr lang="tr-TR" sz="1600" dirty="0"/>
              <a:t> </a:t>
            </a:r>
            <a:r>
              <a:rPr lang="tr-TR" sz="1600" dirty="0" err="1"/>
              <a:t>to</a:t>
            </a:r>
            <a:r>
              <a:rPr lang="tr-TR" sz="1600" dirty="0"/>
              <a:t> mark </a:t>
            </a:r>
            <a:r>
              <a:rPr lang="tr-TR" sz="1600" dirty="0" err="1"/>
              <a:t>the</a:t>
            </a:r>
            <a:r>
              <a:rPr lang="tr-TR" sz="1600" dirty="0"/>
              <a:t> </a:t>
            </a:r>
            <a:r>
              <a:rPr lang="tr-TR" sz="1600" dirty="0" err="1"/>
              <a:t>ground</a:t>
            </a:r>
            <a:r>
              <a:rPr lang="tr-TR" sz="1600" dirty="0"/>
              <a:t> </a:t>
            </a:r>
            <a:r>
              <a:rPr lang="tr-TR" sz="1600" dirty="0" err="1"/>
              <a:t>elements</a:t>
            </a:r>
            <a:r>
              <a:rPr lang="tr-TR" sz="1600" dirty="0"/>
              <a:t>. </a:t>
            </a:r>
            <a:r>
              <a:rPr lang="tr-TR" sz="1600" dirty="0" err="1"/>
              <a:t>This</a:t>
            </a:r>
            <a:r>
              <a:rPr lang="tr-TR" sz="1600" dirty="0"/>
              <a:t> </a:t>
            </a:r>
            <a:r>
              <a:rPr lang="tr-TR" sz="1600" dirty="0" err="1"/>
              <a:t>empirical</a:t>
            </a:r>
            <a:r>
              <a:rPr lang="tr-TR" sz="1600" dirty="0"/>
              <a:t> </a:t>
            </a:r>
            <a:r>
              <a:rPr lang="tr-TR" sz="1600" dirty="0" err="1"/>
              <a:t>fact</a:t>
            </a:r>
            <a:r>
              <a:rPr lang="tr-TR" sz="1600" dirty="0"/>
              <a:t> </a:t>
            </a:r>
            <a:r>
              <a:rPr lang="tr-TR" sz="1600" dirty="0" err="1"/>
              <a:t>suggests</a:t>
            </a:r>
            <a:r>
              <a:rPr lang="tr-TR" sz="1600" dirty="0"/>
              <a:t> </a:t>
            </a:r>
            <a:r>
              <a:rPr lang="tr-TR" sz="1600" dirty="0" err="1"/>
              <a:t>that</a:t>
            </a:r>
            <a:r>
              <a:rPr lang="tr-TR" sz="1600" dirty="0"/>
              <a:t> </a:t>
            </a:r>
            <a:r>
              <a:rPr lang="tr-TR" sz="1600" dirty="0" err="1"/>
              <a:t>the</a:t>
            </a:r>
            <a:r>
              <a:rPr lang="tr-TR" sz="1600" dirty="0"/>
              <a:t> </a:t>
            </a:r>
            <a:r>
              <a:rPr lang="tr-TR" sz="1600" dirty="0" err="1"/>
              <a:t>relation</a:t>
            </a:r>
            <a:r>
              <a:rPr lang="tr-TR" sz="1600" dirty="0"/>
              <a:t> </a:t>
            </a:r>
            <a:r>
              <a:rPr lang="tr-TR" sz="1600" dirty="0" err="1"/>
              <a:t>between</a:t>
            </a:r>
            <a:r>
              <a:rPr lang="tr-TR" sz="1600" dirty="0"/>
              <a:t> </a:t>
            </a:r>
            <a:r>
              <a:rPr lang="tr-TR" sz="1600" dirty="0" err="1"/>
              <a:t>specificity</a:t>
            </a:r>
            <a:r>
              <a:rPr lang="tr-TR" sz="1600" dirty="0"/>
              <a:t> </a:t>
            </a:r>
            <a:r>
              <a:rPr lang="tr-TR" sz="1600" dirty="0" err="1"/>
              <a:t>and</a:t>
            </a:r>
            <a:r>
              <a:rPr lang="tr-TR" sz="1600" dirty="0"/>
              <a:t> IS </a:t>
            </a:r>
            <a:r>
              <a:rPr lang="tr-TR" sz="1600" dirty="0" err="1"/>
              <a:t>is</a:t>
            </a:r>
            <a:r>
              <a:rPr lang="tr-TR" sz="1600" dirty="0"/>
              <a:t> far </a:t>
            </a:r>
            <a:r>
              <a:rPr lang="tr-TR" sz="1600" dirty="0" err="1"/>
              <a:t>more</a:t>
            </a:r>
            <a:r>
              <a:rPr lang="tr-TR" sz="1600" dirty="0"/>
              <a:t> </a:t>
            </a:r>
            <a:r>
              <a:rPr lang="tr-TR" sz="1600" dirty="0" err="1"/>
              <a:t>complex</a:t>
            </a:r>
            <a:r>
              <a:rPr lang="tr-TR" sz="1600" dirty="0"/>
              <a:t> in </a:t>
            </a:r>
            <a:r>
              <a:rPr lang="tr-TR" sz="1600" dirty="0" err="1"/>
              <a:t>Turkish</a:t>
            </a:r>
            <a:r>
              <a:rPr lang="tr-TR" sz="1600" dirty="0"/>
              <a:t> </a:t>
            </a:r>
            <a:r>
              <a:rPr lang="tr-TR" sz="1600" dirty="0" err="1"/>
              <a:t>than</a:t>
            </a:r>
            <a:r>
              <a:rPr lang="tr-TR" sz="1600" dirty="0"/>
              <a:t> </a:t>
            </a:r>
            <a:r>
              <a:rPr lang="tr-TR" sz="1600" dirty="0" err="1"/>
              <a:t>suggested</a:t>
            </a:r>
            <a:r>
              <a:rPr lang="tr-TR" sz="1600" dirty="0"/>
              <a:t> in </a:t>
            </a:r>
            <a:r>
              <a:rPr lang="tr-TR" sz="1600" dirty="0" err="1"/>
              <a:t>the</a:t>
            </a:r>
            <a:r>
              <a:rPr lang="tr-TR" sz="1600" dirty="0"/>
              <a:t> </a:t>
            </a:r>
            <a:r>
              <a:rPr lang="tr-TR" sz="1600" dirty="0" err="1"/>
              <a:t>previous</a:t>
            </a:r>
            <a:r>
              <a:rPr lang="tr-TR" sz="1600" dirty="0"/>
              <a:t> </a:t>
            </a:r>
            <a:r>
              <a:rPr lang="tr-TR" sz="1600" dirty="0" err="1"/>
              <a:t>literature</a:t>
            </a:r>
            <a:r>
              <a:rPr lang="tr-TR" sz="1600" dirty="0"/>
              <a:t>.</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2743066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fontAlgn="base"/>
            <a:r>
              <a:rPr lang="tr-TR" sz="1600" b="1" dirty="0"/>
              <a:t>Uçar, E. ve Akyol Bal, Ö. (2015). '</a:t>
            </a:r>
            <a:r>
              <a:rPr lang="tr-TR" sz="1600" b="1" dirty="0" err="1"/>
              <a:t>Preschoolers</a:t>
            </a:r>
            <a:r>
              <a:rPr lang="tr-TR" sz="1600" b="1" dirty="0"/>
              <a:t>’ </a:t>
            </a:r>
            <a:r>
              <a:rPr lang="tr-TR" sz="1600" b="1" dirty="0" err="1"/>
              <a:t>Use</a:t>
            </a:r>
            <a:r>
              <a:rPr lang="tr-TR" sz="1600" b="1" dirty="0"/>
              <a:t> of </a:t>
            </a:r>
            <a:r>
              <a:rPr lang="tr-TR" sz="1600" b="1" dirty="0" err="1"/>
              <a:t>Requests</a:t>
            </a:r>
            <a:r>
              <a:rPr lang="tr-TR" sz="1600" b="1" dirty="0"/>
              <a:t>'. Dilbilim Araştırmaları Dergisi (2): 225-43</a:t>
            </a:r>
            <a:r>
              <a:rPr lang="tr-TR" sz="1600" b="1" dirty="0" smtClean="0"/>
              <a:t>.</a:t>
            </a:r>
          </a:p>
          <a:p>
            <a:pPr algn="just" fontAlgn="base"/>
            <a:endParaRPr lang="en-US" sz="1600" b="1" dirty="0"/>
          </a:p>
          <a:p>
            <a:pPr marL="0" indent="0" algn="just" fontAlgn="base">
              <a:buNone/>
            </a:pPr>
            <a:r>
              <a:rPr lang="tr-TR" sz="1600" dirty="0" err="1"/>
              <a:t>Request</a:t>
            </a:r>
            <a:r>
              <a:rPr lang="tr-TR" sz="1600" dirty="0"/>
              <a:t> </a:t>
            </a:r>
            <a:r>
              <a:rPr lang="tr-TR" sz="1600" dirty="0" err="1"/>
              <a:t>situations</a:t>
            </a:r>
            <a:r>
              <a:rPr lang="tr-TR" sz="1600" dirty="0"/>
              <a:t> </a:t>
            </a:r>
            <a:r>
              <a:rPr lang="tr-TR" sz="1600" dirty="0" err="1"/>
              <a:t>are</a:t>
            </a:r>
            <a:r>
              <a:rPr lang="tr-TR" sz="1600" dirty="0"/>
              <a:t> of </a:t>
            </a:r>
            <a:r>
              <a:rPr lang="tr-TR" sz="1600" dirty="0" err="1"/>
              <a:t>great</a:t>
            </a:r>
            <a:r>
              <a:rPr lang="tr-TR" sz="1600" dirty="0"/>
              <a:t> </a:t>
            </a:r>
            <a:r>
              <a:rPr lang="tr-TR" sz="1600" dirty="0" err="1"/>
              <a:t>value</a:t>
            </a:r>
            <a:r>
              <a:rPr lang="tr-TR" sz="1600" dirty="0"/>
              <a:t> </a:t>
            </a:r>
            <a:r>
              <a:rPr lang="tr-TR" sz="1600" dirty="0" err="1"/>
              <a:t>to</a:t>
            </a:r>
            <a:r>
              <a:rPr lang="tr-TR" sz="1600" dirty="0"/>
              <a:t> </a:t>
            </a:r>
            <a:r>
              <a:rPr lang="tr-TR" sz="1600" dirty="0" err="1"/>
              <a:t>observe</a:t>
            </a:r>
            <a:r>
              <a:rPr lang="tr-TR" sz="1600" dirty="0"/>
              <a:t> </a:t>
            </a:r>
            <a:r>
              <a:rPr lang="tr-TR" sz="1600" dirty="0" err="1"/>
              <a:t>multiple</a:t>
            </a:r>
            <a:r>
              <a:rPr lang="tr-TR" sz="1600" dirty="0"/>
              <a:t> </a:t>
            </a:r>
            <a:r>
              <a:rPr lang="tr-TR" sz="1600" dirty="0" err="1"/>
              <a:t>variables</a:t>
            </a:r>
            <a:r>
              <a:rPr lang="tr-TR" sz="1600" dirty="0"/>
              <a:t> </a:t>
            </a:r>
            <a:r>
              <a:rPr lang="tr-TR" sz="1600" dirty="0" err="1"/>
              <a:t>such</a:t>
            </a:r>
            <a:r>
              <a:rPr lang="tr-TR" sz="1600" dirty="0"/>
              <a:t> as </a:t>
            </a:r>
            <a:r>
              <a:rPr lang="tr-TR" sz="1600" dirty="0" err="1"/>
              <a:t>power</a:t>
            </a:r>
            <a:r>
              <a:rPr lang="tr-TR" sz="1600" dirty="0"/>
              <a:t>, </a:t>
            </a:r>
            <a:r>
              <a:rPr lang="tr-TR" sz="1600" dirty="0" err="1"/>
              <a:t>distance</a:t>
            </a:r>
            <a:r>
              <a:rPr lang="tr-TR" sz="1600" dirty="0"/>
              <a:t> </a:t>
            </a:r>
            <a:r>
              <a:rPr lang="tr-TR" sz="1600" dirty="0" err="1"/>
              <a:t>and</a:t>
            </a:r>
            <a:r>
              <a:rPr lang="tr-TR" sz="1600" dirty="0"/>
              <a:t> </a:t>
            </a:r>
            <a:r>
              <a:rPr lang="tr-TR" sz="1600" dirty="0" err="1"/>
              <a:t>imposition</a:t>
            </a:r>
            <a:r>
              <a:rPr lang="tr-TR" sz="1600" dirty="0"/>
              <a:t> of </a:t>
            </a:r>
            <a:r>
              <a:rPr lang="tr-TR" sz="1600" dirty="0" err="1"/>
              <a:t>the</a:t>
            </a:r>
            <a:r>
              <a:rPr lang="tr-TR" sz="1600" dirty="0"/>
              <a:t> </a:t>
            </a:r>
            <a:r>
              <a:rPr lang="tr-TR" sz="1600" dirty="0" err="1"/>
              <a:t>request</a:t>
            </a:r>
            <a:r>
              <a:rPr lang="tr-TR" sz="1600" dirty="0"/>
              <a:t> on </a:t>
            </a:r>
            <a:r>
              <a:rPr lang="tr-TR" sz="1600" dirty="0" err="1"/>
              <a:t>the</a:t>
            </a:r>
            <a:r>
              <a:rPr lang="tr-TR" sz="1600" dirty="0"/>
              <a:t> </a:t>
            </a:r>
            <a:r>
              <a:rPr lang="tr-TR" sz="1600" dirty="0" err="1"/>
              <a:t>hearer</a:t>
            </a:r>
            <a:r>
              <a:rPr lang="tr-TR" sz="1600" dirty="0"/>
              <a:t> </a:t>
            </a:r>
            <a:r>
              <a:rPr lang="tr-TR" sz="1600" dirty="0" err="1"/>
              <a:t>to</a:t>
            </a:r>
            <a:r>
              <a:rPr lang="tr-TR" sz="1600" dirty="0"/>
              <a:t> </a:t>
            </a:r>
            <a:r>
              <a:rPr lang="tr-TR" sz="1600" dirty="0" err="1"/>
              <a:t>get</a:t>
            </a:r>
            <a:r>
              <a:rPr lang="tr-TR" sz="1600" dirty="0"/>
              <a:t> </a:t>
            </a:r>
            <a:r>
              <a:rPr lang="tr-TR" sz="1600" dirty="0" err="1"/>
              <a:t>the</a:t>
            </a:r>
            <a:r>
              <a:rPr lang="tr-TR" sz="1600" dirty="0"/>
              <a:t> </a:t>
            </a:r>
            <a:r>
              <a:rPr lang="tr-TR" sz="1600" dirty="0" err="1"/>
              <a:t>desired</a:t>
            </a:r>
            <a:r>
              <a:rPr lang="tr-TR" sz="1600" dirty="0"/>
              <a:t> </a:t>
            </a:r>
            <a:r>
              <a:rPr lang="tr-TR" sz="1600" dirty="0" err="1"/>
              <a:t>object</a:t>
            </a:r>
            <a:r>
              <a:rPr lang="tr-TR" sz="1600" dirty="0"/>
              <a:t> </a:t>
            </a:r>
            <a:r>
              <a:rPr lang="tr-TR" sz="1600" dirty="0" err="1"/>
              <a:t>or</a:t>
            </a:r>
            <a:r>
              <a:rPr lang="tr-TR" sz="1600" dirty="0"/>
              <a:t> </a:t>
            </a:r>
            <a:r>
              <a:rPr lang="tr-TR" sz="1600" dirty="0" err="1"/>
              <a:t>action</a:t>
            </a:r>
            <a:r>
              <a:rPr lang="tr-TR" sz="1600" dirty="0"/>
              <a:t>. </a:t>
            </a:r>
            <a:r>
              <a:rPr lang="tr-TR" sz="1600" dirty="0" err="1"/>
              <a:t>This</a:t>
            </a:r>
            <a:r>
              <a:rPr lang="tr-TR" sz="1600" dirty="0"/>
              <a:t> </a:t>
            </a:r>
            <a:r>
              <a:rPr lang="tr-TR" sz="1600" dirty="0" err="1"/>
              <a:t>study</a:t>
            </a:r>
            <a:r>
              <a:rPr lang="tr-TR" sz="1600" dirty="0"/>
              <a:t> </a:t>
            </a:r>
            <a:r>
              <a:rPr lang="tr-TR" sz="1600" dirty="0" err="1"/>
              <a:t>investigated</a:t>
            </a:r>
            <a:r>
              <a:rPr lang="tr-TR" sz="1600" dirty="0"/>
              <a:t> </a:t>
            </a:r>
            <a:r>
              <a:rPr lang="tr-TR" sz="1600" dirty="0" err="1"/>
              <a:t>requests</a:t>
            </a:r>
            <a:r>
              <a:rPr lang="tr-TR" sz="1600" dirty="0"/>
              <a:t> of </a:t>
            </a:r>
            <a:r>
              <a:rPr lang="tr-TR" sz="1600" dirty="0" err="1"/>
              <a:t>Turkish</a:t>
            </a:r>
            <a:r>
              <a:rPr lang="tr-TR" sz="1600" dirty="0"/>
              <a:t> </a:t>
            </a:r>
            <a:r>
              <a:rPr lang="tr-TR" sz="1600" dirty="0" err="1"/>
              <a:t>monolingual</a:t>
            </a:r>
            <a:r>
              <a:rPr lang="tr-TR" sz="1600" dirty="0"/>
              <a:t> </a:t>
            </a:r>
            <a:r>
              <a:rPr lang="tr-TR" sz="1600" dirty="0" err="1"/>
              <a:t>preschoolers</a:t>
            </a:r>
            <a:r>
              <a:rPr lang="tr-TR" sz="1600" dirty="0"/>
              <a:t> in </a:t>
            </a:r>
            <a:r>
              <a:rPr lang="tr-TR" sz="1600" dirty="0" err="1"/>
              <a:t>terms</a:t>
            </a:r>
            <a:r>
              <a:rPr lang="tr-TR" sz="1600" dirty="0"/>
              <a:t> of Blum-</a:t>
            </a:r>
            <a:r>
              <a:rPr lang="tr-TR" sz="1600" dirty="0" err="1"/>
              <a:t>Kulka</a:t>
            </a:r>
            <a:r>
              <a:rPr lang="tr-TR" sz="1600" dirty="0"/>
              <a:t> </a:t>
            </a:r>
            <a:r>
              <a:rPr lang="tr-TR" sz="1600" dirty="0" err="1"/>
              <a:t>and</a:t>
            </a:r>
            <a:r>
              <a:rPr lang="tr-TR" sz="1600" dirty="0"/>
              <a:t> </a:t>
            </a:r>
            <a:r>
              <a:rPr lang="tr-TR" sz="1600" dirty="0" err="1"/>
              <a:t>Olshtain’s</a:t>
            </a:r>
            <a:r>
              <a:rPr lang="tr-TR" sz="1600" dirty="0"/>
              <a:t> (1984) </a:t>
            </a:r>
            <a:r>
              <a:rPr lang="tr-TR" sz="1600" dirty="0" err="1"/>
              <a:t>categories</a:t>
            </a:r>
            <a:r>
              <a:rPr lang="tr-TR" sz="1600" dirty="0"/>
              <a:t>. </a:t>
            </a:r>
            <a:r>
              <a:rPr lang="tr-TR" sz="1600" dirty="0" err="1"/>
              <a:t>The</a:t>
            </a:r>
            <a:r>
              <a:rPr lang="tr-TR" sz="1600" dirty="0"/>
              <a:t> </a:t>
            </a:r>
            <a:r>
              <a:rPr lang="tr-TR" sz="1600" dirty="0" err="1"/>
              <a:t>aim</a:t>
            </a:r>
            <a:r>
              <a:rPr lang="tr-TR" sz="1600" dirty="0"/>
              <a:t> </a:t>
            </a:r>
            <a:r>
              <a:rPr lang="tr-TR" sz="1600" dirty="0" err="1"/>
              <a:t>was</a:t>
            </a:r>
            <a:r>
              <a:rPr lang="tr-TR" sz="1600" dirty="0"/>
              <a:t> </a:t>
            </a:r>
            <a:r>
              <a:rPr lang="tr-TR" sz="1600" dirty="0" err="1"/>
              <a:t>to</a:t>
            </a:r>
            <a:r>
              <a:rPr lang="tr-TR" sz="1600" dirty="0"/>
              <a:t> </a:t>
            </a:r>
            <a:r>
              <a:rPr lang="tr-TR" sz="1600" dirty="0" err="1"/>
              <a:t>find</a:t>
            </a:r>
            <a:r>
              <a:rPr lang="tr-TR" sz="1600" dirty="0"/>
              <a:t> </a:t>
            </a:r>
            <a:r>
              <a:rPr lang="tr-TR" sz="1600" dirty="0" err="1"/>
              <a:t>out</a:t>
            </a:r>
            <a:r>
              <a:rPr lang="tr-TR" sz="1600" dirty="0"/>
              <a:t> </a:t>
            </a:r>
            <a:r>
              <a:rPr lang="tr-TR" sz="1600" dirty="0" err="1"/>
              <a:t>the</a:t>
            </a:r>
            <a:r>
              <a:rPr lang="tr-TR" sz="1600" dirty="0"/>
              <a:t> </a:t>
            </a:r>
            <a:r>
              <a:rPr lang="tr-TR" sz="1600" dirty="0" err="1"/>
              <a:t>structures</a:t>
            </a:r>
            <a:r>
              <a:rPr lang="tr-TR" sz="1600" dirty="0"/>
              <a:t> of </a:t>
            </a:r>
            <a:r>
              <a:rPr lang="tr-TR" sz="1600" dirty="0" err="1"/>
              <a:t>head</a:t>
            </a:r>
            <a:r>
              <a:rPr lang="tr-TR" sz="1600" dirty="0"/>
              <a:t> </a:t>
            </a:r>
            <a:r>
              <a:rPr lang="tr-TR" sz="1600" dirty="0" err="1"/>
              <a:t>act</a:t>
            </a:r>
            <a:r>
              <a:rPr lang="tr-TR" sz="1600" dirty="0"/>
              <a:t> </a:t>
            </a:r>
            <a:r>
              <a:rPr lang="tr-TR" sz="1600" dirty="0" err="1"/>
              <a:t>and</a:t>
            </a:r>
            <a:r>
              <a:rPr lang="tr-TR" sz="1600" dirty="0"/>
              <a:t> </a:t>
            </a:r>
            <a:r>
              <a:rPr lang="tr-TR" sz="1600" dirty="0" err="1"/>
              <a:t>adjunct</a:t>
            </a:r>
            <a:r>
              <a:rPr lang="tr-TR" sz="1600" dirty="0"/>
              <a:t>(s), </a:t>
            </a:r>
            <a:r>
              <a:rPr lang="tr-TR" sz="1600" dirty="0" err="1"/>
              <a:t>the</a:t>
            </a:r>
            <a:r>
              <a:rPr lang="tr-TR" sz="1600" dirty="0"/>
              <a:t> </a:t>
            </a:r>
            <a:r>
              <a:rPr lang="tr-TR" sz="1600" dirty="0" err="1"/>
              <a:t>directness</a:t>
            </a:r>
            <a:r>
              <a:rPr lang="tr-TR" sz="1600" dirty="0"/>
              <a:t> </a:t>
            </a:r>
            <a:r>
              <a:rPr lang="tr-TR" sz="1600" dirty="0" err="1"/>
              <a:t>level</a:t>
            </a:r>
            <a:r>
              <a:rPr lang="tr-TR" sz="1600" dirty="0"/>
              <a:t> of </a:t>
            </a:r>
            <a:r>
              <a:rPr lang="tr-TR" sz="1600" dirty="0" err="1"/>
              <a:t>the</a:t>
            </a:r>
            <a:r>
              <a:rPr lang="tr-TR" sz="1600" dirty="0"/>
              <a:t> </a:t>
            </a:r>
            <a:r>
              <a:rPr lang="tr-TR" sz="1600" dirty="0" err="1"/>
              <a:t>strategy</a:t>
            </a:r>
            <a:r>
              <a:rPr lang="tr-TR" sz="1600" dirty="0"/>
              <a:t> </a:t>
            </a:r>
            <a:r>
              <a:rPr lang="tr-TR" sz="1600" dirty="0" err="1"/>
              <a:t>types</a:t>
            </a:r>
            <a:r>
              <a:rPr lang="tr-TR" sz="1600" dirty="0"/>
              <a:t> </a:t>
            </a:r>
            <a:r>
              <a:rPr lang="tr-TR" sz="1600" dirty="0" err="1"/>
              <a:t>and</a:t>
            </a:r>
            <a:r>
              <a:rPr lang="tr-TR" sz="1600" dirty="0"/>
              <a:t> </a:t>
            </a:r>
            <a:r>
              <a:rPr lang="tr-TR" sz="1600" dirty="0" err="1"/>
              <a:t>perspectives</a:t>
            </a:r>
            <a:r>
              <a:rPr lang="tr-TR" sz="1600" dirty="0"/>
              <a:t> of </a:t>
            </a:r>
            <a:r>
              <a:rPr lang="tr-TR" sz="1600" dirty="0" err="1"/>
              <a:t>the</a:t>
            </a:r>
            <a:r>
              <a:rPr lang="tr-TR" sz="1600" dirty="0"/>
              <a:t> </a:t>
            </a:r>
            <a:r>
              <a:rPr lang="tr-TR" sz="1600" dirty="0" err="1"/>
              <a:t>speakers</a:t>
            </a:r>
            <a:r>
              <a:rPr lang="tr-TR" sz="1600" dirty="0"/>
              <a:t> (</a:t>
            </a:r>
            <a:r>
              <a:rPr lang="tr-TR" sz="1600" dirty="0" err="1"/>
              <a:t>hearer</a:t>
            </a:r>
            <a:r>
              <a:rPr lang="tr-TR" sz="1600" dirty="0"/>
              <a:t> </a:t>
            </a:r>
            <a:r>
              <a:rPr lang="tr-TR" sz="1600" dirty="0" err="1"/>
              <a:t>oriented</a:t>
            </a:r>
            <a:r>
              <a:rPr lang="tr-TR" sz="1600" dirty="0"/>
              <a:t>, </a:t>
            </a:r>
            <a:r>
              <a:rPr lang="tr-TR" sz="1600" dirty="0" err="1"/>
              <a:t>speaker</a:t>
            </a:r>
            <a:r>
              <a:rPr lang="tr-TR" sz="1600" dirty="0"/>
              <a:t> </a:t>
            </a:r>
            <a:r>
              <a:rPr lang="tr-TR" sz="1600" dirty="0" err="1"/>
              <a:t>oriented</a:t>
            </a:r>
            <a:r>
              <a:rPr lang="tr-TR" sz="1600" dirty="0"/>
              <a:t>, </a:t>
            </a:r>
            <a:r>
              <a:rPr lang="tr-TR" sz="1600" dirty="0" err="1"/>
              <a:t>hearer</a:t>
            </a:r>
            <a:r>
              <a:rPr lang="tr-TR" sz="1600" dirty="0"/>
              <a:t> </a:t>
            </a:r>
            <a:r>
              <a:rPr lang="tr-TR" sz="1600" dirty="0" err="1"/>
              <a:t>and</a:t>
            </a:r>
            <a:r>
              <a:rPr lang="tr-TR" sz="1600" dirty="0"/>
              <a:t> </a:t>
            </a:r>
            <a:r>
              <a:rPr lang="tr-TR" sz="1600" dirty="0" err="1"/>
              <a:t>speaker</a:t>
            </a:r>
            <a:r>
              <a:rPr lang="tr-TR" sz="1600" dirty="0"/>
              <a:t> </a:t>
            </a:r>
            <a:r>
              <a:rPr lang="tr-TR" sz="1600" dirty="0" err="1"/>
              <a:t>oriented</a:t>
            </a:r>
            <a:r>
              <a:rPr lang="tr-TR" sz="1600" dirty="0"/>
              <a:t>, </a:t>
            </a:r>
            <a:r>
              <a:rPr lang="tr-TR" sz="1600" dirty="0" err="1"/>
              <a:t>and</a:t>
            </a:r>
            <a:r>
              <a:rPr lang="tr-TR" sz="1600" dirty="0"/>
              <a:t> </a:t>
            </a:r>
            <a:r>
              <a:rPr lang="tr-TR" sz="1600" dirty="0" err="1"/>
              <a:t>impersonal</a:t>
            </a:r>
            <a:r>
              <a:rPr lang="tr-TR" sz="1600" dirty="0"/>
              <a:t>) </a:t>
            </a:r>
            <a:r>
              <a:rPr lang="tr-TR" sz="1600" dirty="0" err="1"/>
              <a:t>used</a:t>
            </a:r>
            <a:r>
              <a:rPr lang="tr-TR" sz="1600" dirty="0"/>
              <a:t> in </a:t>
            </a:r>
            <a:r>
              <a:rPr lang="tr-TR" sz="1600" dirty="0" err="1"/>
              <a:t>requests</a:t>
            </a:r>
            <a:r>
              <a:rPr lang="tr-TR" sz="1600" dirty="0"/>
              <a:t>. Data </a:t>
            </a:r>
            <a:r>
              <a:rPr lang="tr-TR" sz="1600" dirty="0" err="1"/>
              <a:t>was</a:t>
            </a:r>
            <a:r>
              <a:rPr lang="tr-TR" sz="1600" dirty="0"/>
              <a:t> </a:t>
            </a:r>
            <a:r>
              <a:rPr lang="tr-TR" sz="1600" dirty="0" err="1"/>
              <a:t>gathered</a:t>
            </a:r>
            <a:r>
              <a:rPr lang="tr-TR" sz="1600" dirty="0"/>
              <a:t> </a:t>
            </a:r>
            <a:r>
              <a:rPr lang="tr-TR" sz="1600" dirty="0" err="1"/>
              <a:t>from</a:t>
            </a:r>
            <a:r>
              <a:rPr lang="tr-TR" sz="1600" dirty="0"/>
              <a:t> 24 </a:t>
            </a:r>
            <a:r>
              <a:rPr lang="tr-TR" sz="1600" dirty="0" err="1"/>
              <a:t>Turkish</a:t>
            </a:r>
            <a:r>
              <a:rPr lang="tr-TR" sz="1600" dirty="0"/>
              <a:t> </a:t>
            </a:r>
            <a:r>
              <a:rPr lang="tr-TR" sz="1600" dirty="0" err="1"/>
              <a:t>speaking</a:t>
            </a:r>
            <a:r>
              <a:rPr lang="tr-TR" sz="1600" dirty="0"/>
              <a:t> </a:t>
            </a:r>
            <a:r>
              <a:rPr lang="tr-TR" sz="1600" dirty="0" err="1"/>
              <a:t>children</a:t>
            </a:r>
            <a:r>
              <a:rPr lang="tr-TR" sz="1600" dirty="0"/>
              <a:t> </a:t>
            </a:r>
            <a:r>
              <a:rPr lang="tr-TR" sz="1600" dirty="0" err="1"/>
              <a:t>aged</a:t>
            </a:r>
            <a:r>
              <a:rPr lang="tr-TR" sz="1600" dirty="0"/>
              <a:t> </a:t>
            </a:r>
            <a:r>
              <a:rPr lang="tr-TR" sz="1600" dirty="0" err="1"/>
              <a:t>between</a:t>
            </a:r>
            <a:r>
              <a:rPr lang="tr-TR" sz="1600" dirty="0"/>
              <a:t> 4;5 </a:t>
            </a:r>
            <a:r>
              <a:rPr lang="tr-TR" sz="1600" dirty="0" err="1"/>
              <a:t>and</a:t>
            </a:r>
            <a:r>
              <a:rPr lang="tr-TR" sz="1600" dirty="0"/>
              <a:t> 5;6, 13 of </a:t>
            </a:r>
            <a:r>
              <a:rPr lang="tr-TR" sz="1600" dirty="0" err="1"/>
              <a:t>whom</a:t>
            </a:r>
            <a:r>
              <a:rPr lang="tr-TR" sz="1600" dirty="0"/>
              <a:t> </a:t>
            </a:r>
            <a:r>
              <a:rPr lang="tr-TR" sz="1600" dirty="0" err="1"/>
              <a:t>were</a:t>
            </a:r>
            <a:r>
              <a:rPr lang="tr-TR" sz="1600" dirty="0"/>
              <a:t> </a:t>
            </a:r>
            <a:r>
              <a:rPr lang="tr-TR" sz="1600" dirty="0" err="1"/>
              <a:t>girls</a:t>
            </a:r>
            <a:r>
              <a:rPr lang="tr-TR" sz="1600" dirty="0"/>
              <a:t> </a:t>
            </a:r>
            <a:r>
              <a:rPr lang="tr-TR" sz="1600" dirty="0" err="1"/>
              <a:t>and</a:t>
            </a:r>
            <a:r>
              <a:rPr lang="tr-TR" sz="1600" dirty="0"/>
              <a:t> 11 </a:t>
            </a:r>
            <a:r>
              <a:rPr lang="tr-TR" sz="1600" dirty="0" err="1"/>
              <a:t>were</a:t>
            </a:r>
            <a:r>
              <a:rPr lang="tr-TR" sz="1600" dirty="0"/>
              <a:t> </a:t>
            </a:r>
            <a:r>
              <a:rPr lang="tr-TR" sz="1600" dirty="0" err="1"/>
              <a:t>boys</a:t>
            </a:r>
            <a:r>
              <a:rPr lang="tr-TR" sz="1600" dirty="0"/>
              <a:t>. </a:t>
            </a:r>
            <a:r>
              <a:rPr lang="tr-TR" sz="1600" dirty="0" err="1"/>
              <a:t>To</a:t>
            </a:r>
            <a:r>
              <a:rPr lang="tr-TR" sz="1600" dirty="0"/>
              <a:t> </a:t>
            </a:r>
            <a:r>
              <a:rPr lang="tr-TR" sz="1600" dirty="0" err="1"/>
              <a:t>collect</a:t>
            </a:r>
            <a:r>
              <a:rPr lang="tr-TR" sz="1600" dirty="0"/>
              <a:t> data, </a:t>
            </a:r>
            <a:r>
              <a:rPr lang="tr-TR" sz="1600" dirty="0" err="1"/>
              <a:t>four</a:t>
            </a:r>
            <a:r>
              <a:rPr lang="tr-TR" sz="1600" dirty="0"/>
              <a:t> </a:t>
            </a:r>
            <a:r>
              <a:rPr lang="tr-TR" sz="1600" dirty="0" err="1"/>
              <a:t>situations</a:t>
            </a:r>
            <a:r>
              <a:rPr lang="tr-TR" sz="1600" dirty="0"/>
              <a:t> </a:t>
            </a:r>
            <a:r>
              <a:rPr lang="tr-TR" sz="1600" dirty="0" err="1"/>
              <a:t>were</a:t>
            </a:r>
            <a:r>
              <a:rPr lang="tr-TR" sz="1600" dirty="0"/>
              <a:t> </a:t>
            </a:r>
            <a:r>
              <a:rPr lang="tr-TR" sz="1600" dirty="0" err="1"/>
              <a:t>created</a:t>
            </a:r>
            <a:r>
              <a:rPr lang="tr-TR" sz="1600" dirty="0"/>
              <a:t> </a:t>
            </a:r>
            <a:r>
              <a:rPr lang="tr-TR" sz="1600" dirty="0" err="1"/>
              <a:t>considering</a:t>
            </a:r>
            <a:r>
              <a:rPr lang="tr-TR" sz="1600" dirty="0"/>
              <a:t> </a:t>
            </a:r>
            <a:r>
              <a:rPr lang="tr-TR" sz="1600" dirty="0" err="1"/>
              <a:t>power</a:t>
            </a:r>
            <a:r>
              <a:rPr lang="tr-TR" sz="1600" dirty="0"/>
              <a:t> </a:t>
            </a:r>
            <a:r>
              <a:rPr lang="tr-TR" sz="1600" dirty="0" err="1"/>
              <a:t>and</a:t>
            </a:r>
            <a:r>
              <a:rPr lang="tr-TR" sz="1600" dirty="0"/>
              <a:t> </a:t>
            </a:r>
            <a:r>
              <a:rPr lang="tr-TR" sz="1600" dirty="0" err="1"/>
              <a:t>level</a:t>
            </a:r>
            <a:r>
              <a:rPr lang="tr-TR" sz="1600" dirty="0"/>
              <a:t> of </a:t>
            </a:r>
            <a:r>
              <a:rPr lang="tr-TR" sz="1600" dirty="0" err="1"/>
              <a:t>imposition</a:t>
            </a:r>
            <a:r>
              <a:rPr lang="tr-TR" sz="1600" dirty="0"/>
              <a:t> of </a:t>
            </a:r>
            <a:r>
              <a:rPr lang="tr-TR" sz="1600" dirty="0" err="1"/>
              <a:t>the</a:t>
            </a:r>
            <a:r>
              <a:rPr lang="tr-TR" sz="1600" dirty="0"/>
              <a:t> </a:t>
            </a:r>
            <a:r>
              <a:rPr lang="tr-TR" sz="1600" dirty="0" err="1"/>
              <a:t>requests</a:t>
            </a:r>
            <a:r>
              <a:rPr lang="tr-TR" sz="1600" dirty="0"/>
              <a:t>, </a:t>
            </a:r>
            <a:r>
              <a:rPr lang="tr-TR" sz="1600" dirty="0" err="1"/>
              <a:t>namely</a:t>
            </a:r>
            <a:r>
              <a:rPr lang="tr-TR" sz="1600" dirty="0"/>
              <a:t> </a:t>
            </a:r>
            <a:r>
              <a:rPr lang="tr-TR" sz="1600" dirty="0" err="1"/>
              <a:t>Low</a:t>
            </a:r>
            <a:r>
              <a:rPr lang="tr-TR" sz="1600" dirty="0"/>
              <a:t> </a:t>
            </a:r>
            <a:r>
              <a:rPr lang="tr-TR" sz="1600" dirty="0" err="1"/>
              <a:t>Power-Low</a:t>
            </a:r>
            <a:r>
              <a:rPr lang="tr-TR" sz="1600" dirty="0"/>
              <a:t> </a:t>
            </a:r>
            <a:r>
              <a:rPr lang="tr-TR" sz="1600" dirty="0" err="1"/>
              <a:t>Imposition</a:t>
            </a:r>
            <a:r>
              <a:rPr lang="tr-TR" sz="1600" dirty="0"/>
              <a:t>, </a:t>
            </a:r>
            <a:r>
              <a:rPr lang="tr-TR" sz="1600" dirty="0" err="1"/>
              <a:t>Low</a:t>
            </a:r>
            <a:r>
              <a:rPr lang="tr-TR" sz="1600" dirty="0"/>
              <a:t> </a:t>
            </a:r>
            <a:r>
              <a:rPr lang="tr-TR" sz="1600" dirty="0" err="1"/>
              <a:t>Power</a:t>
            </a:r>
            <a:r>
              <a:rPr lang="tr-TR" sz="1600" dirty="0"/>
              <a:t>-High </a:t>
            </a:r>
            <a:r>
              <a:rPr lang="tr-TR" sz="1600" dirty="0" err="1"/>
              <a:t>Imposition</a:t>
            </a:r>
            <a:r>
              <a:rPr lang="tr-TR" sz="1600" dirty="0"/>
              <a:t>, High </a:t>
            </a:r>
            <a:r>
              <a:rPr lang="tr-TR" sz="1600" dirty="0" err="1"/>
              <a:t>Power-Low</a:t>
            </a:r>
            <a:r>
              <a:rPr lang="tr-TR" sz="1600" dirty="0"/>
              <a:t> </a:t>
            </a:r>
            <a:r>
              <a:rPr lang="tr-TR" sz="1600" dirty="0" err="1"/>
              <a:t>Imposition</a:t>
            </a:r>
            <a:r>
              <a:rPr lang="tr-TR" sz="1600" dirty="0"/>
              <a:t>, </a:t>
            </a:r>
            <a:r>
              <a:rPr lang="tr-TR" sz="1600" dirty="0" err="1"/>
              <a:t>and</a:t>
            </a:r>
            <a:r>
              <a:rPr lang="tr-TR" sz="1600" dirty="0"/>
              <a:t> High </a:t>
            </a:r>
            <a:r>
              <a:rPr lang="tr-TR" sz="1600" dirty="0" err="1"/>
              <a:t>Power</a:t>
            </a:r>
            <a:r>
              <a:rPr lang="tr-TR" sz="1600" dirty="0"/>
              <a:t>-High </a:t>
            </a:r>
            <a:r>
              <a:rPr lang="tr-TR" sz="1600" dirty="0" err="1"/>
              <a:t>Imposition</a:t>
            </a:r>
            <a:r>
              <a:rPr lang="tr-TR" sz="1600" dirty="0"/>
              <a:t>. </a:t>
            </a:r>
            <a:r>
              <a:rPr lang="tr-TR" sz="1600" dirty="0" err="1"/>
              <a:t>The</a:t>
            </a:r>
            <a:r>
              <a:rPr lang="tr-TR" sz="1600" dirty="0"/>
              <a:t> </a:t>
            </a:r>
            <a:r>
              <a:rPr lang="tr-TR" sz="1600" dirty="0" err="1"/>
              <a:t>results</a:t>
            </a:r>
            <a:r>
              <a:rPr lang="tr-TR" sz="1600" dirty="0"/>
              <a:t> </a:t>
            </a:r>
            <a:r>
              <a:rPr lang="tr-TR" sz="1600" dirty="0" err="1"/>
              <a:t>showed</a:t>
            </a:r>
            <a:r>
              <a:rPr lang="tr-TR" sz="1600" dirty="0"/>
              <a:t> </a:t>
            </a:r>
            <a:r>
              <a:rPr lang="tr-TR" sz="1600" dirty="0" err="1"/>
              <a:t>that</a:t>
            </a:r>
            <a:r>
              <a:rPr lang="tr-TR" sz="1600" dirty="0"/>
              <a:t> 1) </a:t>
            </a:r>
            <a:r>
              <a:rPr lang="tr-TR" sz="1600" dirty="0" err="1"/>
              <a:t>children</a:t>
            </a:r>
            <a:r>
              <a:rPr lang="tr-TR" sz="1600" dirty="0"/>
              <a:t> </a:t>
            </a:r>
            <a:r>
              <a:rPr lang="tr-TR" sz="1600" dirty="0" err="1"/>
              <a:t>used</a:t>
            </a:r>
            <a:r>
              <a:rPr lang="tr-TR" sz="1600" dirty="0"/>
              <a:t> </a:t>
            </a:r>
            <a:r>
              <a:rPr lang="tr-TR" sz="1600" dirty="0" err="1"/>
              <a:t>head</a:t>
            </a:r>
            <a:r>
              <a:rPr lang="tr-TR" sz="1600" dirty="0"/>
              <a:t> </a:t>
            </a:r>
            <a:r>
              <a:rPr lang="tr-TR" sz="1600" dirty="0" err="1"/>
              <a:t>act</a:t>
            </a:r>
            <a:r>
              <a:rPr lang="tr-TR" sz="1600" dirty="0"/>
              <a:t> </a:t>
            </a:r>
            <a:r>
              <a:rPr lang="tr-TR" sz="1600" dirty="0" err="1"/>
              <a:t>most</a:t>
            </a:r>
            <a:r>
              <a:rPr lang="tr-TR" sz="1600" dirty="0"/>
              <a:t> </a:t>
            </a:r>
            <a:r>
              <a:rPr lang="tr-TR" sz="1600" dirty="0" err="1"/>
              <a:t>frequently</a:t>
            </a:r>
            <a:r>
              <a:rPr lang="tr-TR" sz="1600" dirty="0"/>
              <a:t> in </a:t>
            </a:r>
            <a:r>
              <a:rPr lang="tr-TR" sz="1600" dirty="0" err="1"/>
              <a:t>their</a:t>
            </a:r>
            <a:r>
              <a:rPr lang="tr-TR" sz="1600" dirty="0"/>
              <a:t> </a:t>
            </a:r>
            <a:r>
              <a:rPr lang="tr-TR" sz="1600" dirty="0" err="1"/>
              <a:t>requests</a:t>
            </a:r>
            <a:r>
              <a:rPr lang="tr-TR" sz="1600" dirty="0"/>
              <a:t>, 2) </a:t>
            </a:r>
            <a:r>
              <a:rPr lang="tr-TR" sz="1600" dirty="0" err="1"/>
              <a:t>children</a:t>
            </a:r>
            <a:r>
              <a:rPr lang="tr-TR" sz="1600" dirty="0"/>
              <a:t> </a:t>
            </a:r>
            <a:r>
              <a:rPr lang="tr-TR" sz="1600" dirty="0" err="1"/>
              <a:t>mainly</a:t>
            </a:r>
            <a:r>
              <a:rPr lang="tr-TR" sz="1600" dirty="0"/>
              <a:t> </a:t>
            </a:r>
            <a:r>
              <a:rPr lang="tr-TR" sz="1600" dirty="0" err="1"/>
              <a:t>used</a:t>
            </a:r>
            <a:r>
              <a:rPr lang="tr-TR" sz="1600" dirty="0"/>
              <a:t> </a:t>
            </a:r>
            <a:r>
              <a:rPr lang="tr-TR" sz="1600" dirty="0" err="1"/>
              <a:t>direct</a:t>
            </a:r>
            <a:r>
              <a:rPr lang="tr-TR" sz="1600" dirty="0"/>
              <a:t> </a:t>
            </a:r>
            <a:r>
              <a:rPr lang="tr-TR" sz="1600" dirty="0" err="1"/>
              <a:t>requests</a:t>
            </a:r>
            <a:r>
              <a:rPr lang="tr-TR" sz="1600" dirty="0"/>
              <a:t>, 3) </a:t>
            </a:r>
            <a:r>
              <a:rPr lang="tr-TR" sz="1600" dirty="0" err="1"/>
              <a:t>children</a:t>
            </a:r>
            <a:r>
              <a:rPr lang="tr-TR" sz="1600" dirty="0"/>
              <a:t> </a:t>
            </a:r>
            <a:r>
              <a:rPr lang="tr-TR" sz="1600" dirty="0" err="1"/>
              <a:t>preferred</a:t>
            </a:r>
            <a:r>
              <a:rPr lang="tr-TR" sz="1600" dirty="0"/>
              <a:t> </a:t>
            </a:r>
            <a:r>
              <a:rPr lang="tr-TR" sz="1600" dirty="0" err="1"/>
              <a:t>to</a:t>
            </a:r>
            <a:r>
              <a:rPr lang="tr-TR" sz="1600" dirty="0"/>
              <a:t> </a:t>
            </a:r>
            <a:r>
              <a:rPr lang="tr-TR" sz="1600" dirty="0" err="1"/>
              <a:t>use</a:t>
            </a:r>
            <a:r>
              <a:rPr lang="tr-TR" sz="1600" dirty="0"/>
              <a:t> </a:t>
            </a:r>
            <a:r>
              <a:rPr lang="tr-TR" sz="1600" dirty="0" err="1"/>
              <a:t>speaker</a:t>
            </a:r>
            <a:r>
              <a:rPr lang="tr-TR" sz="1600" dirty="0"/>
              <a:t> </a:t>
            </a:r>
            <a:r>
              <a:rPr lang="tr-TR" sz="1600" dirty="0" err="1"/>
              <a:t>oriented</a:t>
            </a:r>
            <a:r>
              <a:rPr lang="tr-TR" sz="1600" dirty="0"/>
              <a:t> </a:t>
            </a:r>
            <a:r>
              <a:rPr lang="tr-TR" sz="1600" dirty="0" err="1"/>
              <a:t>perspective</a:t>
            </a:r>
            <a:r>
              <a:rPr lang="tr-TR" sz="1600" dirty="0"/>
              <a:t> </a:t>
            </a:r>
            <a:r>
              <a:rPr lang="tr-TR" sz="1600" dirty="0" err="1"/>
              <a:t>more</a:t>
            </a:r>
            <a:r>
              <a:rPr lang="tr-TR" sz="1600" dirty="0"/>
              <a:t> </a:t>
            </a:r>
            <a:r>
              <a:rPr lang="tr-TR" sz="1600" dirty="0" err="1"/>
              <a:t>than</a:t>
            </a:r>
            <a:r>
              <a:rPr lang="tr-TR" sz="1600" dirty="0"/>
              <a:t> </a:t>
            </a:r>
            <a:r>
              <a:rPr lang="tr-TR" sz="1600" dirty="0" err="1"/>
              <a:t>the</a:t>
            </a:r>
            <a:r>
              <a:rPr lang="tr-TR" sz="1600" dirty="0"/>
              <a:t> </a:t>
            </a:r>
            <a:r>
              <a:rPr lang="tr-TR" sz="1600" dirty="0" err="1"/>
              <a:t>other</a:t>
            </a:r>
            <a:r>
              <a:rPr lang="tr-TR" sz="1600" dirty="0"/>
              <a:t> </a:t>
            </a:r>
            <a:r>
              <a:rPr lang="tr-TR" sz="1600" dirty="0" err="1"/>
              <a:t>request</a:t>
            </a:r>
            <a:r>
              <a:rPr lang="tr-TR" sz="1600" dirty="0"/>
              <a:t> </a:t>
            </a:r>
            <a:r>
              <a:rPr lang="tr-TR" sz="1600" dirty="0" err="1"/>
              <a:t>perspectives</a:t>
            </a:r>
            <a:r>
              <a:rPr lang="tr-TR" sz="1600" dirty="0"/>
              <a:t>. </a:t>
            </a:r>
            <a:r>
              <a:rPr lang="tr-TR" sz="1600" dirty="0" err="1"/>
              <a:t>In</a:t>
            </a:r>
            <a:r>
              <a:rPr lang="tr-TR" sz="1600" dirty="0"/>
              <a:t> </a:t>
            </a:r>
            <a:r>
              <a:rPr lang="tr-TR" sz="1600" dirty="0" err="1"/>
              <a:t>addition</a:t>
            </a:r>
            <a:r>
              <a:rPr lang="tr-TR" sz="1600" dirty="0"/>
              <a:t> </a:t>
            </a:r>
            <a:r>
              <a:rPr lang="tr-TR" sz="1600" dirty="0" err="1"/>
              <a:t>to</a:t>
            </a:r>
            <a:r>
              <a:rPr lang="tr-TR" sz="1600" dirty="0"/>
              <a:t> </a:t>
            </a:r>
            <a:r>
              <a:rPr lang="tr-TR" sz="1600" dirty="0" err="1"/>
              <a:t>the</a:t>
            </a:r>
            <a:r>
              <a:rPr lang="tr-TR" sz="1600" dirty="0"/>
              <a:t> </a:t>
            </a:r>
            <a:r>
              <a:rPr lang="tr-TR" sz="1600" dirty="0" err="1"/>
              <a:t>categories</a:t>
            </a:r>
            <a:r>
              <a:rPr lang="tr-TR" sz="1600" dirty="0"/>
              <a:t> </a:t>
            </a:r>
            <a:r>
              <a:rPr lang="tr-TR" sz="1600" dirty="0" err="1"/>
              <a:t>provided</a:t>
            </a:r>
            <a:r>
              <a:rPr lang="tr-TR" sz="1600" dirty="0"/>
              <a:t> </a:t>
            </a:r>
            <a:r>
              <a:rPr lang="tr-TR" sz="1600" dirty="0" err="1"/>
              <a:t>by</a:t>
            </a:r>
            <a:r>
              <a:rPr lang="tr-TR" sz="1600" dirty="0"/>
              <a:t> Blum-</a:t>
            </a:r>
            <a:r>
              <a:rPr lang="tr-TR" sz="1600" dirty="0" err="1"/>
              <a:t>Kulka</a:t>
            </a:r>
            <a:r>
              <a:rPr lang="tr-TR" sz="1600" dirty="0"/>
              <a:t> </a:t>
            </a:r>
            <a:r>
              <a:rPr lang="tr-TR" sz="1600" dirty="0" err="1"/>
              <a:t>and</a:t>
            </a:r>
            <a:r>
              <a:rPr lang="tr-TR" sz="1600" dirty="0"/>
              <a:t> </a:t>
            </a:r>
            <a:r>
              <a:rPr lang="tr-TR" sz="1600" dirty="0" err="1"/>
              <a:t>Olshtain</a:t>
            </a:r>
            <a:r>
              <a:rPr lang="tr-TR" sz="1600" dirty="0"/>
              <a:t> (1984), a ‘</a:t>
            </a:r>
            <a:r>
              <a:rPr lang="tr-TR" sz="1600" dirty="0" err="1"/>
              <a:t>nonverbal</a:t>
            </a:r>
            <a:r>
              <a:rPr lang="tr-TR" sz="1600" dirty="0"/>
              <a:t>’ </a:t>
            </a:r>
            <a:r>
              <a:rPr lang="tr-TR" sz="1600" dirty="0" err="1"/>
              <a:t>category</a:t>
            </a:r>
            <a:r>
              <a:rPr lang="tr-TR" sz="1600" dirty="0"/>
              <a:t> </a:t>
            </a:r>
            <a:r>
              <a:rPr lang="tr-TR" sz="1600" dirty="0" err="1"/>
              <a:t>was</a:t>
            </a:r>
            <a:r>
              <a:rPr lang="tr-TR" sz="1600" dirty="0"/>
              <a:t> </a:t>
            </a:r>
            <a:r>
              <a:rPr lang="tr-TR" sz="1600" dirty="0" err="1"/>
              <a:t>added</a:t>
            </a:r>
            <a:r>
              <a:rPr lang="tr-TR" sz="1600" dirty="0"/>
              <a:t> </a:t>
            </a:r>
            <a:r>
              <a:rPr lang="tr-TR" sz="1600" dirty="0" err="1"/>
              <a:t>which</a:t>
            </a:r>
            <a:r>
              <a:rPr lang="tr-TR" sz="1600" dirty="0"/>
              <a:t> </a:t>
            </a:r>
            <a:r>
              <a:rPr lang="tr-TR" sz="1600" dirty="0" err="1"/>
              <a:t>was</a:t>
            </a:r>
            <a:r>
              <a:rPr lang="tr-TR" sz="1600" dirty="0"/>
              <a:t> </a:t>
            </a:r>
            <a:r>
              <a:rPr lang="tr-TR" sz="1600" dirty="0" err="1"/>
              <a:t>observed</a:t>
            </a:r>
            <a:r>
              <a:rPr lang="tr-TR" sz="1600" dirty="0"/>
              <a:t> </a:t>
            </a:r>
            <a:r>
              <a:rPr lang="tr-TR" sz="1600" dirty="0" err="1"/>
              <a:t>to</a:t>
            </a:r>
            <a:r>
              <a:rPr lang="tr-TR" sz="1600" dirty="0"/>
              <a:t> be </a:t>
            </a:r>
            <a:r>
              <a:rPr lang="tr-TR" sz="1600" dirty="0" err="1"/>
              <a:t>peculiar</a:t>
            </a:r>
            <a:r>
              <a:rPr lang="tr-TR" sz="1600" dirty="0"/>
              <a:t> </a:t>
            </a:r>
            <a:r>
              <a:rPr lang="tr-TR" sz="1600" dirty="0" err="1"/>
              <a:t>to</a:t>
            </a:r>
            <a:r>
              <a:rPr lang="tr-TR" sz="1600" dirty="0"/>
              <a:t> </a:t>
            </a:r>
            <a:r>
              <a:rPr lang="tr-TR" sz="1600" dirty="0" err="1"/>
              <a:t>children</a:t>
            </a:r>
            <a:r>
              <a:rPr lang="tr-TR" sz="1600" dirty="0"/>
              <a:t>. </a:t>
            </a:r>
            <a:r>
              <a:rPr lang="tr-TR" sz="1600" dirty="0" err="1"/>
              <a:t>However</a:t>
            </a:r>
            <a:r>
              <a:rPr lang="tr-TR" sz="1600" dirty="0"/>
              <a:t>, </a:t>
            </a:r>
            <a:r>
              <a:rPr lang="tr-TR" sz="1600" dirty="0" err="1"/>
              <a:t>results</a:t>
            </a:r>
            <a:r>
              <a:rPr lang="tr-TR" sz="1600" dirty="0"/>
              <a:t> </a:t>
            </a:r>
            <a:r>
              <a:rPr lang="tr-TR" sz="1600" dirty="0" err="1"/>
              <a:t>were</a:t>
            </a:r>
            <a:r>
              <a:rPr lang="tr-TR" sz="1600" dirty="0"/>
              <a:t> </a:t>
            </a:r>
            <a:r>
              <a:rPr lang="tr-TR" sz="1600" dirty="0" err="1"/>
              <a:t>interpreted</a:t>
            </a:r>
            <a:r>
              <a:rPr lang="tr-TR" sz="1600" dirty="0"/>
              <a:t> </a:t>
            </a:r>
            <a:r>
              <a:rPr lang="tr-TR" sz="1600" dirty="0" err="1"/>
              <a:t>cautiously</a:t>
            </a:r>
            <a:r>
              <a:rPr lang="tr-TR" sz="1600" dirty="0"/>
              <a:t> since </a:t>
            </a:r>
            <a:r>
              <a:rPr lang="tr-TR" sz="1600" dirty="0" err="1"/>
              <a:t>they</a:t>
            </a:r>
            <a:r>
              <a:rPr lang="tr-TR" sz="1600" dirty="0"/>
              <a:t> </a:t>
            </a:r>
            <a:r>
              <a:rPr lang="tr-TR" sz="1600" dirty="0" err="1"/>
              <a:t>displayed</a:t>
            </a:r>
            <a:r>
              <a:rPr lang="tr-TR" sz="1600" dirty="0"/>
              <a:t> </a:t>
            </a:r>
            <a:r>
              <a:rPr lang="tr-TR" sz="1600" dirty="0" err="1"/>
              <a:t>varieties</a:t>
            </a:r>
            <a:r>
              <a:rPr lang="tr-TR" sz="1600" dirty="0"/>
              <a:t> </a:t>
            </a:r>
            <a:r>
              <a:rPr lang="tr-TR" sz="1600" dirty="0" err="1"/>
              <a:t>for</a:t>
            </a:r>
            <a:r>
              <a:rPr lang="tr-TR" sz="1600" dirty="0"/>
              <a:t> </a:t>
            </a:r>
            <a:r>
              <a:rPr lang="tr-TR" sz="1600" dirty="0" err="1"/>
              <a:t>each</a:t>
            </a:r>
            <a:r>
              <a:rPr lang="tr-TR" sz="1600" dirty="0"/>
              <a:t> </a:t>
            </a:r>
            <a:r>
              <a:rPr lang="tr-TR" sz="1600" dirty="0" err="1"/>
              <a:t>case</a:t>
            </a:r>
            <a:r>
              <a:rPr lang="tr-TR" sz="1600" dirty="0"/>
              <a:t> </a:t>
            </a:r>
            <a:r>
              <a:rPr lang="tr-TR" sz="1600" dirty="0" err="1"/>
              <a:t>due</a:t>
            </a:r>
            <a:r>
              <a:rPr lang="tr-TR" sz="1600" dirty="0"/>
              <a:t> </a:t>
            </a:r>
            <a:r>
              <a:rPr lang="tr-TR" sz="1600" dirty="0" err="1"/>
              <a:t>to</a:t>
            </a:r>
            <a:r>
              <a:rPr lang="tr-TR" sz="1600" dirty="0"/>
              <a:t> </a:t>
            </a:r>
            <a:r>
              <a:rPr lang="tr-TR" sz="1600" dirty="0" err="1"/>
              <a:t>the</a:t>
            </a:r>
            <a:r>
              <a:rPr lang="tr-TR" sz="1600" dirty="0"/>
              <a:t> </a:t>
            </a:r>
            <a:r>
              <a:rPr lang="tr-TR" sz="1600" dirty="0" err="1"/>
              <a:t>nature</a:t>
            </a:r>
            <a:r>
              <a:rPr lang="tr-TR" sz="1600" dirty="0"/>
              <a:t> of </a:t>
            </a:r>
            <a:r>
              <a:rPr lang="tr-TR" sz="1600" dirty="0" err="1"/>
              <a:t>the</a:t>
            </a:r>
            <a:r>
              <a:rPr lang="tr-TR" sz="1600" dirty="0"/>
              <a:t> </a:t>
            </a:r>
            <a:r>
              <a:rPr lang="tr-TR" sz="1600" dirty="0" err="1"/>
              <a:t>activities</a:t>
            </a:r>
            <a:r>
              <a:rPr lang="tr-TR" sz="1600" dirty="0"/>
              <a:t>.</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879444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fontAlgn="base"/>
            <a:r>
              <a:rPr lang="tr-TR" sz="1600" b="1" dirty="0"/>
              <a:t>Kunduracı, A. (2015). 'Türkçede Aitlik Ulamı ve Biçimsel İfadesi'. Dilbilim Araştırmaları Dergisi (1): 43-62</a:t>
            </a:r>
            <a:r>
              <a:rPr lang="tr-TR" sz="1600" b="1" dirty="0" smtClean="0"/>
              <a:t>.</a:t>
            </a:r>
          </a:p>
          <a:p>
            <a:pPr algn="just" fontAlgn="base"/>
            <a:endParaRPr lang="en-US" sz="1600" b="1" dirty="0"/>
          </a:p>
          <a:p>
            <a:pPr marL="0" indent="0" algn="just" fontAlgn="base">
              <a:buNone/>
            </a:pPr>
            <a:r>
              <a:rPr lang="tr-TR" sz="1600" dirty="0"/>
              <a:t>Bu çalışma aitliğin Türkçede bir dilbilgisel ulam olduğunu ve </a:t>
            </a:r>
            <a:r>
              <a:rPr lang="tr-TR" sz="1600" dirty="0" err="1"/>
              <a:t>alanyazında</a:t>
            </a:r>
            <a:r>
              <a:rPr lang="tr-TR" sz="1600" dirty="0"/>
              <a:t> şimdiye dek “3. tekil kişi iyelik” eki olarak gösterilen -(s)I ekinin kişi, sayı ve aitlik yerine yalnızca aitlik ulamını gösterdiğini, diğer bir deyişle, -(s)I ekinin kişi ve sayı bilgisi içermeyen bir “aitlik” eki1 olduğunu önermektedir. -(s)I ekinin işlevi için önerilen çözümleme, ekin eklenme sürecini, belirdiği ortamı, iyelik öbeklerini, iyelik öbeklerinin anlamsal, yapısal ve biçimsel özelliklerini de kapsamaktadır. Önerilen çözümleme, biçimbilimi özerk bir sistem olarak kabul etmekte ve anlam ve biçimin ayrı süreçlere dayandığı bir biçimbilim modelini izlemektedir. Çalışma, ayrıca, iyelik öbeklerinde uyum ilişkisine değinmekte, sunulan önerileri desteklemek ve çalışmayı daha ilginç kılmak adına farklı dillerden veriler sunmaktadır.</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1392669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fontAlgn="base"/>
            <a:r>
              <a:rPr lang="tr-TR" sz="1600" b="1" dirty="0"/>
              <a:t>Williams, J.T., </a:t>
            </a:r>
            <a:r>
              <a:rPr lang="tr-TR" sz="1600" b="1" dirty="0" err="1"/>
              <a:t>Darcy</a:t>
            </a:r>
            <a:r>
              <a:rPr lang="tr-TR" sz="1600" b="1" dirty="0"/>
              <a:t>, I. ve </a:t>
            </a:r>
            <a:r>
              <a:rPr lang="tr-TR" sz="1600" b="1" dirty="0" err="1"/>
              <a:t>Newman</a:t>
            </a:r>
            <a:r>
              <a:rPr lang="tr-TR" sz="1600" b="1" dirty="0"/>
              <a:t>, S.D. (2016). </a:t>
            </a:r>
            <a:r>
              <a:rPr lang="tr-TR" sz="1600" b="1" dirty="0" err="1"/>
              <a:t>Modality-specific</a:t>
            </a:r>
            <a:r>
              <a:rPr lang="tr-TR" sz="1600" b="1" dirty="0"/>
              <a:t> </a:t>
            </a:r>
            <a:r>
              <a:rPr lang="tr-TR" sz="1600" b="1" dirty="0" err="1"/>
              <a:t>processing</a:t>
            </a:r>
            <a:r>
              <a:rPr lang="tr-TR" sz="1600" b="1" dirty="0"/>
              <a:t> </a:t>
            </a:r>
            <a:r>
              <a:rPr lang="tr-TR" sz="1600" b="1" dirty="0" err="1"/>
              <a:t>precedes</a:t>
            </a:r>
            <a:r>
              <a:rPr lang="tr-TR" sz="1600" b="1" dirty="0"/>
              <a:t> </a:t>
            </a:r>
            <a:r>
              <a:rPr lang="tr-TR" sz="1600" b="1" dirty="0" err="1"/>
              <a:t>amodal</a:t>
            </a:r>
            <a:r>
              <a:rPr lang="tr-TR" sz="1600" b="1" dirty="0"/>
              <a:t> </a:t>
            </a:r>
            <a:r>
              <a:rPr lang="tr-TR" sz="1600" b="1" dirty="0" err="1"/>
              <a:t>linguistic</a:t>
            </a:r>
            <a:r>
              <a:rPr lang="tr-TR" sz="1600" b="1" dirty="0"/>
              <a:t> </a:t>
            </a:r>
            <a:r>
              <a:rPr lang="tr-TR" sz="1600" b="1" dirty="0" err="1"/>
              <a:t>processing</a:t>
            </a:r>
            <a:r>
              <a:rPr lang="tr-TR" sz="1600" b="1" dirty="0"/>
              <a:t> </a:t>
            </a:r>
            <a:r>
              <a:rPr lang="tr-TR" sz="1600" b="1" dirty="0" err="1"/>
              <a:t>during</a:t>
            </a:r>
            <a:r>
              <a:rPr lang="tr-TR" sz="1600" b="1" dirty="0"/>
              <a:t> L2 </a:t>
            </a:r>
            <a:r>
              <a:rPr lang="tr-TR" sz="1600" b="1" dirty="0" err="1"/>
              <a:t>sign</a:t>
            </a:r>
            <a:r>
              <a:rPr lang="tr-TR" sz="1600" b="1" dirty="0"/>
              <a:t> </a:t>
            </a:r>
            <a:r>
              <a:rPr lang="tr-TR" sz="1600" b="1" dirty="0" err="1"/>
              <a:t>language</a:t>
            </a:r>
            <a:r>
              <a:rPr lang="tr-TR" sz="1600" b="1" dirty="0"/>
              <a:t> </a:t>
            </a:r>
            <a:r>
              <a:rPr lang="tr-TR" sz="1600" b="1" dirty="0" err="1"/>
              <a:t>acquisition</a:t>
            </a:r>
            <a:r>
              <a:rPr lang="tr-TR" sz="1600" b="1" dirty="0"/>
              <a:t>: A </a:t>
            </a:r>
            <a:r>
              <a:rPr lang="tr-TR" sz="1600" b="1" dirty="0" err="1"/>
              <a:t>longitudinal</a:t>
            </a:r>
            <a:r>
              <a:rPr lang="tr-TR" sz="1600" b="1" dirty="0"/>
              <a:t> </a:t>
            </a:r>
            <a:r>
              <a:rPr lang="tr-TR" sz="1600" b="1" dirty="0" err="1"/>
              <a:t>study</a:t>
            </a:r>
            <a:r>
              <a:rPr lang="tr-TR" sz="1600" b="1" dirty="0"/>
              <a:t>. </a:t>
            </a:r>
            <a:r>
              <a:rPr lang="tr-TR" sz="1600" b="1" dirty="0" err="1"/>
              <a:t>Cortex</a:t>
            </a:r>
            <a:r>
              <a:rPr lang="tr-TR" sz="1600" b="1" dirty="0"/>
              <a:t> (75): 56-67</a:t>
            </a:r>
            <a:r>
              <a:rPr lang="tr-TR" sz="1600" b="1" dirty="0" smtClean="0"/>
              <a:t>.</a:t>
            </a:r>
            <a:r>
              <a:rPr lang="tr-TR" sz="1600" b="1" dirty="0"/>
              <a:t> </a:t>
            </a:r>
            <a:endParaRPr lang="en-US" sz="1600" b="1" dirty="0"/>
          </a:p>
          <a:p>
            <a:pPr marL="0" indent="0" algn="just" fontAlgn="base">
              <a:buNone/>
            </a:pPr>
            <a:r>
              <a:rPr lang="tr-TR" sz="1600" dirty="0" err="1"/>
              <a:t>The</a:t>
            </a:r>
            <a:r>
              <a:rPr lang="tr-TR" sz="1600" dirty="0"/>
              <a:t> </a:t>
            </a:r>
            <a:r>
              <a:rPr lang="tr-TR" sz="1600" dirty="0" err="1"/>
              <a:t>present</a:t>
            </a:r>
            <a:r>
              <a:rPr lang="tr-TR" sz="1600" dirty="0"/>
              <a:t> </a:t>
            </a:r>
            <a:r>
              <a:rPr lang="tr-TR" sz="1600" dirty="0" err="1"/>
              <a:t>study</a:t>
            </a:r>
            <a:r>
              <a:rPr lang="tr-TR" sz="1600" dirty="0"/>
              <a:t> </a:t>
            </a:r>
            <a:r>
              <a:rPr lang="tr-TR" sz="1600" dirty="0" err="1"/>
              <a:t>tracked</a:t>
            </a:r>
            <a:r>
              <a:rPr lang="tr-TR" sz="1600" dirty="0"/>
              <a:t> </a:t>
            </a:r>
            <a:r>
              <a:rPr lang="tr-TR" sz="1600" dirty="0" err="1"/>
              <a:t>activation</a:t>
            </a:r>
            <a:r>
              <a:rPr lang="tr-TR" sz="1600" dirty="0"/>
              <a:t> </a:t>
            </a:r>
            <a:r>
              <a:rPr lang="tr-TR" sz="1600" dirty="0" err="1"/>
              <a:t>pattern</a:t>
            </a:r>
            <a:r>
              <a:rPr lang="tr-TR" sz="1600" dirty="0"/>
              <a:t> </a:t>
            </a:r>
            <a:r>
              <a:rPr lang="tr-TR" sz="1600" dirty="0" err="1"/>
              <a:t>differences</a:t>
            </a:r>
            <a:r>
              <a:rPr lang="tr-TR" sz="1600" dirty="0"/>
              <a:t> in </a:t>
            </a:r>
            <a:r>
              <a:rPr lang="tr-TR" sz="1600" dirty="0" err="1"/>
              <a:t>response</a:t>
            </a:r>
            <a:r>
              <a:rPr lang="tr-TR" sz="1600" dirty="0"/>
              <a:t> </a:t>
            </a:r>
            <a:r>
              <a:rPr lang="tr-TR" sz="1600" dirty="0" err="1"/>
              <a:t>to</a:t>
            </a:r>
            <a:r>
              <a:rPr lang="tr-TR" sz="1600" dirty="0"/>
              <a:t> </a:t>
            </a:r>
            <a:r>
              <a:rPr lang="tr-TR" sz="1600" dirty="0" err="1"/>
              <a:t>sign</a:t>
            </a:r>
            <a:r>
              <a:rPr lang="tr-TR" sz="1600" dirty="0"/>
              <a:t> </a:t>
            </a:r>
            <a:r>
              <a:rPr lang="tr-TR" sz="1600" dirty="0" err="1"/>
              <a:t>language</a:t>
            </a:r>
            <a:r>
              <a:rPr lang="tr-TR" sz="1600" dirty="0"/>
              <a:t> </a:t>
            </a:r>
            <a:r>
              <a:rPr lang="tr-TR" sz="1600" dirty="0" err="1"/>
              <a:t>processing</a:t>
            </a:r>
            <a:r>
              <a:rPr lang="tr-TR" sz="1600" dirty="0"/>
              <a:t> </a:t>
            </a:r>
            <a:r>
              <a:rPr lang="tr-TR" sz="1600" dirty="0" err="1"/>
              <a:t>by</a:t>
            </a:r>
            <a:r>
              <a:rPr lang="tr-TR" sz="1600" dirty="0"/>
              <a:t> </a:t>
            </a:r>
            <a:r>
              <a:rPr lang="tr-TR" sz="1600" dirty="0" err="1"/>
              <a:t>late</a:t>
            </a:r>
            <a:r>
              <a:rPr lang="tr-TR" sz="1600" dirty="0"/>
              <a:t> </a:t>
            </a:r>
            <a:r>
              <a:rPr lang="tr-TR" sz="1600" dirty="0" err="1"/>
              <a:t>hearing</a:t>
            </a:r>
            <a:r>
              <a:rPr lang="tr-TR" sz="1600" dirty="0"/>
              <a:t> </a:t>
            </a:r>
            <a:r>
              <a:rPr lang="tr-TR" sz="1600" dirty="0" err="1"/>
              <a:t>second</a:t>
            </a:r>
            <a:r>
              <a:rPr lang="tr-TR" sz="1600" dirty="0"/>
              <a:t> </a:t>
            </a:r>
            <a:r>
              <a:rPr lang="tr-TR" sz="1600" dirty="0" err="1"/>
              <a:t>language</a:t>
            </a:r>
            <a:r>
              <a:rPr lang="tr-TR" sz="1600" dirty="0"/>
              <a:t> </a:t>
            </a:r>
            <a:r>
              <a:rPr lang="tr-TR" sz="1600" dirty="0" err="1"/>
              <a:t>learners</a:t>
            </a:r>
            <a:r>
              <a:rPr lang="tr-TR" sz="1600" dirty="0"/>
              <a:t> of </a:t>
            </a:r>
            <a:r>
              <a:rPr lang="tr-TR" sz="1600" dirty="0" err="1"/>
              <a:t>American</a:t>
            </a:r>
            <a:r>
              <a:rPr lang="tr-TR" sz="1600" dirty="0"/>
              <a:t> </a:t>
            </a:r>
            <a:r>
              <a:rPr lang="tr-TR" sz="1600" dirty="0" err="1"/>
              <a:t>Sign</a:t>
            </a:r>
            <a:r>
              <a:rPr lang="tr-TR" sz="1600" dirty="0"/>
              <a:t> Language. </a:t>
            </a:r>
            <a:r>
              <a:rPr lang="tr-TR" sz="1600" dirty="0" err="1"/>
              <a:t>Learners</a:t>
            </a:r>
            <a:r>
              <a:rPr lang="tr-TR" sz="1600" dirty="0"/>
              <a:t> </a:t>
            </a:r>
            <a:r>
              <a:rPr lang="tr-TR" sz="1600" dirty="0" err="1"/>
              <a:t>were</a:t>
            </a:r>
            <a:r>
              <a:rPr lang="tr-TR" sz="1600" dirty="0"/>
              <a:t> </a:t>
            </a:r>
            <a:r>
              <a:rPr lang="tr-TR" sz="1600" dirty="0" err="1"/>
              <a:t>scanned</a:t>
            </a:r>
            <a:r>
              <a:rPr lang="tr-TR" sz="1600" dirty="0"/>
              <a:t> </a:t>
            </a:r>
            <a:r>
              <a:rPr lang="tr-TR" sz="1600" dirty="0" err="1"/>
              <a:t>before</a:t>
            </a:r>
            <a:r>
              <a:rPr lang="tr-TR" sz="1600" dirty="0"/>
              <a:t> </a:t>
            </a:r>
            <a:r>
              <a:rPr lang="tr-TR" sz="1600" dirty="0" err="1"/>
              <a:t>the</a:t>
            </a:r>
            <a:r>
              <a:rPr lang="tr-TR" sz="1600" dirty="0"/>
              <a:t> start of </a:t>
            </a:r>
            <a:r>
              <a:rPr lang="tr-TR" sz="1600" dirty="0" err="1"/>
              <a:t>their</a:t>
            </a:r>
            <a:r>
              <a:rPr lang="tr-TR" sz="1600" dirty="0"/>
              <a:t> </a:t>
            </a:r>
            <a:r>
              <a:rPr lang="tr-TR" sz="1600" dirty="0" err="1"/>
              <a:t>language</a:t>
            </a:r>
            <a:r>
              <a:rPr lang="tr-TR" sz="1600" dirty="0"/>
              <a:t> </a:t>
            </a:r>
            <a:r>
              <a:rPr lang="tr-TR" sz="1600" dirty="0" err="1"/>
              <a:t>courses</a:t>
            </a:r>
            <a:r>
              <a:rPr lang="tr-TR" sz="1600" dirty="0"/>
              <a:t>. </a:t>
            </a:r>
            <a:r>
              <a:rPr lang="tr-TR" sz="1600" dirty="0" err="1"/>
              <a:t>They</a:t>
            </a:r>
            <a:r>
              <a:rPr lang="tr-TR" sz="1600" dirty="0"/>
              <a:t> </a:t>
            </a:r>
            <a:r>
              <a:rPr lang="tr-TR" sz="1600" dirty="0" err="1"/>
              <a:t>were</a:t>
            </a:r>
            <a:r>
              <a:rPr lang="tr-TR" sz="1600" dirty="0"/>
              <a:t> </a:t>
            </a:r>
            <a:r>
              <a:rPr lang="tr-TR" sz="1600" dirty="0" err="1"/>
              <a:t>scanned</a:t>
            </a:r>
            <a:r>
              <a:rPr lang="tr-TR" sz="1600" dirty="0"/>
              <a:t> </a:t>
            </a:r>
            <a:r>
              <a:rPr lang="tr-TR" sz="1600" dirty="0" err="1"/>
              <a:t>again</a:t>
            </a:r>
            <a:r>
              <a:rPr lang="tr-TR" sz="1600" dirty="0"/>
              <a:t> </a:t>
            </a:r>
            <a:r>
              <a:rPr lang="tr-TR" sz="1600" dirty="0" err="1"/>
              <a:t>after</a:t>
            </a:r>
            <a:r>
              <a:rPr lang="tr-TR" sz="1600" dirty="0"/>
              <a:t> </a:t>
            </a:r>
            <a:r>
              <a:rPr lang="tr-TR" sz="1600" dirty="0" err="1"/>
              <a:t>their</a:t>
            </a:r>
            <a:r>
              <a:rPr lang="tr-TR" sz="1600" dirty="0"/>
              <a:t> first </a:t>
            </a:r>
            <a:r>
              <a:rPr lang="tr-TR" sz="1600" dirty="0" err="1"/>
              <a:t>semester</a:t>
            </a:r>
            <a:r>
              <a:rPr lang="tr-TR" sz="1600" dirty="0"/>
              <a:t> of </a:t>
            </a:r>
            <a:r>
              <a:rPr lang="tr-TR" sz="1600" dirty="0" err="1"/>
              <a:t>instruction</a:t>
            </a:r>
            <a:r>
              <a:rPr lang="tr-TR" sz="1600" dirty="0"/>
              <a:t> </a:t>
            </a:r>
            <a:r>
              <a:rPr lang="tr-TR" sz="1600" dirty="0" err="1"/>
              <a:t>and</a:t>
            </a:r>
            <a:r>
              <a:rPr lang="tr-TR" sz="1600" dirty="0"/>
              <a:t> </a:t>
            </a:r>
            <a:r>
              <a:rPr lang="tr-TR" sz="1600" dirty="0" err="1"/>
              <a:t>their</a:t>
            </a:r>
            <a:r>
              <a:rPr lang="tr-TR" sz="1600" dirty="0"/>
              <a:t> </a:t>
            </a:r>
            <a:r>
              <a:rPr lang="tr-TR" sz="1600" dirty="0" err="1"/>
              <a:t>second</a:t>
            </a:r>
            <a:r>
              <a:rPr lang="tr-TR" sz="1600" dirty="0"/>
              <a:t>, </a:t>
            </a:r>
            <a:r>
              <a:rPr lang="tr-TR" sz="1600" dirty="0" err="1"/>
              <a:t>for</a:t>
            </a:r>
            <a:r>
              <a:rPr lang="tr-TR" sz="1600" dirty="0"/>
              <a:t> a total of 10 </a:t>
            </a:r>
            <a:r>
              <a:rPr lang="tr-TR" sz="1600" dirty="0" err="1"/>
              <a:t>months</a:t>
            </a:r>
            <a:r>
              <a:rPr lang="tr-TR" sz="1600" dirty="0"/>
              <a:t> of </a:t>
            </a:r>
            <a:r>
              <a:rPr lang="tr-TR" sz="1600" dirty="0" err="1"/>
              <a:t>instruction</a:t>
            </a:r>
            <a:r>
              <a:rPr lang="tr-TR" sz="1600" dirty="0"/>
              <a:t>. </a:t>
            </a:r>
            <a:r>
              <a:rPr lang="tr-TR" sz="1600" dirty="0" err="1"/>
              <a:t>The</a:t>
            </a:r>
            <a:r>
              <a:rPr lang="tr-TR" sz="1600" dirty="0"/>
              <a:t> </a:t>
            </a:r>
            <a:r>
              <a:rPr lang="tr-TR" sz="1600" dirty="0" err="1"/>
              <a:t>study</a:t>
            </a:r>
            <a:r>
              <a:rPr lang="tr-TR" sz="1600" dirty="0"/>
              <a:t> </a:t>
            </a:r>
            <a:r>
              <a:rPr lang="tr-TR" sz="1600" dirty="0" err="1"/>
              <a:t>aimed</a:t>
            </a:r>
            <a:r>
              <a:rPr lang="tr-TR" sz="1600" dirty="0"/>
              <a:t> </a:t>
            </a:r>
            <a:r>
              <a:rPr lang="tr-TR" sz="1600" dirty="0" err="1"/>
              <a:t>to</a:t>
            </a:r>
            <a:r>
              <a:rPr lang="tr-TR" sz="1600" dirty="0"/>
              <a:t> </a:t>
            </a:r>
            <a:r>
              <a:rPr lang="tr-TR" sz="1600" dirty="0" err="1"/>
              <a:t>characterize</a:t>
            </a:r>
            <a:r>
              <a:rPr lang="tr-TR" sz="1600" dirty="0"/>
              <a:t> </a:t>
            </a:r>
            <a:r>
              <a:rPr lang="tr-TR" sz="1600" dirty="0" err="1"/>
              <a:t>modality-specific</a:t>
            </a:r>
            <a:r>
              <a:rPr lang="tr-TR" sz="1600" dirty="0"/>
              <a:t> </a:t>
            </a:r>
            <a:r>
              <a:rPr lang="tr-TR" sz="1600" dirty="0" err="1"/>
              <a:t>to</a:t>
            </a:r>
            <a:r>
              <a:rPr lang="tr-TR" sz="1600" dirty="0"/>
              <a:t> </a:t>
            </a:r>
            <a:r>
              <a:rPr lang="tr-TR" sz="1600" dirty="0" err="1"/>
              <a:t>modality</a:t>
            </a:r>
            <a:r>
              <a:rPr lang="tr-TR" sz="1600" dirty="0"/>
              <a:t>-general </a:t>
            </a:r>
            <a:r>
              <a:rPr lang="tr-TR" sz="1600" dirty="0" err="1"/>
              <a:t>processing</a:t>
            </a:r>
            <a:r>
              <a:rPr lang="tr-TR" sz="1600" dirty="0"/>
              <a:t> </a:t>
            </a:r>
            <a:r>
              <a:rPr lang="tr-TR" sz="1600" dirty="0" err="1"/>
              <a:t>throughout</a:t>
            </a:r>
            <a:r>
              <a:rPr lang="tr-TR" sz="1600" dirty="0"/>
              <a:t> </a:t>
            </a:r>
            <a:r>
              <a:rPr lang="tr-TR" sz="1600" dirty="0" err="1"/>
              <a:t>the</a:t>
            </a:r>
            <a:r>
              <a:rPr lang="tr-TR" sz="1600" dirty="0"/>
              <a:t> </a:t>
            </a:r>
            <a:r>
              <a:rPr lang="tr-TR" sz="1600" dirty="0" err="1"/>
              <a:t>acquisition</a:t>
            </a:r>
            <a:r>
              <a:rPr lang="tr-TR" sz="1600" dirty="0"/>
              <a:t> of </a:t>
            </a:r>
            <a:r>
              <a:rPr lang="tr-TR" sz="1600" dirty="0" err="1"/>
              <a:t>sign</a:t>
            </a:r>
            <a:r>
              <a:rPr lang="tr-TR" sz="1600" dirty="0"/>
              <a:t> </a:t>
            </a:r>
            <a:r>
              <a:rPr lang="tr-TR" sz="1600" dirty="0" err="1"/>
              <a:t>language</a:t>
            </a:r>
            <a:r>
              <a:rPr lang="tr-TR" sz="1600" dirty="0"/>
              <a:t>. </a:t>
            </a:r>
            <a:r>
              <a:rPr lang="tr-TR" sz="1600" dirty="0" err="1"/>
              <a:t>Results</a:t>
            </a:r>
            <a:r>
              <a:rPr lang="tr-TR" sz="1600" dirty="0"/>
              <a:t> </a:t>
            </a:r>
            <a:r>
              <a:rPr lang="tr-TR" sz="1600" dirty="0" err="1"/>
              <a:t>indicated</a:t>
            </a:r>
            <a:r>
              <a:rPr lang="tr-TR" sz="1600" dirty="0"/>
              <a:t> </a:t>
            </a:r>
            <a:r>
              <a:rPr lang="tr-TR" sz="1600" dirty="0" err="1"/>
              <a:t>that</a:t>
            </a:r>
            <a:r>
              <a:rPr lang="tr-TR" sz="1600" dirty="0"/>
              <a:t> </a:t>
            </a:r>
            <a:r>
              <a:rPr lang="tr-TR" sz="1600" dirty="0" err="1"/>
              <a:t>before</a:t>
            </a:r>
            <a:r>
              <a:rPr lang="tr-TR" sz="1600" dirty="0"/>
              <a:t> </a:t>
            </a:r>
            <a:r>
              <a:rPr lang="tr-TR" sz="1600" dirty="0" err="1"/>
              <a:t>the</a:t>
            </a:r>
            <a:r>
              <a:rPr lang="tr-TR" sz="1600" dirty="0"/>
              <a:t> </a:t>
            </a:r>
            <a:r>
              <a:rPr lang="tr-TR" sz="1600" dirty="0" err="1"/>
              <a:t>acquisition</a:t>
            </a:r>
            <a:r>
              <a:rPr lang="tr-TR" sz="1600" dirty="0"/>
              <a:t> of </a:t>
            </a:r>
            <a:r>
              <a:rPr lang="tr-TR" sz="1600" dirty="0" err="1"/>
              <a:t>sign</a:t>
            </a:r>
            <a:r>
              <a:rPr lang="tr-TR" sz="1600" dirty="0"/>
              <a:t> </a:t>
            </a:r>
            <a:r>
              <a:rPr lang="tr-TR" sz="1600" dirty="0" err="1"/>
              <a:t>language</a:t>
            </a:r>
            <a:r>
              <a:rPr lang="tr-TR" sz="1600" dirty="0"/>
              <a:t>, </a:t>
            </a:r>
            <a:r>
              <a:rPr lang="tr-TR" sz="1600" dirty="0" err="1"/>
              <a:t>neural</a:t>
            </a:r>
            <a:r>
              <a:rPr lang="tr-TR" sz="1600" dirty="0"/>
              <a:t> </a:t>
            </a:r>
            <a:r>
              <a:rPr lang="tr-TR" sz="1600" dirty="0" err="1"/>
              <a:t>substrates</a:t>
            </a:r>
            <a:r>
              <a:rPr lang="tr-TR" sz="1600" dirty="0"/>
              <a:t> </a:t>
            </a:r>
            <a:r>
              <a:rPr lang="tr-TR" sz="1600" dirty="0" err="1"/>
              <a:t>related</a:t>
            </a:r>
            <a:r>
              <a:rPr lang="tr-TR" sz="1600" dirty="0"/>
              <a:t> </a:t>
            </a:r>
            <a:r>
              <a:rPr lang="tr-TR" sz="1600" dirty="0" err="1"/>
              <a:t>to</a:t>
            </a:r>
            <a:r>
              <a:rPr lang="tr-TR" sz="1600" dirty="0"/>
              <a:t> </a:t>
            </a:r>
            <a:r>
              <a:rPr lang="tr-TR" sz="1600" dirty="0" err="1"/>
              <a:t>modality-specific</a:t>
            </a:r>
            <a:r>
              <a:rPr lang="tr-TR" sz="1600" dirty="0"/>
              <a:t> </a:t>
            </a:r>
            <a:r>
              <a:rPr lang="tr-TR" sz="1600" dirty="0" err="1"/>
              <a:t>processing</a:t>
            </a:r>
            <a:r>
              <a:rPr lang="tr-TR" sz="1600" dirty="0"/>
              <a:t> </a:t>
            </a:r>
            <a:r>
              <a:rPr lang="tr-TR" sz="1600" dirty="0" err="1"/>
              <a:t>were</a:t>
            </a:r>
            <a:r>
              <a:rPr lang="tr-TR" sz="1600" dirty="0"/>
              <a:t> </a:t>
            </a:r>
            <a:r>
              <a:rPr lang="tr-TR" sz="1600" dirty="0" err="1"/>
              <a:t>present</a:t>
            </a:r>
            <a:r>
              <a:rPr lang="tr-TR" sz="1600" dirty="0"/>
              <a:t>. </a:t>
            </a:r>
            <a:r>
              <a:rPr lang="tr-TR" sz="1600" dirty="0" err="1"/>
              <a:t>After</a:t>
            </a:r>
            <a:r>
              <a:rPr lang="tr-TR" sz="1600" dirty="0"/>
              <a:t> </a:t>
            </a:r>
            <a:r>
              <a:rPr lang="tr-TR" sz="1600" dirty="0" err="1"/>
              <a:t>approximately</a:t>
            </a:r>
            <a:r>
              <a:rPr lang="tr-TR" sz="1600" dirty="0"/>
              <a:t> 45 h of </a:t>
            </a:r>
            <a:r>
              <a:rPr lang="tr-TR" sz="1600" dirty="0" err="1"/>
              <a:t>instruction</a:t>
            </a:r>
            <a:r>
              <a:rPr lang="tr-TR" sz="1600" dirty="0"/>
              <a:t>, </a:t>
            </a:r>
            <a:r>
              <a:rPr lang="tr-TR" sz="1600" dirty="0" err="1"/>
              <a:t>the</a:t>
            </a:r>
            <a:r>
              <a:rPr lang="tr-TR" sz="1600" dirty="0"/>
              <a:t> </a:t>
            </a:r>
            <a:r>
              <a:rPr lang="tr-TR" sz="1600" dirty="0" err="1"/>
              <a:t>learners</a:t>
            </a:r>
            <a:r>
              <a:rPr lang="tr-TR" sz="1600" dirty="0"/>
              <a:t> </a:t>
            </a:r>
            <a:r>
              <a:rPr lang="tr-TR" sz="1600" dirty="0" err="1"/>
              <a:t>transitioned</a:t>
            </a:r>
            <a:r>
              <a:rPr lang="tr-TR" sz="1600" dirty="0"/>
              <a:t> </a:t>
            </a:r>
            <a:r>
              <a:rPr lang="tr-TR" sz="1600" dirty="0" err="1"/>
              <a:t>into</a:t>
            </a:r>
            <a:r>
              <a:rPr lang="tr-TR" sz="1600" dirty="0"/>
              <a:t> </a:t>
            </a:r>
            <a:r>
              <a:rPr lang="tr-TR" sz="1600" dirty="0" err="1"/>
              <a:t>processing</a:t>
            </a:r>
            <a:r>
              <a:rPr lang="tr-TR" sz="1600" dirty="0"/>
              <a:t> </a:t>
            </a:r>
            <a:r>
              <a:rPr lang="tr-TR" sz="1600" dirty="0" err="1"/>
              <a:t>signs</a:t>
            </a:r>
            <a:r>
              <a:rPr lang="tr-TR" sz="1600" dirty="0"/>
              <a:t> on a </a:t>
            </a:r>
            <a:r>
              <a:rPr lang="tr-TR" sz="1600" dirty="0" err="1">
                <a:hlinkClick r:id="rId2"/>
              </a:rPr>
              <a:t>phonological</a:t>
            </a:r>
            <a:r>
              <a:rPr lang="tr-TR" sz="1600" dirty="0"/>
              <a:t> </a:t>
            </a:r>
            <a:r>
              <a:rPr lang="tr-TR" sz="1600" dirty="0" err="1"/>
              <a:t>basis</a:t>
            </a:r>
            <a:r>
              <a:rPr lang="tr-TR" sz="1600" dirty="0"/>
              <a:t> (</a:t>
            </a:r>
            <a:r>
              <a:rPr lang="tr-TR" sz="1600" dirty="0" err="1"/>
              <a:t>e.g</a:t>
            </a:r>
            <a:r>
              <a:rPr lang="tr-TR" sz="1600" dirty="0"/>
              <a:t>., </a:t>
            </a:r>
            <a:r>
              <a:rPr lang="tr-TR" sz="1600" dirty="0" err="1">
                <a:hlinkClick r:id="rId3"/>
              </a:rPr>
              <a:t>supramarginal</a:t>
            </a:r>
            <a:r>
              <a:rPr lang="tr-TR" sz="1600" dirty="0">
                <a:hlinkClick r:id="rId3"/>
              </a:rPr>
              <a:t> </a:t>
            </a:r>
            <a:r>
              <a:rPr lang="tr-TR" sz="1600" dirty="0" err="1">
                <a:hlinkClick r:id="rId3"/>
              </a:rPr>
              <a:t>gyrus</a:t>
            </a:r>
            <a:r>
              <a:rPr lang="tr-TR" sz="1600" dirty="0"/>
              <a:t>, </a:t>
            </a:r>
            <a:r>
              <a:rPr lang="tr-TR" sz="1600" dirty="0" err="1">
                <a:hlinkClick r:id="rId4"/>
              </a:rPr>
              <a:t>putamen</a:t>
            </a:r>
            <a:r>
              <a:rPr lang="tr-TR" sz="1600" dirty="0"/>
              <a:t>). </a:t>
            </a:r>
            <a:r>
              <a:rPr lang="tr-TR" sz="1600" dirty="0" err="1"/>
              <a:t>After</a:t>
            </a:r>
            <a:r>
              <a:rPr lang="tr-TR" sz="1600" dirty="0"/>
              <a:t> </a:t>
            </a:r>
            <a:r>
              <a:rPr lang="tr-TR" sz="1600" dirty="0" err="1"/>
              <a:t>one</a:t>
            </a:r>
            <a:r>
              <a:rPr lang="tr-TR" sz="1600" dirty="0"/>
              <a:t> </a:t>
            </a:r>
            <a:r>
              <a:rPr lang="tr-TR" sz="1600" dirty="0" err="1"/>
              <a:t>more</a:t>
            </a:r>
            <a:r>
              <a:rPr lang="tr-TR" sz="1600" dirty="0"/>
              <a:t> </a:t>
            </a:r>
            <a:r>
              <a:rPr lang="tr-TR" sz="1600" dirty="0" err="1"/>
              <a:t>semester</a:t>
            </a:r>
            <a:r>
              <a:rPr lang="tr-TR" sz="1600" dirty="0"/>
              <a:t> of </a:t>
            </a:r>
            <a:r>
              <a:rPr lang="tr-TR" sz="1600" dirty="0" err="1"/>
              <a:t>input</a:t>
            </a:r>
            <a:r>
              <a:rPr lang="tr-TR" sz="1600" dirty="0"/>
              <a:t>, </a:t>
            </a:r>
            <a:r>
              <a:rPr lang="tr-TR" sz="1600" dirty="0" err="1"/>
              <a:t>learners</a:t>
            </a:r>
            <a:r>
              <a:rPr lang="tr-TR" sz="1600" dirty="0"/>
              <a:t> </a:t>
            </a:r>
            <a:r>
              <a:rPr lang="tr-TR" sz="1600" dirty="0" err="1"/>
              <a:t>transitioned</a:t>
            </a:r>
            <a:r>
              <a:rPr lang="tr-TR" sz="1600" dirty="0"/>
              <a:t> </a:t>
            </a:r>
            <a:r>
              <a:rPr lang="tr-TR" sz="1600" dirty="0" err="1"/>
              <a:t>once</a:t>
            </a:r>
            <a:r>
              <a:rPr lang="tr-TR" sz="1600" dirty="0"/>
              <a:t> </a:t>
            </a:r>
            <a:r>
              <a:rPr lang="tr-TR" sz="1600" dirty="0" err="1"/>
              <a:t>more</a:t>
            </a:r>
            <a:r>
              <a:rPr lang="tr-TR" sz="1600" dirty="0"/>
              <a:t> </a:t>
            </a:r>
            <a:r>
              <a:rPr lang="tr-TR" sz="1600" dirty="0" err="1"/>
              <a:t>to</a:t>
            </a:r>
            <a:r>
              <a:rPr lang="tr-TR" sz="1600" dirty="0"/>
              <a:t> a </a:t>
            </a:r>
            <a:r>
              <a:rPr lang="tr-TR" sz="1600" dirty="0" err="1"/>
              <a:t>lexico-semantic</a:t>
            </a:r>
            <a:r>
              <a:rPr lang="tr-TR" sz="1600" dirty="0"/>
              <a:t> </a:t>
            </a:r>
            <a:r>
              <a:rPr lang="tr-TR" sz="1600" dirty="0" err="1"/>
              <a:t>processing</a:t>
            </a:r>
            <a:r>
              <a:rPr lang="tr-TR" sz="1600" dirty="0"/>
              <a:t> </a:t>
            </a:r>
            <a:r>
              <a:rPr lang="tr-TR" sz="1600" dirty="0" err="1"/>
              <a:t>stage</a:t>
            </a:r>
            <a:r>
              <a:rPr lang="tr-TR" sz="1600" dirty="0"/>
              <a:t> (</a:t>
            </a:r>
            <a:r>
              <a:rPr lang="tr-TR" sz="1600" dirty="0" err="1"/>
              <a:t>e.g</a:t>
            </a:r>
            <a:r>
              <a:rPr lang="tr-TR" sz="1600" dirty="0"/>
              <a:t>., </a:t>
            </a:r>
            <a:r>
              <a:rPr lang="tr-TR" sz="1600" dirty="0" err="1"/>
              <a:t>left</a:t>
            </a:r>
            <a:r>
              <a:rPr lang="tr-TR" sz="1600" dirty="0"/>
              <a:t> </a:t>
            </a:r>
            <a:r>
              <a:rPr lang="tr-TR" sz="1600" dirty="0" err="1">
                <a:hlinkClick r:id="rId5"/>
              </a:rPr>
              <a:t>inferior</a:t>
            </a:r>
            <a:r>
              <a:rPr lang="tr-TR" sz="1600" dirty="0">
                <a:hlinkClick r:id="rId5"/>
              </a:rPr>
              <a:t> </a:t>
            </a:r>
            <a:r>
              <a:rPr lang="tr-TR" sz="1600" dirty="0" err="1">
                <a:hlinkClick r:id="rId5"/>
              </a:rPr>
              <a:t>frontal</a:t>
            </a:r>
            <a:r>
              <a:rPr lang="tr-TR" sz="1600" dirty="0">
                <a:hlinkClick r:id="rId5"/>
              </a:rPr>
              <a:t> </a:t>
            </a:r>
            <a:r>
              <a:rPr lang="tr-TR" sz="1600" dirty="0" err="1">
                <a:hlinkClick r:id="rId5"/>
              </a:rPr>
              <a:t>gyrus</a:t>
            </a:r>
            <a:r>
              <a:rPr lang="tr-TR" sz="1600" dirty="0"/>
              <a:t>) at </a:t>
            </a:r>
            <a:r>
              <a:rPr lang="tr-TR" sz="1600" dirty="0" err="1"/>
              <a:t>which</a:t>
            </a:r>
            <a:r>
              <a:rPr lang="tr-TR" sz="1600" dirty="0"/>
              <a:t> </a:t>
            </a:r>
            <a:r>
              <a:rPr lang="tr-TR" sz="1600" dirty="0" err="1"/>
              <a:t>language</a:t>
            </a:r>
            <a:r>
              <a:rPr lang="tr-TR" sz="1600" dirty="0"/>
              <a:t> </a:t>
            </a:r>
            <a:r>
              <a:rPr lang="tr-TR" sz="1600" dirty="0" err="1"/>
              <a:t>control</a:t>
            </a:r>
            <a:r>
              <a:rPr lang="tr-TR" sz="1600" dirty="0"/>
              <a:t> </a:t>
            </a:r>
            <a:r>
              <a:rPr lang="tr-TR" sz="1600" dirty="0" err="1"/>
              <a:t>mechanisms</a:t>
            </a:r>
            <a:r>
              <a:rPr lang="tr-TR" sz="1600" dirty="0"/>
              <a:t> (</a:t>
            </a:r>
            <a:r>
              <a:rPr lang="tr-TR" sz="1600" dirty="0" err="1"/>
              <a:t>e.g</a:t>
            </a:r>
            <a:r>
              <a:rPr lang="tr-TR" sz="1600" dirty="0"/>
              <a:t>., </a:t>
            </a:r>
            <a:r>
              <a:rPr lang="tr-TR" sz="1600" dirty="0" err="1"/>
              <a:t>left</a:t>
            </a:r>
            <a:r>
              <a:rPr lang="tr-TR" sz="1600" dirty="0"/>
              <a:t> </a:t>
            </a:r>
            <a:r>
              <a:rPr lang="tr-TR" sz="1600" dirty="0" err="1"/>
              <a:t>caudate</a:t>
            </a:r>
            <a:r>
              <a:rPr lang="tr-TR" sz="1600" dirty="0"/>
              <a:t>, </a:t>
            </a:r>
            <a:r>
              <a:rPr lang="tr-TR" sz="1600" dirty="0" err="1">
                <a:hlinkClick r:id="rId6"/>
              </a:rPr>
              <a:t>cingulate</a:t>
            </a:r>
            <a:r>
              <a:rPr lang="tr-TR" sz="1600" dirty="0">
                <a:hlinkClick r:id="rId6"/>
              </a:rPr>
              <a:t> </a:t>
            </a:r>
            <a:r>
              <a:rPr lang="tr-TR" sz="1600" dirty="0" err="1">
                <a:hlinkClick r:id="rId6"/>
              </a:rPr>
              <a:t>gyrus</a:t>
            </a:r>
            <a:r>
              <a:rPr lang="tr-TR" sz="1600" dirty="0"/>
              <a:t>) </a:t>
            </a:r>
            <a:r>
              <a:rPr lang="tr-TR" sz="1600" dirty="0" err="1"/>
              <a:t>were</a:t>
            </a:r>
            <a:r>
              <a:rPr lang="tr-TR" sz="1600" dirty="0"/>
              <a:t> </a:t>
            </a:r>
            <a:r>
              <a:rPr lang="tr-TR" sz="1600" dirty="0" err="1"/>
              <a:t>activated</a:t>
            </a:r>
            <a:r>
              <a:rPr lang="tr-TR" sz="1600" dirty="0"/>
              <a:t>. </a:t>
            </a:r>
            <a:r>
              <a:rPr lang="tr-TR" sz="1600" dirty="0" err="1"/>
              <a:t>During</a:t>
            </a:r>
            <a:r>
              <a:rPr lang="tr-TR" sz="1600" dirty="0"/>
              <a:t> </a:t>
            </a:r>
            <a:r>
              <a:rPr lang="tr-TR" sz="1600" dirty="0" err="1"/>
              <a:t>these</a:t>
            </a:r>
            <a:r>
              <a:rPr lang="tr-TR" sz="1600" dirty="0"/>
              <a:t> </a:t>
            </a:r>
            <a:r>
              <a:rPr lang="tr-TR" sz="1600" dirty="0" err="1"/>
              <a:t>transitional</a:t>
            </a:r>
            <a:r>
              <a:rPr lang="tr-TR" sz="1600" dirty="0"/>
              <a:t> </a:t>
            </a:r>
            <a:r>
              <a:rPr lang="tr-TR" sz="1600" dirty="0" err="1"/>
              <a:t>steps</a:t>
            </a:r>
            <a:r>
              <a:rPr lang="tr-TR" sz="1600" dirty="0"/>
              <a:t> </a:t>
            </a:r>
            <a:r>
              <a:rPr lang="tr-TR" sz="1600" dirty="0" err="1"/>
              <a:t>right</a:t>
            </a:r>
            <a:r>
              <a:rPr lang="tr-TR" sz="1600" dirty="0"/>
              <a:t> </a:t>
            </a:r>
            <a:r>
              <a:rPr lang="tr-TR" sz="1600" dirty="0" err="1"/>
              <a:t>hemispheric</a:t>
            </a:r>
            <a:r>
              <a:rPr lang="tr-TR" sz="1600" dirty="0"/>
              <a:t> </a:t>
            </a:r>
            <a:r>
              <a:rPr lang="tr-TR" sz="1600" dirty="0" err="1"/>
              <a:t>recruitment</a:t>
            </a:r>
            <a:r>
              <a:rPr lang="tr-TR" sz="1600" dirty="0"/>
              <a:t> </a:t>
            </a:r>
            <a:r>
              <a:rPr lang="tr-TR" sz="1600" dirty="0" err="1"/>
              <a:t>was</a:t>
            </a:r>
            <a:r>
              <a:rPr lang="tr-TR" sz="1600" dirty="0"/>
              <a:t> </a:t>
            </a:r>
            <a:r>
              <a:rPr lang="tr-TR" sz="1600" dirty="0" err="1"/>
              <a:t>observed</a:t>
            </a:r>
            <a:r>
              <a:rPr lang="tr-TR" sz="1600" dirty="0"/>
              <a:t>, </a:t>
            </a:r>
            <a:r>
              <a:rPr lang="tr-TR" sz="1600" dirty="0" err="1"/>
              <a:t>with</a:t>
            </a:r>
            <a:r>
              <a:rPr lang="tr-TR" sz="1600" dirty="0"/>
              <a:t> </a:t>
            </a:r>
            <a:r>
              <a:rPr lang="tr-TR" sz="1600" dirty="0" err="1"/>
              <a:t>increasing</a:t>
            </a:r>
            <a:r>
              <a:rPr lang="tr-TR" sz="1600" dirty="0"/>
              <a:t> </a:t>
            </a:r>
            <a:r>
              <a:rPr lang="tr-TR" sz="1600" dirty="0" err="1"/>
              <a:t>left-lateralization</a:t>
            </a:r>
            <a:r>
              <a:rPr lang="tr-TR" sz="1600" dirty="0"/>
              <a:t>, </a:t>
            </a:r>
            <a:r>
              <a:rPr lang="tr-TR" sz="1600" dirty="0" err="1"/>
              <a:t>which</a:t>
            </a:r>
            <a:r>
              <a:rPr lang="tr-TR" sz="1600" dirty="0"/>
              <a:t> is </a:t>
            </a:r>
            <a:r>
              <a:rPr lang="tr-TR" sz="1600" dirty="0" err="1"/>
              <a:t>similar</a:t>
            </a:r>
            <a:r>
              <a:rPr lang="tr-TR" sz="1600" dirty="0"/>
              <a:t> </a:t>
            </a:r>
            <a:r>
              <a:rPr lang="tr-TR" sz="1600" dirty="0" err="1"/>
              <a:t>to</a:t>
            </a:r>
            <a:r>
              <a:rPr lang="tr-TR" sz="1600" dirty="0"/>
              <a:t> </a:t>
            </a:r>
            <a:r>
              <a:rPr lang="tr-TR" sz="1600" dirty="0" err="1"/>
              <a:t>other</a:t>
            </a:r>
            <a:r>
              <a:rPr lang="tr-TR" sz="1600" dirty="0"/>
              <a:t> </a:t>
            </a:r>
            <a:r>
              <a:rPr lang="tr-TR" sz="1600" dirty="0" err="1"/>
              <a:t>native</a:t>
            </a:r>
            <a:r>
              <a:rPr lang="tr-TR" sz="1600" dirty="0"/>
              <a:t> </a:t>
            </a:r>
            <a:r>
              <a:rPr lang="tr-TR" sz="1600" dirty="0" err="1"/>
              <a:t>signers</a:t>
            </a:r>
            <a:r>
              <a:rPr lang="tr-TR" sz="1600" dirty="0"/>
              <a:t> </a:t>
            </a:r>
            <a:r>
              <a:rPr lang="tr-TR" sz="1600" dirty="0" err="1"/>
              <a:t>and</a:t>
            </a:r>
            <a:r>
              <a:rPr lang="tr-TR" sz="1600" dirty="0"/>
              <a:t> L2 </a:t>
            </a:r>
            <a:r>
              <a:rPr lang="tr-TR" sz="1600" dirty="0" err="1"/>
              <a:t>learners</a:t>
            </a:r>
            <a:r>
              <a:rPr lang="tr-TR" sz="1600" dirty="0"/>
              <a:t> of </a:t>
            </a:r>
            <a:r>
              <a:rPr lang="tr-TR" sz="1600" dirty="0" err="1"/>
              <a:t>spoken</a:t>
            </a:r>
            <a:r>
              <a:rPr lang="tr-TR" sz="1600" dirty="0"/>
              <a:t> </a:t>
            </a:r>
            <a:r>
              <a:rPr lang="tr-TR" sz="1600" dirty="0" err="1"/>
              <a:t>language</a:t>
            </a:r>
            <a:r>
              <a:rPr lang="tr-TR" sz="1600" dirty="0"/>
              <a:t>; </a:t>
            </a:r>
            <a:r>
              <a:rPr lang="tr-TR" sz="1600" dirty="0" err="1"/>
              <a:t>however</a:t>
            </a:r>
            <a:r>
              <a:rPr lang="tr-TR" sz="1600" dirty="0"/>
              <a:t>, </a:t>
            </a:r>
            <a:r>
              <a:rPr lang="tr-TR" sz="1600" dirty="0" err="1"/>
              <a:t>specialization</a:t>
            </a:r>
            <a:r>
              <a:rPr lang="tr-TR" sz="1600" dirty="0"/>
              <a:t> </a:t>
            </a:r>
            <a:r>
              <a:rPr lang="tr-TR" sz="1600" dirty="0" err="1"/>
              <a:t>for</a:t>
            </a:r>
            <a:r>
              <a:rPr lang="tr-TR" sz="1600" dirty="0"/>
              <a:t> </a:t>
            </a:r>
            <a:r>
              <a:rPr lang="tr-TR" sz="1600" dirty="0" err="1"/>
              <a:t>sign</a:t>
            </a:r>
            <a:r>
              <a:rPr lang="tr-TR" sz="1600" dirty="0"/>
              <a:t> </a:t>
            </a:r>
            <a:r>
              <a:rPr lang="tr-TR" sz="1600" dirty="0" err="1"/>
              <a:t>language</a:t>
            </a:r>
            <a:r>
              <a:rPr lang="tr-TR" sz="1600" dirty="0"/>
              <a:t> </a:t>
            </a:r>
            <a:r>
              <a:rPr lang="tr-TR" sz="1600" dirty="0" err="1"/>
              <a:t>processing</a:t>
            </a:r>
            <a:r>
              <a:rPr lang="tr-TR" sz="1600" dirty="0"/>
              <a:t> </a:t>
            </a:r>
            <a:r>
              <a:rPr lang="tr-TR" sz="1600" dirty="0" err="1"/>
              <a:t>with</a:t>
            </a:r>
            <a:r>
              <a:rPr lang="tr-TR" sz="1600" dirty="0"/>
              <a:t> </a:t>
            </a:r>
            <a:r>
              <a:rPr lang="tr-TR" sz="1600" dirty="0" err="1"/>
              <a:t>activation</a:t>
            </a:r>
            <a:r>
              <a:rPr lang="tr-TR" sz="1600" dirty="0"/>
              <a:t> in </a:t>
            </a:r>
            <a:r>
              <a:rPr lang="tr-TR" sz="1600" dirty="0" err="1"/>
              <a:t>the</a:t>
            </a:r>
            <a:r>
              <a:rPr lang="tr-TR" sz="1600" dirty="0"/>
              <a:t> </a:t>
            </a:r>
            <a:r>
              <a:rPr lang="tr-TR" sz="1600" dirty="0" err="1">
                <a:hlinkClick r:id="rId7"/>
              </a:rPr>
              <a:t>inferior</a:t>
            </a:r>
            <a:r>
              <a:rPr lang="tr-TR" sz="1600" dirty="0">
                <a:hlinkClick r:id="rId7"/>
              </a:rPr>
              <a:t> </a:t>
            </a:r>
            <a:r>
              <a:rPr lang="tr-TR" sz="1600" dirty="0" err="1">
                <a:hlinkClick r:id="rId7"/>
              </a:rPr>
              <a:t>parietal</a:t>
            </a:r>
            <a:r>
              <a:rPr lang="tr-TR" sz="1600" dirty="0">
                <a:hlinkClick r:id="rId7"/>
              </a:rPr>
              <a:t> </a:t>
            </a:r>
            <a:r>
              <a:rPr lang="tr-TR" sz="1600" dirty="0" err="1">
                <a:hlinkClick r:id="rId7"/>
              </a:rPr>
              <a:t>lobule</a:t>
            </a:r>
            <a:r>
              <a:rPr lang="tr-TR" sz="1600" dirty="0"/>
              <a:t> (</a:t>
            </a:r>
            <a:r>
              <a:rPr lang="tr-TR" sz="1600" dirty="0" err="1"/>
              <a:t>i.e</a:t>
            </a:r>
            <a:r>
              <a:rPr lang="tr-TR" sz="1600" dirty="0"/>
              <a:t>., </a:t>
            </a:r>
            <a:r>
              <a:rPr lang="tr-TR" sz="1600" dirty="0" err="1">
                <a:hlinkClick r:id="rId8"/>
              </a:rPr>
              <a:t>angular</a:t>
            </a:r>
            <a:r>
              <a:rPr lang="tr-TR" sz="1600" dirty="0">
                <a:hlinkClick r:id="rId8"/>
              </a:rPr>
              <a:t> </a:t>
            </a:r>
            <a:r>
              <a:rPr lang="tr-TR" sz="1600" dirty="0" err="1">
                <a:hlinkClick r:id="rId8"/>
              </a:rPr>
              <a:t>gyrus</a:t>
            </a:r>
            <a:r>
              <a:rPr lang="tr-TR" sz="1600" dirty="0"/>
              <a:t>), </a:t>
            </a:r>
            <a:r>
              <a:rPr lang="tr-TR" sz="1600" dirty="0" err="1"/>
              <a:t>even</a:t>
            </a:r>
            <a:r>
              <a:rPr lang="tr-TR" sz="1600" dirty="0"/>
              <a:t> </a:t>
            </a:r>
            <a:r>
              <a:rPr lang="tr-TR" sz="1600" dirty="0" err="1"/>
              <a:t>for</a:t>
            </a:r>
            <a:r>
              <a:rPr lang="tr-TR" sz="1600" dirty="0"/>
              <a:t> </a:t>
            </a:r>
            <a:r>
              <a:rPr lang="tr-TR" sz="1600" dirty="0" err="1"/>
              <a:t>late</a:t>
            </a:r>
            <a:r>
              <a:rPr lang="tr-TR" sz="1600" dirty="0"/>
              <a:t> </a:t>
            </a:r>
            <a:r>
              <a:rPr lang="tr-TR" sz="1600" dirty="0" err="1"/>
              <a:t>learners</a:t>
            </a:r>
            <a:r>
              <a:rPr lang="tr-TR" sz="1600" dirty="0"/>
              <a:t>, </a:t>
            </a:r>
            <a:r>
              <a:rPr lang="tr-TR" sz="1600" dirty="0" err="1"/>
              <a:t>was</a:t>
            </a:r>
            <a:r>
              <a:rPr lang="tr-TR" sz="1600" dirty="0"/>
              <a:t> </a:t>
            </a:r>
            <a:r>
              <a:rPr lang="tr-TR" sz="1600" dirty="0" err="1"/>
              <a:t>observed</a:t>
            </a:r>
            <a:r>
              <a:rPr lang="tr-TR" sz="1600" dirty="0"/>
              <a:t>. As </a:t>
            </a:r>
            <a:r>
              <a:rPr lang="tr-TR" sz="1600" dirty="0" err="1"/>
              <a:t>such</a:t>
            </a:r>
            <a:r>
              <a:rPr lang="tr-TR" sz="1600" dirty="0"/>
              <a:t>, </a:t>
            </a:r>
            <a:r>
              <a:rPr lang="tr-TR" sz="1600" dirty="0" err="1"/>
              <a:t>the</a:t>
            </a:r>
            <a:r>
              <a:rPr lang="tr-TR" sz="1600" dirty="0"/>
              <a:t> </a:t>
            </a:r>
            <a:r>
              <a:rPr lang="tr-TR" sz="1600" dirty="0" err="1"/>
              <a:t>present</a:t>
            </a:r>
            <a:r>
              <a:rPr lang="tr-TR" sz="1600" dirty="0"/>
              <a:t> </a:t>
            </a:r>
            <a:r>
              <a:rPr lang="tr-TR" sz="1600" dirty="0" err="1"/>
              <a:t>study</a:t>
            </a:r>
            <a:r>
              <a:rPr lang="tr-TR" sz="1600" dirty="0"/>
              <a:t> is </a:t>
            </a:r>
            <a:r>
              <a:rPr lang="tr-TR" sz="1600" dirty="0" err="1"/>
              <a:t>the</a:t>
            </a:r>
            <a:r>
              <a:rPr lang="tr-TR" sz="1600" dirty="0"/>
              <a:t> first </a:t>
            </a:r>
            <a:r>
              <a:rPr lang="tr-TR" sz="1600" dirty="0" err="1"/>
              <a:t>to</a:t>
            </a:r>
            <a:r>
              <a:rPr lang="tr-TR" sz="1600" dirty="0"/>
              <a:t> </a:t>
            </a:r>
            <a:r>
              <a:rPr lang="tr-TR" sz="1600" dirty="0" err="1"/>
              <a:t>track</a:t>
            </a:r>
            <a:r>
              <a:rPr lang="tr-TR" sz="1600" dirty="0"/>
              <a:t> L2 </a:t>
            </a:r>
            <a:r>
              <a:rPr lang="tr-TR" sz="1600" dirty="0" err="1"/>
              <a:t>acquisition</a:t>
            </a:r>
            <a:r>
              <a:rPr lang="tr-TR" sz="1600" dirty="0"/>
              <a:t> of </a:t>
            </a:r>
            <a:r>
              <a:rPr lang="tr-TR" sz="1600" dirty="0" err="1"/>
              <a:t>sign</a:t>
            </a:r>
            <a:r>
              <a:rPr lang="tr-TR" sz="1600" dirty="0"/>
              <a:t> </a:t>
            </a:r>
            <a:r>
              <a:rPr lang="tr-TR" sz="1600" dirty="0" err="1"/>
              <a:t>language</a:t>
            </a:r>
            <a:r>
              <a:rPr lang="tr-TR" sz="1600" dirty="0"/>
              <a:t> </a:t>
            </a:r>
            <a:r>
              <a:rPr lang="tr-TR" sz="1600" dirty="0" err="1"/>
              <a:t>learners</a:t>
            </a:r>
            <a:r>
              <a:rPr lang="tr-TR" sz="1600" dirty="0"/>
              <a:t> in </a:t>
            </a:r>
            <a:r>
              <a:rPr lang="tr-TR" sz="1600" dirty="0" err="1"/>
              <a:t>order</a:t>
            </a:r>
            <a:r>
              <a:rPr lang="tr-TR" sz="1600" dirty="0"/>
              <a:t> </a:t>
            </a:r>
            <a:r>
              <a:rPr lang="tr-TR" sz="1600" dirty="0" err="1"/>
              <a:t>to</a:t>
            </a:r>
            <a:r>
              <a:rPr lang="tr-TR" sz="1600" dirty="0"/>
              <a:t> </a:t>
            </a:r>
            <a:r>
              <a:rPr lang="tr-TR" sz="1600" dirty="0" err="1"/>
              <a:t>characterize</a:t>
            </a:r>
            <a:r>
              <a:rPr lang="tr-TR" sz="1600" dirty="0"/>
              <a:t> </a:t>
            </a:r>
            <a:r>
              <a:rPr lang="tr-TR" sz="1600" dirty="0" err="1"/>
              <a:t>modality-independent</a:t>
            </a:r>
            <a:r>
              <a:rPr lang="tr-TR" sz="1600" dirty="0"/>
              <a:t> </a:t>
            </a:r>
            <a:r>
              <a:rPr lang="tr-TR" sz="1600" dirty="0" err="1"/>
              <a:t>and</a:t>
            </a:r>
            <a:r>
              <a:rPr lang="tr-TR" sz="1600" dirty="0"/>
              <a:t> </a:t>
            </a:r>
            <a:r>
              <a:rPr lang="tr-TR" sz="1600" dirty="0" err="1"/>
              <a:t>modality-specific</a:t>
            </a:r>
            <a:r>
              <a:rPr lang="tr-TR" sz="1600" dirty="0"/>
              <a:t> </a:t>
            </a:r>
            <a:r>
              <a:rPr lang="tr-TR" sz="1600" dirty="0" err="1"/>
              <a:t>mechanisms</a:t>
            </a:r>
            <a:r>
              <a:rPr lang="tr-TR" sz="1600" dirty="0"/>
              <a:t> </a:t>
            </a:r>
            <a:r>
              <a:rPr lang="tr-TR" sz="1600" dirty="0" err="1"/>
              <a:t>for</a:t>
            </a:r>
            <a:r>
              <a:rPr lang="tr-TR" sz="1600" dirty="0"/>
              <a:t> </a:t>
            </a:r>
            <a:r>
              <a:rPr lang="tr-TR" sz="1600" dirty="0" err="1"/>
              <a:t>bilingual</a:t>
            </a:r>
            <a:r>
              <a:rPr lang="tr-TR" sz="1600" dirty="0"/>
              <a:t> </a:t>
            </a:r>
            <a:r>
              <a:rPr lang="tr-TR" sz="1600" dirty="0" err="1"/>
              <a:t>language</a:t>
            </a:r>
            <a:r>
              <a:rPr lang="tr-TR" sz="1600" dirty="0"/>
              <a:t> </a:t>
            </a:r>
            <a:r>
              <a:rPr lang="tr-TR" sz="1600" dirty="0" err="1"/>
              <a:t>processing</a:t>
            </a:r>
            <a:r>
              <a:rPr lang="tr-TR" sz="1600" dirty="0"/>
              <a:t>.</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42912636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fontAlgn="base"/>
            <a:r>
              <a:rPr lang="tr-TR" sz="1600" b="1" dirty="0" err="1"/>
              <a:t>Bilson</a:t>
            </a:r>
            <a:r>
              <a:rPr lang="tr-TR" sz="1600" b="1" dirty="0"/>
              <a:t>, S., </a:t>
            </a:r>
            <a:r>
              <a:rPr lang="tr-TR" sz="1600" b="1" dirty="0" err="1"/>
              <a:t>Yoshida</a:t>
            </a:r>
            <a:r>
              <a:rPr lang="tr-TR" sz="1600" b="1" dirty="0"/>
              <a:t>, H., </a:t>
            </a:r>
            <a:r>
              <a:rPr lang="tr-TR" sz="1600" b="1" dirty="0" err="1"/>
              <a:t>Tran</a:t>
            </a:r>
            <a:r>
              <a:rPr lang="tr-TR" sz="1600" b="1" dirty="0"/>
              <a:t>, C.D., </a:t>
            </a:r>
            <a:r>
              <a:rPr lang="tr-TR" sz="1600" b="1" dirty="0" err="1"/>
              <a:t>Woods</a:t>
            </a:r>
            <a:r>
              <a:rPr lang="tr-TR" sz="1600" b="1" dirty="0"/>
              <a:t>, E. ve </a:t>
            </a:r>
            <a:r>
              <a:rPr lang="tr-TR" sz="1600" b="1" dirty="0" err="1"/>
              <a:t>Hills</a:t>
            </a:r>
            <a:r>
              <a:rPr lang="tr-TR" sz="1600" b="1" dirty="0"/>
              <a:t>, T.H. (2015). </a:t>
            </a:r>
            <a:r>
              <a:rPr lang="tr-TR" sz="1600" b="1" dirty="0" err="1"/>
              <a:t>Semantic</a:t>
            </a:r>
            <a:r>
              <a:rPr lang="tr-TR" sz="1600" b="1" dirty="0"/>
              <a:t> </a:t>
            </a:r>
            <a:r>
              <a:rPr lang="tr-TR" sz="1600" b="1" dirty="0" err="1"/>
              <a:t>facilitation</a:t>
            </a:r>
            <a:r>
              <a:rPr lang="tr-TR" sz="1600" b="1" dirty="0"/>
              <a:t> in </a:t>
            </a:r>
            <a:r>
              <a:rPr lang="tr-TR" sz="1600" b="1" dirty="0" err="1"/>
              <a:t>bilingual</a:t>
            </a:r>
            <a:r>
              <a:rPr lang="tr-TR" sz="1600" b="1" dirty="0"/>
              <a:t> first </a:t>
            </a:r>
            <a:r>
              <a:rPr lang="tr-TR" sz="1600" b="1" dirty="0" err="1"/>
              <a:t>language</a:t>
            </a:r>
            <a:r>
              <a:rPr lang="tr-TR" sz="1600" b="1" dirty="0"/>
              <a:t> </a:t>
            </a:r>
            <a:r>
              <a:rPr lang="tr-TR" sz="1600" b="1" dirty="0" err="1"/>
              <a:t>acquisition</a:t>
            </a:r>
            <a:r>
              <a:rPr lang="tr-TR" sz="1600" b="1" dirty="0"/>
              <a:t>. </a:t>
            </a:r>
            <a:r>
              <a:rPr lang="tr-TR" sz="1600" b="1" dirty="0" err="1"/>
              <a:t>Cognition</a:t>
            </a:r>
            <a:r>
              <a:rPr lang="tr-TR" sz="1600" b="1" dirty="0"/>
              <a:t> (140): 122-134</a:t>
            </a:r>
            <a:r>
              <a:rPr lang="tr-TR" sz="1600" b="1" dirty="0" smtClean="0"/>
              <a:t>.</a:t>
            </a:r>
            <a:endParaRPr lang="en-US" sz="1600" b="1" dirty="0"/>
          </a:p>
          <a:p>
            <a:pPr marL="0" indent="0" algn="just" fontAlgn="base">
              <a:buNone/>
            </a:pPr>
            <a:endParaRPr lang="tr-TR" sz="1600" dirty="0" smtClean="0"/>
          </a:p>
          <a:p>
            <a:pPr marL="0" indent="0" algn="just" fontAlgn="base">
              <a:buNone/>
            </a:pPr>
            <a:r>
              <a:rPr lang="tr-TR" sz="1600" dirty="0" err="1" smtClean="0"/>
              <a:t>Bilingual</a:t>
            </a:r>
            <a:r>
              <a:rPr lang="tr-TR" sz="1600" dirty="0" smtClean="0"/>
              <a:t> </a:t>
            </a:r>
            <a:r>
              <a:rPr lang="tr-TR" sz="1600" dirty="0"/>
              <a:t>first </a:t>
            </a:r>
            <a:r>
              <a:rPr lang="tr-TR" sz="1600" dirty="0" err="1"/>
              <a:t>language</a:t>
            </a:r>
            <a:r>
              <a:rPr lang="tr-TR" sz="1600" dirty="0"/>
              <a:t> </a:t>
            </a:r>
            <a:r>
              <a:rPr lang="tr-TR" sz="1600" dirty="0" err="1"/>
              <a:t>learners</a:t>
            </a:r>
            <a:r>
              <a:rPr lang="tr-TR" sz="1600" dirty="0"/>
              <a:t> </a:t>
            </a:r>
            <a:r>
              <a:rPr lang="tr-TR" sz="1600" dirty="0" err="1"/>
              <a:t>face</a:t>
            </a:r>
            <a:r>
              <a:rPr lang="tr-TR" sz="1600" dirty="0"/>
              <a:t> </a:t>
            </a:r>
            <a:r>
              <a:rPr lang="tr-TR" sz="1600" dirty="0" err="1"/>
              <a:t>unique</a:t>
            </a:r>
            <a:r>
              <a:rPr lang="tr-TR" sz="1600" dirty="0"/>
              <a:t> </a:t>
            </a:r>
            <a:r>
              <a:rPr lang="tr-TR" sz="1600" dirty="0" err="1"/>
              <a:t>challenges</a:t>
            </a:r>
            <a:r>
              <a:rPr lang="tr-TR" sz="1600" dirty="0"/>
              <a:t> </a:t>
            </a:r>
            <a:r>
              <a:rPr lang="tr-TR" sz="1600" dirty="0" err="1"/>
              <a:t>that</a:t>
            </a:r>
            <a:r>
              <a:rPr lang="tr-TR" sz="1600" dirty="0"/>
              <a:t> </a:t>
            </a:r>
            <a:r>
              <a:rPr lang="tr-TR" sz="1600" dirty="0" err="1"/>
              <a:t>may</a:t>
            </a:r>
            <a:r>
              <a:rPr lang="tr-TR" sz="1600" dirty="0"/>
              <a:t> </a:t>
            </a:r>
            <a:r>
              <a:rPr lang="tr-TR" sz="1600" dirty="0" err="1"/>
              <a:t>influence</a:t>
            </a:r>
            <a:r>
              <a:rPr lang="tr-TR" sz="1600" dirty="0"/>
              <a:t> </a:t>
            </a:r>
            <a:r>
              <a:rPr lang="tr-TR" sz="1600" dirty="0" err="1"/>
              <a:t>the</a:t>
            </a:r>
            <a:r>
              <a:rPr lang="tr-TR" sz="1600" dirty="0"/>
              <a:t> rate </a:t>
            </a:r>
            <a:r>
              <a:rPr lang="tr-TR" sz="1600" dirty="0" err="1"/>
              <a:t>and</a:t>
            </a:r>
            <a:r>
              <a:rPr lang="tr-TR" sz="1600" dirty="0"/>
              <a:t> </a:t>
            </a:r>
            <a:r>
              <a:rPr lang="tr-TR" sz="1600" dirty="0" err="1"/>
              <a:t>order</a:t>
            </a:r>
            <a:r>
              <a:rPr lang="tr-TR" sz="1600" dirty="0"/>
              <a:t> of </a:t>
            </a:r>
            <a:r>
              <a:rPr lang="tr-TR" sz="1600" dirty="0" err="1"/>
              <a:t>early</a:t>
            </a:r>
            <a:r>
              <a:rPr lang="tr-TR" sz="1600" dirty="0"/>
              <a:t> </a:t>
            </a:r>
            <a:r>
              <a:rPr lang="tr-TR" sz="1600" dirty="0" err="1"/>
              <a:t>word</a:t>
            </a:r>
            <a:r>
              <a:rPr lang="tr-TR" sz="1600" dirty="0"/>
              <a:t> </a:t>
            </a:r>
            <a:r>
              <a:rPr lang="tr-TR" sz="1600" dirty="0" err="1"/>
              <a:t>learning</a:t>
            </a:r>
            <a:r>
              <a:rPr lang="tr-TR" sz="1600" dirty="0"/>
              <a:t> </a:t>
            </a:r>
            <a:r>
              <a:rPr lang="tr-TR" sz="1600" dirty="0" err="1"/>
              <a:t>relative</a:t>
            </a:r>
            <a:r>
              <a:rPr lang="tr-TR" sz="1600" dirty="0"/>
              <a:t> </a:t>
            </a:r>
            <a:r>
              <a:rPr lang="tr-TR" sz="1600" dirty="0" err="1"/>
              <a:t>to</a:t>
            </a:r>
            <a:r>
              <a:rPr lang="tr-TR" sz="1600" dirty="0"/>
              <a:t> </a:t>
            </a:r>
            <a:r>
              <a:rPr lang="tr-TR" sz="1600" dirty="0" err="1"/>
              <a:t>monolinguals</a:t>
            </a:r>
            <a:r>
              <a:rPr lang="tr-TR" sz="1600" dirty="0"/>
              <a:t>. A </a:t>
            </a:r>
            <a:r>
              <a:rPr lang="tr-TR" sz="1600" dirty="0" err="1"/>
              <a:t>comparison</a:t>
            </a:r>
            <a:r>
              <a:rPr lang="tr-TR" sz="1600" dirty="0"/>
              <a:t> of </a:t>
            </a:r>
            <a:r>
              <a:rPr lang="tr-TR" sz="1600" dirty="0" err="1"/>
              <a:t>the</a:t>
            </a:r>
            <a:r>
              <a:rPr lang="tr-TR" sz="1600" dirty="0"/>
              <a:t> </a:t>
            </a:r>
            <a:r>
              <a:rPr lang="tr-TR" sz="1600" dirty="0" err="1"/>
              <a:t>productive</a:t>
            </a:r>
            <a:r>
              <a:rPr lang="tr-TR" sz="1600" dirty="0"/>
              <a:t> </a:t>
            </a:r>
            <a:r>
              <a:rPr lang="tr-TR" sz="1600" dirty="0" err="1"/>
              <a:t>vocabularies</a:t>
            </a:r>
            <a:r>
              <a:rPr lang="tr-TR" sz="1600" dirty="0"/>
              <a:t> of 435 </a:t>
            </a:r>
            <a:r>
              <a:rPr lang="tr-TR" sz="1600" dirty="0" err="1"/>
              <a:t>children</a:t>
            </a:r>
            <a:r>
              <a:rPr lang="tr-TR" sz="1600" dirty="0"/>
              <a:t> </a:t>
            </a:r>
            <a:r>
              <a:rPr lang="tr-TR" sz="1600" dirty="0" err="1"/>
              <a:t>between</a:t>
            </a:r>
            <a:r>
              <a:rPr lang="tr-TR" sz="1600" dirty="0"/>
              <a:t> </a:t>
            </a:r>
            <a:r>
              <a:rPr lang="tr-TR" sz="1600" dirty="0" err="1"/>
              <a:t>the</a:t>
            </a:r>
            <a:r>
              <a:rPr lang="tr-TR" sz="1600" dirty="0"/>
              <a:t> </a:t>
            </a:r>
            <a:r>
              <a:rPr lang="tr-TR" sz="1600" dirty="0" err="1"/>
              <a:t>ages</a:t>
            </a:r>
            <a:r>
              <a:rPr lang="tr-TR" sz="1600" dirty="0"/>
              <a:t> of 6 </a:t>
            </a:r>
            <a:r>
              <a:rPr lang="tr-TR" sz="1600" dirty="0" err="1"/>
              <a:t>months</a:t>
            </a:r>
            <a:r>
              <a:rPr lang="tr-TR" sz="1600" dirty="0"/>
              <a:t> </a:t>
            </a:r>
            <a:r>
              <a:rPr lang="tr-TR" sz="1600" dirty="0" err="1"/>
              <a:t>and</a:t>
            </a:r>
            <a:r>
              <a:rPr lang="tr-TR" sz="1600" dirty="0"/>
              <a:t> 7 </a:t>
            </a:r>
            <a:r>
              <a:rPr lang="tr-TR" sz="1600" dirty="0" err="1"/>
              <a:t>years</a:t>
            </a:r>
            <a:r>
              <a:rPr lang="tr-TR" sz="1600" dirty="0"/>
              <a:t>—181 of </a:t>
            </a:r>
            <a:r>
              <a:rPr lang="tr-TR" sz="1600" dirty="0" err="1"/>
              <a:t>which</a:t>
            </a:r>
            <a:r>
              <a:rPr lang="tr-TR" sz="1600" dirty="0"/>
              <a:t> </a:t>
            </a:r>
            <a:r>
              <a:rPr lang="tr-TR" sz="1600" dirty="0" err="1"/>
              <a:t>were</a:t>
            </a:r>
            <a:r>
              <a:rPr lang="tr-TR" sz="1600" dirty="0"/>
              <a:t> </a:t>
            </a:r>
            <a:r>
              <a:rPr lang="tr-TR" sz="1600" dirty="0" err="1"/>
              <a:t>bilingual</a:t>
            </a:r>
            <a:r>
              <a:rPr lang="tr-TR" sz="1600" dirty="0"/>
              <a:t> English </a:t>
            </a:r>
            <a:r>
              <a:rPr lang="tr-TR" sz="1600" dirty="0" err="1"/>
              <a:t>learners</a:t>
            </a:r>
            <a:r>
              <a:rPr lang="tr-TR" sz="1600" dirty="0"/>
              <a:t>—</a:t>
            </a:r>
            <a:r>
              <a:rPr lang="tr-TR" sz="1600" dirty="0" err="1"/>
              <a:t>found</a:t>
            </a:r>
            <a:r>
              <a:rPr lang="tr-TR" sz="1600" dirty="0"/>
              <a:t> </a:t>
            </a:r>
            <a:r>
              <a:rPr lang="tr-TR" sz="1600" dirty="0" err="1"/>
              <a:t>that</a:t>
            </a:r>
            <a:r>
              <a:rPr lang="tr-TR" sz="1600" dirty="0"/>
              <a:t> </a:t>
            </a:r>
            <a:r>
              <a:rPr lang="tr-TR" sz="1600" dirty="0" err="1"/>
              <a:t>monolinguals</a:t>
            </a:r>
            <a:r>
              <a:rPr lang="tr-TR" sz="1600" dirty="0"/>
              <a:t> </a:t>
            </a:r>
            <a:r>
              <a:rPr lang="tr-TR" sz="1600" dirty="0" err="1"/>
              <a:t>learned</a:t>
            </a:r>
            <a:r>
              <a:rPr lang="tr-TR" sz="1600" dirty="0"/>
              <a:t> </a:t>
            </a:r>
            <a:r>
              <a:rPr lang="tr-TR" sz="1600" dirty="0" err="1"/>
              <a:t>both</a:t>
            </a:r>
            <a:r>
              <a:rPr lang="tr-TR" sz="1600" dirty="0"/>
              <a:t> English </a:t>
            </a:r>
            <a:r>
              <a:rPr lang="tr-TR" sz="1600" dirty="0" err="1"/>
              <a:t>words</a:t>
            </a:r>
            <a:r>
              <a:rPr lang="tr-TR" sz="1600" dirty="0"/>
              <a:t> </a:t>
            </a:r>
            <a:r>
              <a:rPr lang="tr-TR" sz="1600" dirty="0" err="1"/>
              <a:t>and</a:t>
            </a:r>
            <a:r>
              <a:rPr lang="tr-TR" sz="1600" dirty="0"/>
              <a:t> </a:t>
            </a:r>
            <a:r>
              <a:rPr lang="tr-TR" sz="1600" dirty="0" err="1"/>
              <a:t>all-language</a:t>
            </a:r>
            <a:r>
              <a:rPr lang="tr-TR" sz="1600" dirty="0"/>
              <a:t> </a:t>
            </a:r>
            <a:r>
              <a:rPr lang="tr-TR" sz="1600" dirty="0" err="1"/>
              <a:t>concepts</a:t>
            </a:r>
            <a:r>
              <a:rPr lang="tr-TR" sz="1600" dirty="0"/>
              <a:t> </a:t>
            </a:r>
            <a:r>
              <a:rPr lang="tr-TR" sz="1600" dirty="0" err="1"/>
              <a:t>faster</a:t>
            </a:r>
            <a:r>
              <a:rPr lang="tr-TR" sz="1600" dirty="0"/>
              <a:t> </a:t>
            </a:r>
            <a:r>
              <a:rPr lang="tr-TR" sz="1600" dirty="0" err="1"/>
              <a:t>than</a:t>
            </a:r>
            <a:r>
              <a:rPr lang="tr-TR" sz="1600" dirty="0"/>
              <a:t> </a:t>
            </a:r>
            <a:r>
              <a:rPr lang="tr-TR" sz="1600" dirty="0" err="1"/>
              <a:t>bilinguals</a:t>
            </a:r>
            <a:r>
              <a:rPr lang="tr-TR" sz="1600" dirty="0"/>
              <a:t>. </a:t>
            </a:r>
            <a:r>
              <a:rPr lang="tr-TR" sz="1600" dirty="0" err="1"/>
              <a:t>However</a:t>
            </a:r>
            <a:r>
              <a:rPr lang="tr-TR" sz="1600" dirty="0"/>
              <a:t>, </a:t>
            </a:r>
            <a:r>
              <a:rPr lang="tr-TR" sz="1600" dirty="0" err="1"/>
              <a:t>bilinguals</a:t>
            </a:r>
            <a:r>
              <a:rPr lang="tr-TR" sz="1600" dirty="0"/>
              <a:t> </a:t>
            </a:r>
            <a:r>
              <a:rPr lang="tr-TR" sz="1600" dirty="0" err="1"/>
              <a:t>showed</a:t>
            </a:r>
            <a:r>
              <a:rPr lang="tr-TR" sz="1600" dirty="0"/>
              <a:t> an </a:t>
            </a:r>
            <a:r>
              <a:rPr lang="tr-TR" sz="1600" dirty="0" err="1"/>
              <a:t>enhancement</a:t>
            </a:r>
            <a:r>
              <a:rPr lang="tr-TR" sz="1600" dirty="0"/>
              <a:t> of an </a:t>
            </a:r>
            <a:r>
              <a:rPr lang="tr-TR" sz="1600" dirty="0" err="1"/>
              <a:t>effect</a:t>
            </a:r>
            <a:r>
              <a:rPr lang="tr-TR" sz="1600" dirty="0"/>
              <a:t> </a:t>
            </a:r>
            <a:r>
              <a:rPr lang="tr-TR" sz="1600" dirty="0" err="1"/>
              <a:t>previously</a:t>
            </a:r>
            <a:r>
              <a:rPr lang="tr-TR" sz="1600" dirty="0"/>
              <a:t> </a:t>
            </a:r>
            <a:r>
              <a:rPr lang="tr-TR" sz="1600" dirty="0" err="1"/>
              <a:t>found</a:t>
            </a:r>
            <a:r>
              <a:rPr lang="tr-TR" sz="1600" dirty="0"/>
              <a:t> in </a:t>
            </a:r>
            <a:r>
              <a:rPr lang="tr-TR" sz="1600" dirty="0" err="1"/>
              <a:t>monolinguals</a:t>
            </a:r>
            <a:r>
              <a:rPr lang="tr-TR" sz="1600" dirty="0"/>
              <a:t>—</a:t>
            </a:r>
            <a:r>
              <a:rPr lang="tr-TR" sz="1600" dirty="0" err="1"/>
              <a:t>the</a:t>
            </a:r>
            <a:r>
              <a:rPr lang="tr-TR" sz="1600" dirty="0"/>
              <a:t> </a:t>
            </a:r>
            <a:r>
              <a:rPr lang="tr-TR" sz="1600" dirty="0" err="1"/>
              <a:t>preference</a:t>
            </a:r>
            <a:r>
              <a:rPr lang="tr-TR" sz="1600" dirty="0"/>
              <a:t> </a:t>
            </a:r>
            <a:r>
              <a:rPr lang="tr-TR" sz="1600" dirty="0" err="1"/>
              <a:t>for</a:t>
            </a:r>
            <a:r>
              <a:rPr lang="tr-TR" sz="1600" dirty="0"/>
              <a:t> </a:t>
            </a:r>
            <a:r>
              <a:rPr lang="tr-TR" sz="1600" dirty="0" err="1"/>
              <a:t>learning</a:t>
            </a:r>
            <a:r>
              <a:rPr lang="tr-TR" sz="1600" dirty="0"/>
              <a:t> </a:t>
            </a:r>
            <a:r>
              <a:rPr lang="tr-TR" sz="1600" dirty="0" err="1"/>
              <a:t>words</a:t>
            </a:r>
            <a:r>
              <a:rPr lang="tr-TR" sz="1600" dirty="0"/>
              <a:t> </a:t>
            </a:r>
            <a:r>
              <a:rPr lang="tr-TR" sz="1600" dirty="0" err="1"/>
              <a:t>with</a:t>
            </a:r>
            <a:r>
              <a:rPr lang="tr-TR" sz="1600" dirty="0"/>
              <a:t> </a:t>
            </a:r>
            <a:r>
              <a:rPr lang="tr-TR" sz="1600" dirty="0" err="1"/>
              <a:t>more</a:t>
            </a:r>
            <a:r>
              <a:rPr lang="tr-TR" sz="1600" dirty="0"/>
              <a:t> </a:t>
            </a:r>
            <a:r>
              <a:rPr lang="tr-TR" sz="1600" dirty="0" err="1"/>
              <a:t>associative</a:t>
            </a:r>
            <a:r>
              <a:rPr lang="tr-TR" sz="1600" dirty="0"/>
              <a:t> </a:t>
            </a:r>
            <a:r>
              <a:rPr lang="tr-TR" sz="1600" dirty="0" err="1"/>
              <a:t>cues</a:t>
            </a:r>
            <a:r>
              <a:rPr lang="tr-TR" sz="1600" dirty="0"/>
              <a:t>. </a:t>
            </a:r>
            <a:r>
              <a:rPr lang="tr-TR" sz="1600" dirty="0" err="1"/>
              <a:t>Though</a:t>
            </a:r>
            <a:r>
              <a:rPr lang="tr-TR" sz="1600" dirty="0"/>
              <a:t> </a:t>
            </a:r>
            <a:r>
              <a:rPr lang="tr-TR" sz="1600" dirty="0" err="1"/>
              <a:t>both</a:t>
            </a:r>
            <a:r>
              <a:rPr lang="tr-TR" sz="1600" dirty="0"/>
              <a:t> </a:t>
            </a:r>
            <a:r>
              <a:rPr lang="tr-TR" sz="1600" dirty="0" err="1"/>
              <a:t>monolinguals</a:t>
            </a:r>
            <a:r>
              <a:rPr lang="tr-TR" sz="1600" dirty="0"/>
              <a:t> </a:t>
            </a:r>
            <a:r>
              <a:rPr lang="tr-TR" sz="1600" dirty="0" err="1"/>
              <a:t>and</a:t>
            </a:r>
            <a:r>
              <a:rPr lang="tr-TR" sz="1600" dirty="0"/>
              <a:t> </a:t>
            </a:r>
            <a:r>
              <a:rPr lang="tr-TR" sz="1600" dirty="0" err="1"/>
              <a:t>bilinguals</a:t>
            </a:r>
            <a:r>
              <a:rPr lang="tr-TR" sz="1600" dirty="0"/>
              <a:t> </a:t>
            </a:r>
            <a:r>
              <a:rPr lang="tr-TR" sz="1600" dirty="0" err="1"/>
              <a:t>were</a:t>
            </a:r>
            <a:r>
              <a:rPr lang="tr-TR" sz="1600" dirty="0"/>
              <a:t> </a:t>
            </a:r>
            <a:r>
              <a:rPr lang="tr-TR" sz="1600" dirty="0" err="1"/>
              <a:t>best</a:t>
            </a:r>
            <a:r>
              <a:rPr lang="tr-TR" sz="1600" dirty="0"/>
              <a:t> fit </a:t>
            </a:r>
            <a:r>
              <a:rPr lang="tr-TR" sz="1600" dirty="0" err="1"/>
              <a:t>by</a:t>
            </a:r>
            <a:r>
              <a:rPr lang="tr-TR" sz="1600" dirty="0"/>
              <a:t> a </a:t>
            </a:r>
            <a:r>
              <a:rPr lang="tr-TR" sz="1600" dirty="0" err="1"/>
              <a:t>similar</a:t>
            </a:r>
            <a:r>
              <a:rPr lang="tr-TR" sz="1600" dirty="0"/>
              <a:t> model of </a:t>
            </a:r>
            <a:r>
              <a:rPr lang="tr-TR" sz="1600" dirty="0" err="1"/>
              <a:t>word</a:t>
            </a:r>
            <a:r>
              <a:rPr lang="tr-TR" sz="1600" dirty="0"/>
              <a:t> </a:t>
            </a:r>
            <a:r>
              <a:rPr lang="tr-TR" sz="1600" dirty="0" err="1"/>
              <a:t>learning</a:t>
            </a:r>
            <a:r>
              <a:rPr lang="tr-TR" sz="1600" dirty="0"/>
              <a:t>, </a:t>
            </a:r>
            <a:r>
              <a:rPr lang="tr-TR" sz="1600" dirty="0" err="1"/>
              <a:t>semantic</a:t>
            </a:r>
            <a:r>
              <a:rPr lang="tr-TR" sz="1600" dirty="0"/>
              <a:t> network </a:t>
            </a:r>
            <a:r>
              <a:rPr lang="tr-TR" sz="1600" dirty="0" err="1"/>
              <a:t>structure</a:t>
            </a:r>
            <a:r>
              <a:rPr lang="tr-TR" sz="1600" dirty="0"/>
              <a:t> </a:t>
            </a:r>
            <a:r>
              <a:rPr lang="tr-TR" sz="1600" dirty="0" err="1"/>
              <a:t>and</a:t>
            </a:r>
            <a:r>
              <a:rPr lang="tr-TR" sz="1600" dirty="0"/>
              <a:t> </a:t>
            </a:r>
            <a:r>
              <a:rPr lang="tr-TR" sz="1600" dirty="0" err="1"/>
              <a:t>growth</a:t>
            </a:r>
            <a:r>
              <a:rPr lang="tr-TR" sz="1600" dirty="0"/>
              <a:t> </a:t>
            </a:r>
            <a:r>
              <a:rPr lang="tr-TR" sz="1600" dirty="0" err="1"/>
              <a:t>indicated</a:t>
            </a:r>
            <a:r>
              <a:rPr lang="tr-TR" sz="1600" dirty="0"/>
              <a:t> </a:t>
            </a:r>
            <a:r>
              <a:rPr lang="tr-TR" sz="1600" dirty="0" err="1"/>
              <a:t>that</a:t>
            </a:r>
            <a:r>
              <a:rPr lang="tr-TR" sz="1600" dirty="0"/>
              <a:t> </a:t>
            </a:r>
            <a:r>
              <a:rPr lang="tr-TR" sz="1600" dirty="0" err="1"/>
              <a:t>the</a:t>
            </a:r>
            <a:r>
              <a:rPr lang="tr-TR" sz="1600" dirty="0"/>
              <a:t> </a:t>
            </a:r>
            <a:r>
              <a:rPr lang="tr-TR" sz="1600" dirty="0" err="1"/>
              <a:t>two</a:t>
            </a:r>
            <a:r>
              <a:rPr lang="tr-TR" sz="1600" dirty="0"/>
              <a:t> </a:t>
            </a:r>
            <a:r>
              <a:rPr lang="tr-TR" sz="1600" dirty="0" err="1"/>
              <a:t>groups</a:t>
            </a:r>
            <a:r>
              <a:rPr lang="tr-TR" sz="1600" dirty="0"/>
              <a:t> </a:t>
            </a:r>
            <a:r>
              <a:rPr lang="tr-TR" sz="1600" dirty="0" err="1"/>
              <a:t>were</a:t>
            </a:r>
            <a:r>
              <a:rPr lang="tr-TR" sz="1600" dirty="0"/>
              <a:t> </a:t>
            </a:r>
            <a:r>
              <a:rPr lang="tr-TR" sz="1600" dirty="0" err="1"/>
              <a:t>learning</a:t>
            </a:r>
            <a:r>
              <a:rPr lang="tr-TR" sz="1600" dirty="0"/>
              <a:t> English </a:t>
            </a:r>
            <a:r>
              <a:rPr lang="tr-TR" sz="1600" dirty="0" err="1"/>
              <a:t>words</a:t>
            </a:r>
            <a:r>
              <a:rPr lang="tr-TR" sz="1600" dirty="0"/>
              <a:t> in a </a:t>
            </a:r>
            <a:r>
              <a:rPr lang="tr-TR" sz="1600" dirty="0" err="1"/>
              <a:t>different</a:t>
            </a:r>
            <a:r>
              <a:rPr lang="tr-TR" sz="1600" dirty="0"/>
              <a:t> </a:t>
            </a:r>
            <a:r>
              <a:rPr lang="tr-TR" sz="1600" dirty="0" err="1"/>
              <a:t>order</a:t>
            </a:r>
            <a:r>
              <a:rPr lang="tr-TR" sz="1600" dirty="0"/>
              <a:t>. </a:t>
            </a:r>
            <a:r>
              <a:rPr lang="tr-TR" sz="1600" dirty="0" err="1"/>
              <a:t>Further</a:t>
            </a:r>
            <a:r>
              <a:rPr lang="tr-TR" sz="1600" dirty="0"/>
              <a:t>, in </a:t>
            </a:r>
            <a:r>
              <a:rPr lang="tr-TR" sz="1600" dirty="0" err="1"/>
              <a:t>comparison</a:t>
            </a:r>
            <a:r>
              <a:rPr lang="tr-TR" sz="1600" dirty="0"/>
              <a:t> </a:t>
            </a:r>
            <a:r>
              <a:rPr lang="tr-TR" sz="1600" dirty="0" err="1"/>
              <a:t>with</a:t>
            </a:r>
            <a:r>
              <a:rPr lang="tr-TR" sz="1600" dirty="0"/>
              <a:t> a model of </a:t>
            </a:r>
            <a:r>
              <a:rPr lang="tr-TR" sz="1600" dirty="0" err="1"/>
              <a:t>two</a:t>
            </a:r>
            <a:r>
              <a:rPr lang="tr-TR" sz="1600" dirty="0"/>
              <a:t>-</a:t>
            </a:r>
            <a:r>
              <a:rPr lang="tr-TR" sz="1600" dirty="0" err="1"/>
              <a:t>monolinguals</a:t>
            </a:r>
            <a:r>
              <a:rPr lang="tr-TR" sz="1600" dirty="0"/>
              <a:t>-in-</a:t>
            </a:r>
            <a:r>
              <a:rPr lang="tr-TR" sz="1600" dirty="0" err="1"/>
              <a:t>one</a:t>
            </a:r>
            <a:r>
              <a:rPr lang="tr-TR" sz="1600" dirty="0"/>
              <a:t>-</a:t>
            </a:r>
            <a:r>
              <a:rPr lang="tr-TR" sz="1600" dirty="0" err="1"/>
              <a:t>mind</a:t>
            </a:r>
            <a:r>
              <a:rPr lang="tr-TR" sz="1600" dirty="0"/>
              <a:t>, </a:t>
            </a:r>
            <a:r>
              <a:rPr lang="tr-TR" sz="1600" dirty="0" err="1"/>
              <a:t>bilinguals</a:t>
            </a:r>
            <a:r>
              <a:rPr lang="tr-TR" sz="1600" dirty="0"/>
              <a:t> </a:t>
            </a:r>
            <a:r>
              <a:rPr lang="tr-TR" sz="1600" dirty="0" err="1"/>
              <a:t>overproduced</a:t>
            </a:r>
            <a:r>
              <a:rPr lang="tr-TR" sz="1600" dirty="0"/>
              <a:t> </a:t>
            </a:r>
            <a:r>
              <a:rPr lang="tr-TR" sz="1600" dirty="0" err="1"/>
              <a:t>translational</a:t>
            </a:r>
            <a:r>
              <a:rPr lang="tr-TR" sz="1600" dirty="0"/>
              <a:t> </a:t>
            </a:r>
            <a:r>
              <a:rPr lang="tr-TR" sz="1600" dirty="0" err="1"/>
              <a:t>equivalents</a:t>
            </a:r>
            <a:r>
              <a:rPr lang="tr-TR" sz="1600" dirty="0"/>
              <a:t>. </a:t>
            </a:r>
            <a:r>
              <a:rPr lang="tr-TR" sz="1600" dirty="0" err="1"/>
              <a:t>Our</a:t>
            </a:r>
            <a:r>
              <a:rPr lang="tr-TR" sz="1600" dirty="0"/>
              <a:t> </a:t>
            </a:r>
            <a:r>
              <a:rPr lang="tr-TR" sz="1600" dirty="0" err="1"/>
              <a:t>results</a:t>
            </a:r>
            <a:r>
              <a:rPr lang="tr-TR" sz="1600" dirty="0"/>
              <a:t> </a:t>
            </a:r>
            <a:r>
              <a:rPr lang="tr-TR" sz="1600" dirty="0" err="1"/>
              <a:t>support</a:t>
            </a:r>
            <a:r>
              <a:rPr lang="tr-TR" sz="1600" dirty="0"/>
              <a:t> an </a:t>
            </a:r>
            <a:r>
              <a:rPr lang="tr-TR" sz="1600" dirty="0" err="1"/>
              <a:t>emergent</a:t>
            </a:r>
            <a:r>
              <a:rPr lang="tr-TR" sz="1600" dirty="0"/>
              <a:t> </a:t>
            </a:r>
            <a:r>
              <a:rPr lang="tr-TR" sz="1600" dirty="0" err="1"/>
              <a:t>account</a:t>
            </a:r>
            <a:r>
              <a:rPr lang="tr-TR" sz="1600" dirty="0"/>
              <a:t> of </a:t>
            </a:r>
            <a:r>
              <a:rPr lang="tr-TR" sz="1600" dirty="0" err="1"/>
              <a:t>bilingual</a:t>
            </a:r>
            <a:r>
              <a:rPr lang="tr-TR" sz="1600" dirty="0"/>
              <a:t> first </a:t>
            </a:r>
            <a:r>
              <a:rPr lang="tr-TR" sz="1600" dirty="0" err="1"/>
              <a:t>language</a:t>
            </a:r>
            <a:r>
              <a:rPr lang="tr-TR" sz="1600" dirty="0"/>
              <a:t> </a:t>
            </a:r>
            <a:r>
              <a:rPr lang="tr-TR" sz="1600" dirty="0" err="1"/>
              <a:t>acquisition</a:t>
            </a:r>
            <a:r>
              <a:rPr lang="tr-TR" sz="1600" dirty="0"/>
              <a:t>, </a:t>
            </a:r>
            <a:r>
              <a:rPr lang="tr-TR" sz="1600" dirty="0" err="1"/>
              <a:t>where</a:t>
            </a:r>
            <a:r>
              <a:rPr lang="tr-TR" sz="1600" dirty="0"/>
              <a:t> </a:t>
            </a:r>
            <a:r>
              <a:rPr lang="tr-TR" sz="1600" dirty="0" err="1"/>
              <a:t>learning</a:t>
            </a:r>
            <a:r>
              <a:rPr lang="tr-TR" sz="1600" dirty="0"/>
              <a:t> a </a:t>
            </a:r>
            <a:r>
              <a:rPr lang="tr-TR" sz="1600" dirty="0" err="1"/>
              <a:t>word</a:t>
            </a:r>
            <a:r>
              <a:rPr lang="tr-TR" sz="1600" dirty="0"/>
              <a:t> in </a:t>
            </a:r>
            <a:r>
              <a:rPr lang="tr-TR" sz="1600" dirty="0" err="1"/>
              <a:t>one</a:t>
            </a:r>
            <a:r>
              <a:rPr lang="tr-TR" sz="1600" dirty="0"/>
              <a:t> </a:t>
            </a:r>
            <a:r>
              <a:rPr lang="tr-TR" sz="1600" dirty="0" err="1"/>
              <a:t>language</a:t>
            </a:r>
            <a:r>
              <a:rPr lang="tr-TR" sz="1600" dirty="0"/>
              <a:t> </a:t>
            </a:r>
            <a:r>
              <a:rPr lang="tr-TR" sz="1600" dirty="0" err="1"/>
              <a:t>facilitates</a:t>
            </a:r>
            <a:r>
              <a:rPr lang="tr-TR" sz="1600" dirty="0"/>
              <a:t> </a:t>
            </a:r>
            <a:r>
              <a:rPr lang="tr-TR" sz="1600" dirty="0" err="1"/>
              <a:t>its</a:t>
            </a:r>
            <a:r>
              <a:rPr lang="tr-TR" sz="1600" dirty="0"/>
              <a:t> </a:t>
            </a:r>
            <a:r>
              <a:rPr lang="tr-TR" sz="1600" dirty="0" err="1"/>
              <a:t>acquisition</a:t>
            </a:r>
            <a:r>
              <a:rPr lang="tr-TR" sz="1600" dirty="0"/>
              <a:t> in a </a:t>
            </a:r>
            <a:r>
              <a:rPr lang="tr-TR" sz="1600" dirty="0" err="1"/>
              <a:t>second</a:t>
            </a:r>
            <a:r>
              <a:rPr lang="tr-TR" sz="1600" dirty="0"/>
              <a:t> </a:t>
            </a:r>
            <a:r>
              <a:rPr lang="tr-TR" sz="1600" dirty="0" err="1"/>
              <a:t>language</a:t>
            </a:r>
            <a:r>
              <a:rPr lang="tr-TR" sz="1600" dirty="0"/>
              <a:t>.</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4434498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r>
              <a:rPr lang="tr-TR" sz="1600" b="1" dirty="0" err="1"/>
              <a:t>Lieven</a:t>
            </a:r>
            <a:r>
              <a:rPr lang="tr-TR" sz="1600" b="1" dirty="0"/>
              <a:t>, E. (2010). </a:t>
            </a:r>
            <a:r>
              <a:rPr lang="tr-TR" sz="1600" b="1" dirty="0" err="1"/>
              <a:t>Input</a:t>
            </a:r>
            <a:r>
              <a:rPr lang="tr-TR" sz="1600" b="1" dirty="0"/>
              <a:t> </a:t>
            </a:r>
            <a:r>
              <a:rPr lang="tr-TR" sz="1600" b="1" dirty="0" err="1"/>
              <a:t>and</a:t>
            </a:r>
            <a:r>
              <a:rPr lang="tr-TR" sz="1600" b="1" dirty="0"/>
              <a:t> first </a:t>
            </a:r>
            <a:r>
              <a:rPr lang="tr-TR" sz="1600" b="1" dirty="0" err="1"/>
              <a:t>language</a:t>
            </a:r>
            <a:r>
              <a:rPr lang="tr-TR" sz="1600" b="1" dirty="0"/>
              <a:t> </a:t>
            </a:r>
            <a:r>
              <a:rPr lang="tr-TR" sz="1600" b="1" dirty="0" err="1"/>
              <a:t>acquisition</a:t>
            </a:r>
            <a:r>
              <a:rPr lang="tr-TR" sz="1600" b="1" dirty="0"/>
              <a:t>: </a:t>
            </a:r>
            <a:r>
              <a:rPr lang="tr-TR" sz="1600" b="1" dirty="0" err="1"/>
              <a:t>Evaluating</a:t>
            </a:r>
            <a:r>
              <a:rPr lang="tr-TR" sz="1600" b="1" dirty="0"/>
              <a:t> </a:t>
            </a:r>
            <a:r>
              <a:rPr lang="tr-TR" sz="1600" b="1" dirty="0" err="1"/>
              <a:t>the</a:t>
            </a:r>
            <a:r>
              <a:rPr lang="tr-TR" sz="1600" b="1" dirty="0"/>
              <a:t> role of </a:t>
            </a:r>
            <a:r>
              <a:rPr lang="tr-TR" sz="1600" b="1" dirty="0" err="1"/>
              <a:t>frequency</a:t>
            </a:r>
            <a:r>
              <a:rPr lang="tr-TR" sz="1600" b="1" dirty="0"/>
              <a:t>. </a:t>
            </a:r>
            <a:r>
              <a:rPr lang="tr-TR" sz="1600" b="1" dirty="0" err="1"/>
              <a:t>Lingua</a:t>
            </a:r>
            <a:r>
              <a:rPr lang="tr-TR" sz="1600" b="1" dirty="0"/>
              <a:t> 120(11): 2546-2556</a:t>
            </a:r>
            <a:r>
              <a:rPr lang="tr-TR" sz="1600" b="1" dirty="0" smtClean="0"/>
              <a:t>.</a:t>
            </a:r>
            <a:endParaRPr lang="tr-TR" sz="1600" b="1" dirty="0"/>
          </a:p>
          <a:p>
            <a:pPr algn="just"/>
            <a:endParaRPr lang="en-US" sz="1600" b="1" dirty="0"/>
          </a:p>
          <a:p>
            <a:pPr marL="0" indent="0" algn="just">
              <a:buNone/>
            </a:pPr>
            <a:r>
              <a:rPr lang="tr-TR" sz="1600" dirty="0" err="1"/>
              <a:t>This</a:t>
            </a:r>
            <a:r>
              <a:rPr lang="tr-TR" sz="1600" dirty="0"/>
              <a:t> </a:t>
            </a:r>
            <a:r>
              <a:rPr lang="tr-TR" sz="1600" dirty="0" err="1"/>
              <a:t>paper</a:t>
            </a:r>
            <a:r>
              <a:rPr lang="tr-TR" sz="1600" dirty="0"/>
              <a:t> </a:t>
            </a:r>
            <a:r>
              <a:rPr lang="tr-TR" sz="1600" dirty="0" err="1"/>
              <a:t>addresses</a:t>
            </a:r>
            <a:r>
              <a:rPr lang="tr-TR" sz="1600" dirty="0"/>
              <a:t> </a:t>
            </a:r>
            <a:r>
              <a:rPr lang="tr-TR" sz="1600" dirty="0" err="1"/>
              <a:t>the</a:t>
            </a:r>
            <a:r>
              <a:rPr lang="tr-TR" sz="1600" dirty="0"/>
              <a:t> </a:t>
            </a:r>
            <a:r>
              <a:rPr lang="tr-TR" sz="1600" dirty="0" err="1"/>
              <a:t>relationship</a:t>
            </a:r>
            <a:r>
              <a:rPr lang="tr-TR" sz="1600" dirty="0"/>
              <a:t> </a:t>
            </a:r>
            <a:r>
              <a:rPr lang="tr-TR" sz="1600" dirty="0" err="1"/>
              <a:t>between</a:t>
            </a:r>
            <a:r>
              <a:rPr lang="tr-TR" sz="1600" dirty="0"/>
              <a:t> </a:t>
            </a:r>
            <a:r>
              <a:rPr lang="tr-TR" sz="1600" dirty="0" err="1"/>
              <a:t>the</a:t>
            </a:r>
            <a:r>
              <a:rPr lang="tr-TR" sz="1600" dirty="0"/>
              <a:t> </a:t>
            </a:r>
            <a:r>
              <a:rPr lang="tr-TR" sz="1600" dirty="0" err="1"/>
              <a:t>frequency</a:t>
            </a:r>
            <a:r>
              <a:rPr lang="tr-TR" sz="1600" dirty="0"/>
              <a:t> of </a:t>
            </a:r>
            <a:r>
              <a:rPr lang="tr-TR" sz="1600" dirty="0" err="1"/>
              <a:t>morphological</a:t>
            </a:r>
            <a:r>
              <a:rPr lang="tr-TR" sz="1600" dirty="0"/>
              <a:t>, </a:t>
            </a:r>
            <a:r>
              <a:rPr lang="tr-TR" sz="1600" dirty="0" err="1"/>
              <a:t>lexical</a:t>
            </a:r>
            <a:r>
              <a:rPr lang="tr-TR" sz="1600" dirty="0"/>
              <a:t> </a:t>
            </a:r>
            <a:r>
              <a:rPr lang="tr-TR" sz="1600" dirty="0" err="1"/>
              <a:t>and</a:t>
            </a:r>
            <a:r>
              <a:rPr lang="tr-TR" sz="1600" dirty="0"/>
              <a:t> </a:t>
            </a:r>
            <a:r>
              <a:rPr lang="tr-TR" sz="1600" dirty="0" err="1"/>
              <a:t>syntactic</a:t>
            </a:r>
            <a:r>
              <a:rPr lang="tr-TR" sz="1600" dirty="0"/>
              <a:t> </a:t>
            </a:r>
            <a:r>
              <a:rPr lang="tr-TR" sz="1600" dirty="0" err="1"/>
              <a:t>forms</a:t>
            </a:r>
            <a:r>
              <a:rPr lang="tr-TR" sz="1600" dirty="0"/>
              <a:t> in </a:t>
            </a:r>
            <a:r>
              <a:rPr lang="tr-TR" sz="1600" dirty="0" err="1"/>
              <a:t>the</a:t>
            </a:r>
            <a:r>
              <a:rPr lang="tr-TR" sz="1600" dirty="0"/>
              <a:t> </a:t>
            </a:r>
            <a:r>
              <a:rPr lang="tr-TR" sz="1600" dirty="0" err="1"/>
              <a:t>input</a:t>
            </a:r>
            <a:r>
              <a:rPr lang="tr-TR" sz="1600" dirty="0"/>
              <a:t> </a:t>
            </a:r>
            <a:r>
              <a:rPr lang="tr-TR" sz="1600" dirty="0" err="1"/>
              <a:t>and</a:t>
            </a:r>
            <a:r>
              <a:rPr lang="tr-TR" sz="1600" dirty="0"/>
              <a:t> </a:t>
            </a:r>
            <a:r>
              <a:rPr lang="tr-TR" sz="1600" dirty="0" err="1"/>
              <a:t>children's</a:t>
            </a:r>
            <a:r>
              <a:rPr lang="tr-TR" sz="1600" dirty="0"/>
              <a:t> </a:t>
            </a:r>
            <a:r>
              <a:rPr lang="tr-TR" sz="1600" dirty="0" err="1"/>
              <a:t>language</a:t>
            </a:r>
            <a:r>
              <a:rPr lang="tr-TR" sz="1600" dirty="0"/>
              <a:t> </a:t>
            </a:r>
            <a:r>
              <a:rPr lang="tr-TR" sz="1600" dirty="0" err="1"/>
              <a:t>acquisition</a:t>
            </a:r>
            <a:r>
              <a:rPr lang="tr-TR" sz="1600" dirty="0"/>
              <a:t>. </a:t>
            </a:r>
            <a:r>
              <a:rPr lang="tr-TR" sz="1600" dirty="0" err="1"/>
              <a:t>The</a:t>
            </a:r>
            <a:r>
              <a:rPr lang="tr-TR" sz="1600" dirty="0"/>
              <a:t> problem of </a:t>
            </a:r>
            <a:r>
              <a:rPr lang="tr-TR" sz="1600" dirty="0" err="1"/>
              <a:t>obtaining</a:t>
            </a:r>
            <a:r>
              <a:rPr lang="tr-TR" sz="1600" dirty="0"/>
              <a:t> </a:t>
            </a:r>
            <a:r>
              <a:rPr lang="tr-TR" sz="1600" dirty="0" err="1"/>
              <a:t>reliable</a:t>
            </a:r>
            <a:r>
              <a:rPr lang="tr-TR" sz="1600" dirty="0"/>
              <a:t> </a:t>
            </a:r>
            <a:r>
              <a:rPr lang="tr-TR" sz="1600" dirty="0" err="1"/>
              <a:t>frequency</a:t>
            </a:r>
            <a:r>
              <a:rPr lang="tr-TR" sz="1600" dirty="0"/>
              <a:t> </a:t>
            </a:r>
            <a:r>
              <a:rPr lang="tr-TR" sz="1600" dirty="0" err="1"/>
              <a:t>measures</a:t>
            </a:r>
            <a:r>
              <a:rPr lang="tr-TR" sz="1600" dirty="0"/>
              <a:t> </a:t>
            </a:r>
            <a:r>
              <a:rPr lang="tr-TR" sz="1600" dirty="0" err="1"/>
              <a:t>under</a:t>
            </a:r>
            <a:r>
              <a:rPr lang="tr-TR" sz="1600" dirty="0"/>
              <a:t> </a:t>
            </a:r>
            <a:r>
              <a:rPr lang="tr-TR" sz="1600" dirty="0" err="1"/>
              <a:t>different</a:t>
            </a:r>
            <a:r>
              <a:rPr lang="tr-TR" sz="1600" dirty="0"/>
              <a:t> </a:t>
            </a:r>
            <a:r>
              <a:rPr lang="tr-TR" sz="1600" dirty="0" err="1"/>
              <a:t>sampling</a:t>
            </a:r>
            <a:r>
              <a:rPr lang="tr-TR" sz="1600" dirty="0"/>
              <a:t> </a:t>
            </a:r>
            <a:r>
              <a:rPr lang="tr-TR" sz="1600" dirty="0" err="1"/>
              <a:t>regimes</a:t>
            </a:r>
            <a:r>
              <a:rPr lang="tr-TR" sz="1600" dirty="0"/>
              <a:t> is </a:t>
            </a:r>
            <a:r>
              <a:rPr lang="tr-TR" sz="1600" dirty="0" err="1"/>
              <a:t>discussed</a:t>
            </a:r>
            <a:r>
              <a:rPr lang="tr-TR" sz="1600" dirty="0"/>
              <a:t>. Since </a:t>
            </a:r>
            <a:r>
              <a:rPr lang="tr-TR" sz="1600" dirty="0" err="1"/>
              <a:t>children</a:t>
            </a:r>
            <a:r>
              <a:rPr lang="tr-TR" sz="1600" dirty="0"/>
              <a:t> </a:t>
            </a:r>
            <a:r>
              <a:rPr lang="tr-TR" sz="1600" dirty="0" err="1"/>
              <a:t>are</a:t>
            </a:r>
            <a:r>
              <a:rPr lang="tr-TR" sz="1600" dirty="0"/>
              <a:t> not </a:t>
            </a:r>
            <a:r>
              <a:rPr lang="tr-TR" sz="1600" dirty="0" err="1"/>
              <a:t>simple</a:t>
            </a:r>
            <a:r>
              <a:rPr lang="tr-TR" sz="1600" dirty="0"/>
              <a:t> </a:t>
            </a:r>
            <a:r>
              <a:rPr lang="tr-TR" sz="1600" dirty="0" err="1"/>
              <a:t>associationist</a:t>
            </a:r>
            <a:r>
              <a:rPr lang="tr-TR" sz="1600" dirty="0"/>
              <a:t> </a:t>
            </a:r>
            <a:r>
              <a:rPr lang="tr-TR" sz="1600" dirty="0" err="1"/>
              <a:t>processors</a:t>
            </a:r>
            <a:r>
              <a:rPr lang="tr-TR" sz="1600" dirty="0"/>
              <a:t> </a:t>
            </a:r>
            <a:r>
              <a:rPr lang="tr-TR" sz="1600" dirty="0" err="1"/>
              <a:t>onto</a:t>
            </a:r>
            <a:r>
              <a:rPr lang="tr-TR" sz="1600" dirty="0"/>
              <a:t> </a:t>
            </a:r>
            <a:r>
              <a:rPr lang="tr-TR" sz="1600" dirty="0" err="1"/>
              <a:t>which</a:t>
            </a:r>
            <a:r>
              <a:rPr lang="tr-TR" sz="1600" dirty="0"/>
              <a:t> </a:t>
            </a:r>
            <a:r>
              <a:rPr lang="tr-TR" sz="1600" dirty="0" err="1"/>
              <a:t>the</a:t>
            </a:r>
            <a:r>
              <a:rPr lang="tr-TR" sz="1600" dirty="0"/>
              <a:t> </a:t>
            </a:r>
            <a:r>
              <a:rPr lang="tr-TR" sz="1600" dirty="0" err="1"/>
              <a:t>frequency</a:t>
            </a:r>
            <a:r>
              <a:rPr lang="tr-TR" sz="1600" dirty="0"/>
              <a:t> of </a:t>
            </a:r>
            <a:r>
              <a:rPr lang="tr-TR" sz="1600" dirty="0" err="1"/>
              <a:t>hearing</a:t>
            </a:r>
            <a:r>
              <a:rPr lang="tr-TR" sz="1600" dirty="0"/>
              <a:t> </a:t>
            </a:r>
            <a:r>
              <a:rPr lang="tr-TR" sz="1600" dirty="0" err="1"/>
              <a:t>or</a:t>
            </a:r>
            <a:r>
              <a:rPr lang="tr-TR" sz="1600" dirty="0"/>
              <a:t> </a:t>
            </a:r>
            <a:r>
              <a:rPr lang="tr-TR" sz="1600" dirty="0" err="1"/>
              <a:t>producing</a:t>
            </a:r>
            <a:r>
              <a:rPr lang="tr-TR" sz="1600" dirty="0"/>
              <a:t> a </a:t>
            </a:r>
            <a:r>
              <a:rPr lang="tr-TR" sz="1600" dirty="0" err="1"/>
              <a:t>string</a:t>
            </a:r>
            <a:r>
              <a:rPr lang="tr-TR" sz="1600" dirty="0"/>
              <a:t> </a:t>
            </a:r>
            <a:r>
              <a:rPr lang="tr-TR" sz="1600" dirty="0" err="1"/>
              <a:t>maps</a:t>
            </a:r>
            <a:r>
              <a:rPr lang="tr-TR" sz="1600" dirty="0"/>
              <a:t> </a:t>
            </a:r>
            <a:r>
              <a:rPr lang="tr-TR" sz="1600" dirty="0" err="1"/>
              <a:t>directly</a:t>
            </a:r>
            <a:r>
              <a:rPr lang="tr-TR" sz="1600" dirty="0"/>
              <a:t>, a </a:t>
            </a:r>
            <a:r>
              <a:rPr lang="tr-TR" sz="1600" dirty="0" err="1"/>
              <a:t>number</a:t>
            </a:r>
            <a:r>
              <a:rPr lang="tr-TR" sz="1600" dirty="0"/>
              <a:t> of </a:t>
            </a:r>
            <a:r>
              <a:rPr lang="tr-TR" sz="1600" dirty="0" err="1"/>
              <a:t>factors</a:t>
            </a:r>
            <a:r>
              <a:rPr lang="tr-TR" sz="1600" dirty="0"/>
              <a:t> </a:t>
            </a:r>
            <a:r>
              <a:rPr lang="tr-TR" sz="1600" dirty="0" err="1"/>
              <a:t>that</a:t>
            </a:r>
            <a:r>
              <a:rPr lang="tr-TR" sz="1600" dirty="0"/>
              <a:t> </a:t>
            </a:r>
            <a:r>
              <a:rPr lang="tr-TR" sz="1600" dirty="0" err="1"/>
              <a:t>interact</a:t>
            </a:r>
            <a:r>
              <a:rPr lang="tr-TR" sz="1600" dirty="0"/>
              <a:t> </a:t>
            </a:r>
            <a:r>
              <a:rPr lang="tr-TR" sz="1600" dirty="0" err="1"/>
              <a:t>with</a:t>
            </a:r>
            <a:r>
              <a:rPr lang="tr-TR" sz="1600" dirty="0"/>
              <a:t> </a:t>
            </a:r>
            <a:r>
              <a:rPr lang="tr-TR" sz="1600" dirty="0" err="1"/>
              <a:t>frequency</a:t>
            </a:r>
            <a:r>
              <a:rPr lang="tr-TR" sz="1600" dirty="0"/>
              <a:t> </a:t>
            </a:r>
            <a:r>
              <a:rPr lang="tr-TR" sz="1600" dirty="0" err="1"/>
              <a:t>are</a:t>
            </a:r>
            <a:r>
              <a:rPr lang="tr-TR" sz="1600" dirty="0"/>
              <a:t> </a:t>
            </a:r>
            <a:r>
              <a:rPr lang="tr-TR" sz="1600" dirty="0" err="1"/>
              <a:t>reviewed</a:t>
            </a:r>
            <a:r>
              <a:rPr lang="tr-TR" sz="1600" dirty="0"/>
              <a:t>: form-</a:t>
            </a:r>
            <a:r>
              <a:rPr lang="tr-TR" sz="1600" dirty="0" err="1"/>
              <a:t>function</a:t>
            </a:r>
            <a:r>
              <a:rPr lang="tr-TR" sz="1600" dirty="0"/>
              <a:t> </a:t>
            </a:r>
            <a:r>
              <a:rPr lang="tr-TR" sz="1600" dirty="0" err="1"/>
              <a:t>mappings</a:t>
            </a:r>
            <a:r>
              <a:rPr lang="tr-TR" sz="1600" dirty="0"/>
              <a:t>, </a:t>
            </a:r>
            <a:r>
              <a:rPr lang="tr-TR" sz="1600" dirty="0" err="1"/>
              <a:t>neighbourhood</a:t>
            </a:r>
            <a:r>
              <a:rPr lang="tr-TR" sz="1600" dirty="0"/>
              <a:t> </a:t>
            </a:r>
            <a:r>
              <a:rPr lang="tr-TR" sz="1600" dirty="0" err="1"/>
              <a:t>relations</a:t>
            </a:r>
            <a:r>
              <a:rPr lang="tr-TR" sz="1600" dirty="0"/>
              <a:t> </a:t>
            </a:r>
            <a:r>
              <a:rPr lang="tr-TR" sz="1600" dirty="0" err="1"/>
              <a:t>and</a:t>
            </a:r>
            <a:r>
              <a:rPr lang="tr-TR" sz="1600" dirty="0"/>
              <a:t> </a:t>
            </a:r>
            <a:r>
              <a:rPr lang="tr-TR" sz="1600" dirty="0" err="1"/>
              <a:t>multiple</a:t>
            </a:r>
            <a:r>
              <a:rPr lang="tr-TR" sz="1600" dirty="0"/>
              <a:t> </a:t>
            </a:r>
            <a:r>
              <a:rPr lang="tr-TR" sz="1600" dirty="0" err="1"/>
              <a:t>cues</a:t>
            </a:r>
            <a:r>
              <a:rPr lang="tr-TR" sz="1600" dirty="0"/>
              <a:t>. </a:t>
            </a:r>
            <a:r>
              <a:rPr lang="tr-TR" sz="1600" dirty="0" err="1"/>
              <a:t>These</a:t>
            </a:r>
            <a:r>
              <a:rPr lang="tr-TR" sz="1600" dirty="0"/>
              <a:t> </a:t>
            </a:r>
            <a:r>
              <a:rPr lang="tr-TR" sz="1600" dirty="0" err="1"/>
              <a:t>factors</a:t>
            </a:r>
            <a:r>
              <a:rPr lang="tr-TR" sz="1600" dirty="0"/>
              <a:t> </a:t>
            </a:r>
            <a:r>
              <a:rPr lang="tr-TR" sz="1600" dirty="0" err="1"/>
              <a:t>raise</a:t>
            </a:r>
            <a:r>
              <a:rPr lang="tr-TR" sz="1600" dirty="0"/>
              <a:t> </a:t>
            </a:r>
            <a:r>
              <a:rPr lang="tr-TR" sz="1600" dirty="0" err="1"/>
              <a:t>the</a:t>
            </a:r>
            <a:r>
              <a:rPr lang="tr-TR" sz="1600" dirty="0"/>
              <a:t> problem of </a:t>
            </a:r>
            <a:r>
              <a:rPr lang="tr-TR" sz="1600" dirty="0" err="1"/>
              <a:t>the</a:t>
            </a:r>
            <a:r>
              <a:rPr lang="tr-TR" sz="1600" dirty="0"/>
              <a:t> </a:t>
            </a:r>
            <a:r>
              <a:rPr lang="tr-TR" sz="1600" dirty="0" err="1"/>
              <a:t>level</a:t>
            </a:r>
            <a:r>
              <a:rPr lang="tr-TR" sz="1600" dirty="0"/>
              <a:t> of </a:t>
            </a:r>
            <a:r>
              <a:rPr lang="tr-TR" sz="1600" dirty="0" err="1"/>
              <a:t>granularity</a:t>
            </a:r>
            <a:r>
              <a:rPr lang="tr-TR" sz="1600" dirty="0"/>
              <a:t> at </a:t>
            </a:r>
            <a:r>
              <a:rPr lang="tr-TR" sz="1600" dirty="0" err="1"/>
              <a:t>which</a:t>
            </a:r>
            <a:r>
              <a:rPr lang="tr-TR" sz="1600" dirty="0"/>
              <a:t> </a:t>
            </a:r>
            <a:r>
              <a:rPr lang="tr-TR" sz="1600" dirty="0" err="1"/>
              <a:t>we</a:t>
            </a:r>
            <a:r>
              <a:rPr lang="tr-TR" sz="1600" dirty="0"/>
              <a:t> test </a:t>
            </a:r>
            <a:r>
              <a:rPr lang="tr-TR" sz="1600" dirty="0" err="1"/>
              <a:t>for</a:t>
            </a:r>
            <a:r>
              <a:rPr lang="tr-TR" sz="1600" dirty="0"/>
              <a:t> a </a:t>
            </a:r>
            <a:r>
              <a:rPr lang="tr-TR" sz="1600" dirty="0" err="1"/>
              <a:t>frequency-based</a:t>
            </a:r>
            <a:r>
              <a:rPr lang="tr-TR" sz="1600" dirty="0"/>
              <a:t> </a:t>
            </a:r>
            <a:r>
              <a:rPr lang="tr-TR" sz="1600" dirty="0" err="1"/>
              <a:t>explanation</a:t>
            </a:r>
            <a:r>
              <a:rPr lang="tr-TR" sz="1600" dirty="0"/>
              <a:t> </a:t>
            </a:r>
            <a:r>
              <a:rPr lang="tr-TR" sz="1600" dirty="0" err="1"/>
              <a:t>which</a:t>
            </a:r>
            <a:r>
              <a:rPr lang="tr-TR" sz="1600" dirty="0"/>
              <a:t> can </a:t>
            </a:r>
            <a:r>
              <a:rPr lang="tr-TR" sz="1600" dirty="0" err="1"/>
              <a:t>only</a:t>
            </a:r>
            <a:r>
              <a:rPr lang="tr-TR" sz="1600" dirty="0"/>
              <a:t> be </a:t>
            </a:r>
            <a:r>
              <a:rPr lang="tr-TR" sz="1600" dirty="0" err="1"/>
              <a:t>established</a:t>
            </a:r>
            <a:r>
              <a:rPr lang="tr-TR" sz="1600" dirty="0"/>
              <a:t> </a:t>
            </a:r>
            <a:r>
              <a:rPr lang="tr-TR" sz="1600" dirty="0" err="1"/>
              <a:t>through</a:t>
            </a:r>
            <a:r>
              <a:rPr lang="tr-TR" sz="1600" dirty="0"/>
              <a:t> </a:t>
            </a:r>
            <a:r>
              <a:rPr lang="tr-TR" sz="1600" dirty="0" err="1"/>
              <a:t>empirical</a:t>
            </a:r>
            <a:r>
              <a:rPr lang="tr-TR" sz="1600" dirty="0"/>
              <a:t> </a:t>
            </a:r>
            <a:r>
              <a:rPr lang="tr-TR" sz="1600" dirty="0" err="1"/>
              <a:t>research</a:t>
            </a:r>
            <a:r>
              <a:rPr lang="tr-TR" sz="1600" dirty="0"/>
              <a:t>. </a:t>
            </a:r>
            <a:r>
              <a:rPr lang="tr-TR" sz="1600" dirty="0" err="1"/>
              <a:t>Studies</a:t>
            </a:r>
            <a:r>
              <a:rPr lang="tr-TR" sz="1600" dirty="0"/>
              <a:t> </a:t>
            </a:r>
            <a:r>
              <a:rPr lang="tr-TR" sz="1600" dirty="0" err="1"/>
              <a:t>showing</a:t>
            </a:r>
            <a:r>
              <a:rPr lang="tr-TR" sz="1600" dirty="0"/>
              <a:t> a </a:t>
            </a:r>
            <a:r>
              <a:rPr lang="tr-TR" sz="1600" dirty="0" err="1"/>
              <a:t>relationship</a:t>
            </a:r>
            <a:r>
              <a:rPr lang="tr-TR" sz="1600" dirty="0"/>
              <a:t> </a:t>
            </a:r>
            <a:r>
              <a:rPr lang="tr-TR" sz="1600" dirty="0" err="1"/>
              <a:t>between</a:t>
            </a:r>
            <a:r>
              <a:rPr lang="tr-TR" sz="1600" dirty="0"/>
              <a:t> </a:t>
            </a:r>
            <a:r>
              <a:rPr lang="tr-TR" sz="1600" dirty="0" err="1"/>
              <a:t>the</a:t>
            </a:r>
            <a:r>
              <a:rPr lang="tr-TR" sz="1600" dirty="0"/>
              <a:t> </a:t>
            </a:r>
            <a:r>
              <a:rPr lang="tr-TR" sz="1600" dirty="0" err="1"/>
              <a:t>relative</a:t>
            </a:r>
            <a:r>
              <a:rPr lang="tr-TR" sz="1600" dirty="0"/>
              <a:t> </a:t>
            </a:r>
            <a:r>
              <a:rPr lang="tr-TR" sz="1600" dirty="0" err="1"/>
              <a:t>frequency</a:t>
            </a:r>
            <a:r>
              <a:rPr lang="tr-TR" sz="1600" dirty="0"/>
              <a:t> of </a:t>
            </a:r>
            <a:r>
              <a:rPr lang="tr-TR" sz="1600" dirty="0" err="1"/>
              <a:t>forms</a:t>
            </a:r>
            <a:r>
              <a:rPr lang="tr-TR" sz="1600" dirty="0"/>
              <a:t> in </a:t>
            </a:r>
            <a:r>
              <a:rPr lang="tr-TR" sz="1600" dirty="0" err="1"/>
              <a:t>the</a:t>
            </a:r>
            <a:r>
              <a:rPr lang="tr-TR" sz="1600" dirty="0"/>
              <a:t> </a:t>
            </a:r>
            <a:r>
              <a:rPr lang="tr-TR" sz="1600" dirty="0" err="1"/>
              <a:t>input</a:t>
            </a:r>
            <a:r>
              <a:rPr lang="tr-TR" sz="1600" dirty="0"/>
              <a:t> </a:t>
            </a:r>
            <a:r>
              <a:rPr lang="tr-TR" sz="1600" dirty="0" err="1"/>
              <a:t>and</a:t>
            </a:r>
            <a:r>
              <a:rPr lang="tr-TR" sz="1600" dirty="0"/>
              <a:t> </a:t>
            </a:r>
            <a:r>
              <a:rPr lang="tr-TR" sz="1600" dirty="0" err="1"/>
              <a:t>children's</a:t>
            </a:r>
            <a:r>
              <a:rPr lang="tr-TR" sz="1600" dirty="0"/>
              <a:t> </a:t>
            </a:r>
            <a:r>
              <a:rPr lang="tr-TR" sz="1600" dirty="0" err="1"/>
              <a:t>errors</a:t>
            </a:r>
            <a:r>
              <a:rPr lang="tr-TR" sz="1600" dirty="0"/>
              <a:t>, </a:t>
            </a:r>
            <a:r>
              <a:rPr lang="tr-TR" sz="1600" dirty="0" err="1"/>
              <a:t>including</a:t>
            </a:r>
            <a:r>
              <a:rPr lang="tr-TR" sz="1600" dirty="0"/>
              <a:t> </a:t>
            </a:r>
            <a:r>
              <a:rPr lang="tr-TR" sz="1600" dirty="0" err="1"/>
              <a:t>morphological</a:t>
            </a:r>
            <a:r>
              <a:rPr lang="tr-TR" sz="1600" dirty="0"/>
              <a:t> </a:t>
            </a:r>
            <a:r>
              <a:rPr lang="tr-TR" sz="1600" dirty="0" err="1"/>
              <a:t>errors</a:t>
            </a:r>
            <a:r>
              <a:rPr lang="tr-TR" sz="1600" dirty="0"/>
              <a:t>, </a:t>
            </a:r>
            <a:r>
              <a:rPr lang="tr-TR" sz="1600" dirty="0" err="1"/>
              <a:t>optional</a:t>
            </a:r>
            <a:r>
              <a:rPr lang="tr-TR" sz="1600" dirty="0"/>
              <a:t> </a:t>
            </a:r>
            <a:r>
              <a:rPr lang="tr-TR" sz="1600" dirty="0" err="1"/>
              <a:t>infinitive</a:t>
            </a:r>
            <a:r>
              <a:rPr lang="tr-TR" sz="1600" dirty="0"/>
              <a:t> </a:t>
            </a:r>
            <a:r>
              <a:rPr lang="tr-TR" sz="1600" dirty="0" err="1"/>
              <a:t>errors</a:t>
            </a:r>
            <a:r>
              <a:rPr lang="tr-TR" sz="1600" dirty="0"/>
              <a:t> </a:t>
            </a:r>
            <a:r>
              <a:rPr lang="tr-TR" sz="1600" dirty="0" err="1"/>
              <a:t>and</a:t>
            </a:r>
            <a:r>
              <a:rPr lang="tr-TR" sz="1600" dirty="0"/>
              <a:t> </a:t>
            </a:r>
            <a:r>
              <a:rPr lang="tr-TR" sz="1600" dirty="0" err="1"/>
              <a:t>accusative-for-nominative</a:t>
            </a:r>
            <a:r>
              <a:rPr lang="tr-TR" sz="1600" dirty="0"/>
              <a:t> </a:t>
            </a:r>
            <a:r>
              <a:rPr lang="tr-TR" sz="1600" dirty="0" err="1"/>
              <a:t>errors</a:t>
            </a:r>
            <a:r>
              <a:rPr lang="tr-TR" sz="1600" dirty="0"/>
              <a:t> in English </a:t>
            </a:r>
            <a:r>
              <a:rPr lang="tr-TR" sz="1600" dirty="0" err="1"/>
              <a:t>are</a:t>
            </a:r>
            <a:r>
              <a:rPr lang="tr-TR" sz="1600" dirty="0"/>
              <a:t> </a:t>
            </a:r>
            <a:r>
              <a:rPr lang="tr-TR" sz="1600" dirty="0" err="1"/>
              <a:t>discussed</a:t>
            </a:r>
            <a:r>
              <a:rPr lang="tr-TR" sz="1600" dirty="0"/>
              <a:t>. </a:t>
            </a:r>
            <a:r>
              <a:rPr lang="tr-TR" sz="1600" dirty="0" err="1"/>
              <a:t>The</a:t>
            </a:r>
            <a:r>
              <a:rPr lang="tr-TR" sz="1600" dirty="0"/>
              <a:t> final </a:t>
            </a:r>
            <a:r>
              <a:rPr lang="tr-TR" sz="1600" dirty="0" err="1"/>
              <a:t>section</a:t>
            </a:r>
            <a:r>
              <a:rPr lang="tr-TR" sz="1600" dirty="0"/>
              <a:t> of </a:t>
            </a:r>
            <a:r>
              <a:rPr lang="tr-TR" sz="1600" dirty="0" err="1"/>
              <a:t>the</a:t>
            </a:r>
            <a:r>
              <a:rPr lang="tr-TR" sz="1600" dirty="0"/>
              <a:t> </a:t>
            </a:r>
            <a:r>
              <a:rPr lang="tr-TR" sz="1600" dirty="0" err="1"/>
              <a:t>paper</a:t>
            </a:r>
            <a:r>
              <a:rPr lang="tr-TR" sz="1600" dirty="0"/>
              <a:t> </a:t>
            </a:r>
            <a:r>
              <a:rPr lang="tr-TR" sz="1600" dirty="0" err="1"/>
              <a:t>deals</a:t>
            </a:r>
            <a:r>
              <a:rPr lang="tr-TR" sz="1600" dirty="0"/>
              <a:t> </a:t>
            </a:r>
            <a:r>
              <a:rPr lang="tr-TR" sz="1600" dirty="0" err="1"/>
              <a:t>more</a:t>
            </a:r>
            <a:r>
              <a:rPr lang="tr-TR" sz="1600" dirty="0"/>
              <a:t> </a:t>
            </a:r>
            <a:r>
              <a:rPr lang="tr-TR" sz="1600" dirty="0" err="1"/>
              <a:t>briefly</a:t>
            </a:r>
            <a:r>
              <a:rPr lang="tr-TR" sz="1600" dirty="0"/>
              <a:t> </a:t>
            </a:r>
            <a:r>
              <a:rPr lang="tr-TR" sz="1600" dirty="0" err="1"/>
              <a:t>with</a:t>
            </a:r>
            <a:r>
              <a:rPr lang="tr-TR" sz="1600" dirty="0"/>
              <a:t> </a:t>
            </a:r>
            <a:r>
              <a:rPr lang="tr-TR" sz="1600" dirty="0" err="1"/>
              <a:t>some</a:t>
            </a:r>
            <a:r>
              <a:rPr lang="tr-TR" sz="1600" dirty="0"/>
              <a:t> </a:t>
            </a:r>
            <a:r>
              <a:rPr lang="tr-TR" sz="1600" dirty="0" err="1"/>
              <a:t>counter-arguments</a:t>
            </a:r>
            <a:r>
              <a:rPr lang="tr-TR" sz="1600" dirty="0"/>
              <a:t> </a:t>
            </a:r>
            <a:r>
              <a:rPr lang="tr-TR" sz="1600" dirty="0" err="1"/>
              <a:t>to</a:t>
            </a:r>
            <a:r>
              <a:rPr lang="tr-TR" sz="1600" dirty="0"/>
              <a:t> </a:t>
            </a:r>
            <a:r>
              <a:rPr lang="tr-TR" sz="1600" dirty="0" err="1"/>
              <a:t>the</a:t>
            </a:r>
            <a:r>
              <a:rPr lang="tr-TR" sz="1600" dirty="0"/>
              <a:t> </a:t>
            </a:r>
            <a:r>
              <a:rPr lang="tr-TR" sz="1600" dirty="0" err="1"/>
              <a:t>importance</a:t>
            </a:r>
            <a:r>
              <a:rPr lang="tr-TR" sz="1600" dirty="0"/>
              <a:t> of </a:t>
            </a:r>
            <a:r>
              <a:rPr lang="tr-TR" sz="1600" dirty="0" err="1"/>
              <a:t>frequency</a:t>
            </a:r>
            <a:r>
              <a:rPr lang="tr-TR" sz="1600" dirty="0"/>
              <a:t> </a:t>
            </a:r>
            <a:r>
              <a:rPr lang="tr-TR" sz="1600" dirty="0" err="1"/>
              <a:t>effects</a:t>
            </a:r>
            <a:r>
              <a:rPr lang="tr-TR" sz="1600" dirty="0"/>
              <a:t> in </a:t>
            </a:r>
            <a:r>
              <a:rPr lang="tr-TR" sz="1600" dirty="0" err="1"/>
              <a:t>the</a:t>
            </a:r>
            <a:r>
              <a:rPr lang="tr-TR" sz="1600" dirty="0"/>
              <a:t> </a:t>
            </a:r>
            <a:r>
              <a:rPr lang="tr-TR" sz="1600" dirty="0" err="1"/>
              <a:t>learning</a:t>
            </a:r>
            <a:r>
              <a:rPr lang="tr-TR" sz="1600" dirty="0"/>
              <a:t> of </a:t>
            </a:r>
            <a:r>
              <a:rPr lang="tr-TR" sz="1600" dirty="0" err="1"/>
              <a:t>grammar</a:t>
            </a:r>
            <a:r>
              <a:rPr lang="tr-TR" sz="1600" dirty="0"/>
              <a:t>. </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30144680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1463</TotalTime>
  <Words>1324</Words>
  <Application>Microsoft Office PowerPoint</Application>
  <PresentationFormat>Ekran Gösterisi (4:3)</PresentationFormat>
  <Paragraphs>54</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 Antiqua</vt:lpstr>
      <vt:lpstr>Bookman Old Style</vt:lpstr>
      <vt:lpstr>Gill Sans MT</vt:lpstr>
      <vt:lpstr>Wingdings</vt:lpstr>
      <vt:lpstr>Wingdings 3</vt:lpstr>
      <vt:lpstr>Origin</vt:lpstr>
      <vt:lpstr>DBB134 Bilimsel Araştırmanın Temelleri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DBB411 Bilimsel Araştırma ve Yazma Teknikleri</dc:title>
  <dc:creator>user</dc:creator>
  <cp:lastModifiedBy>Hakem</cp:lastModifiedBy>
  <cp:revision>406</cp:revision>
  <dcterms:created xsi:type="dcterms:W3CDTF">2015-09-22T13:45:05Z</dcterms:created>
  <dcterms:modified xsi:type="dcterms:W3CDTF">2019-04-09T22:34:05Z</dcterms:modified>
</cp:coreProperties>
</file>