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45251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0928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652206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993283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532760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61730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CAA070A-261E-4F53-B555-914B0E193174}" type="datetimeFigureOut">
              <a:rPr lang="tr-TR" smtClean="0"/>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12121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CAA070A-261E-4F53-B555-914B0E193174}" type="datetimeFigureOut">
              <a:rPr lang="tr-TR" smtClean="0"/>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3852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CAA070A-261E-4F53-B555-914B0E193174}" type="datetimeFigureOut">
              <a:rPr lang="tr-TR" smtClean="0"/>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36974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08055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42446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A070A-261E-4F53-B555-914B0E193174}" type="datetimeFigureOut">
              <a:rPr lang="tr-TR" smtClean="0"/>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57EDD-0FB6-4758-9843-A0058D64FECE}" type="slidenum">
              <a:rPr lang="tr-TR" smtClean="0"/>
              <a:t>‹#›</a:t>
            </a:fld>
            <a:endParaRPr lang="tr-TR"/>
          </a:p>
        </p:txBody>
      </p:sp>
    </p:spTree>
    <p:extLst>
      <p:ext uri="{BB962C8B-B14F-4D97-AF65-F5344CB8AC3E}">
        <p14:creationId xmlns:p14="http://schemas.microsoft.com/office/powerpoint/2010/main" val="2496732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928216"/>
          </a:xfrm>
        </p:spPr>
        <p:txBody>
          <a:bodyPr>
            <a:normAutofit/>
          </a:bodyPr>
          <a:lstStyle/>
          <a:p>
            <a:r>
              <a:rPr lang="tr-TR" sz="3600" dirty="0" smtClean="0"/>
              <a:t>9. Hafta: «</a:t>
            </a:r>
            <a:r>
              <a:rPr lang="tr-TR" sz="3600" dirty="0" err="1" smtClean="0"/>
              <a:t>Rule</a:t>
            </a:r>
            <a:r>
              <a:rPr lang="tr-TR" sz="3600" dirty="0" smtClean="0"/>
              <a:t> </a:t>
            </a:r>
            <a:r>
              <a:rPr lang="tr-TR" sz="3600" dirty="0" err="1" smtClean="0"/>
              <a:t>Britannia</a:t>
            </a:r>
            <a:r>
              <a:rPr lang="tr-TR" sz="3600" dirty="0" smtClean="0"/>
              <a:t>, </a:t>
            </a:r>
            <a:r>
              <a:rPr lang="tr-TR" sz="3600" dirty="0" err="1" smtClean="0"/>
              <a:t>Britannia</a:t>
            </a:r>
            <a:r>
              <a:rPr lang="tr-TR" sz="3600" dirty="0" smtClean="0"/>
              <a:t> </a:t>
            </a:r>
            <a:r>
              <a:rPr lang="tr-TR" sz="3600" dirty="0" err="1" smtClean="0"/>
              <a:t>Rule</a:t>
            </a:r>
            <a:r>
              <a:rPr lang="tr-TR" sz="3600" dirty="0" smtClean="0"/>
              <a:t> </a:t>
            </a:r>
            <a:r>
              <a:rPr lang="tr-TR" sz="3600" dirty="0" err="1" smtClean="0"/>
              <a:t>the</a:t>
            </a:r>
            <a:r>
              <a:rPr lang="tr-TR" sz="3600" dirty="0" smtClean="0"/>
              <a:t> </a:t>
            </a:r>
            <a:r>
              <a:rPr lang="tr-TR" sz="3600" dirty="0" err="1" smtClean="0"/>
              <a:t>Waves</a:t>
            </a:r>
            <a:r>
              <a:rPr lang="tr-TR" sz="3600" dirty="0" smtClean="0"/>
              <a:t>» -I</a:t>
            </a:r>
            <a:endParaRPr lang="tr-TR" sz="3600" dirty="0"/>
          </a:p>
        </p:txBody>
      </p:sp>
      <p:sp>
        <p:nvSpPr>
          <p:cNvPr id="3" name="İçerik Yer Tutucusu 2"/>
          <p:cNvSpPr>
            <a:spLocks noGrp="1"/>
          </p:cNvSpPr>
          <p:nvPr>
            <p:ph idx="1"/>
          </p:nvPr>
        </p:nvSpPr>
        <p:spPr/>
        <p:txBody>
          <a:bodyPr>
            <a:normAutofit fontScale="92500" lnSpcReduction="20000"/>
          </a:bodyPr>
          <a:lstStyle/>
          <a:p>
            <a:r>
              <a:rPr lang="tr-TR" dirty="0" smtClean="0"/>
              <a:t>Hollanda mikro küresel sistemi 40-50 yılda çözüldü. Bunun birkaç nedeni vardı:</a:t>
            </a:r>
          </a:p>
          <a:p>
            <a:pPr marL="514350" indent="-514350">
              <a:buAutoNum type="arabicPeriod"/>
            </a:pPr>
            <a:r>
              <a:rPr lang="tr-TR" dirty="0" smtClean="0"/>
              <a:t>30 yıl savaşları önce toplumsal çatışma olarak başladı ancak sonra krallıklar ve imparatorluklar arası siyasal bir çatışmaya dönüştü. Protestan saflarda yer alan Hollanda bilfiil savaşın ana arenası değildi kuşkusuz. Ancak özelikle Kuzey Avrupa’yı kasıp kavuran savaş Hollanda’yı hem ekonomik hem de siyasal olarak çok kötü etkiledi. </a:t>
            </a:r>
          </a:p>
          <a:p>
            <a:pPr marL="514350" indent="-514350">
              <a:buAutoNum type="arabicPeriod"/>
            </a:pPr>
            <a:r>
              <a:rPr lang="tr-TR" dirty="0" smtClean="0"/>
              <a:t>Üretim kapasitesini giderek arttıran İngiltere ve Fransa taşımacılık </a:t>
            </a:r>
            <a:r>
              <a:rPr lang="tr-TR" dirty="0" err="1" smtClean="0"/>
              <a:t>konsununda</a:t>
            </a:r>
            <a:r>
              <a:rPr lang="tr-TR" dirty="0" smtClean="0"/>
              <a:t> Hollanda deniz gücüne mahkum durumdaydı. Ancak İngiltere ile yapılan bir dizi savaşın kaybedilmesi ve İngiltere’de taşımacılığı İngiliz gemileri ile yapmayı zorunlu hale getiren Denizcilik Yasalarının (</a:t>
            </a:r>
            <a:r>
              <a:rPr lang="tr-TR" dirty="0" err="1" smtClean="0"/>
              <a:t>Navigation</a:t>
            </a:r>
            <a:r>
              <a:rPr lang="tr-TR" dirty="0" smtClean="0"/>
              <a:t> </a:t>
            </a:r>
            <a:r>
              <a:rPr lang="tr-TR" dirty="0" err="1" smtClean="0"/>
              <a:t>Acts</a:t>
            </a:r>
            <a:r>
              <a:rPr lang="tr-TR" dirty="0" smtClean="0"/>
              <a:t>) çıkarılması önemli bir darbe oldu. Ayrıca iç dağınıklığından kurtularak merkezi bir mutlak monarşiye dönüşen Fransa’da kendi iç pazarını koruyacak adımları atmakta gecikmedi. </a:t>
            </a:r>
            <a:endParaRPr lang="tr-TR" dirty="0"/>
          </a:p>
        </p:txBody>
      </p:sp>
    </p:spTree>
    <p:extLst>
      <p:ext uri="{BB962C8B-B14F-4D97-AF65-F5344CB8AC3E}">
        <p14:creationId xmlns:p14="http://schemas.microsoft.com/office/powerpoint/2010/main" val="2312431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61319"/>
            <a:ext cx="10515600" cy="5715644"/>
          </a:xfrm>
        </p:spPr>
        <p:txBody>
          <a:bodyPr/>
          <a:lstStyle/>
          <a:p>
            <a:pPr marL="0" indent="0">
              <a:buNone/>
            </a:pPr>
            <a:r>
              <a:rPr lang="tr-TR" dirty="0" smtClean="0"/>
              <a:t>3. Ayrıca Hollanda İspanya’dan kopalı beri yoğun bir siyasi kriz yaşamaktaydı. Bir tarafta Hollanda’yı Venedik ya da Cenova türünden bir tür ticaret oligarşisi cumhuriyetine dönüştürmek isteyen cumhuriyetçi parti, diğer tarafta ise krallık ve </a:t>
            </a:r>
            <a:r>
              <a:rPr lang="tr-TR" dirty="0" err="1" smtClean="0"/>
              <a:t>Orange-Nassau</a:t>
            </a:r>
            <a:r>
              <a:rPr lang="tr-TR" dirty="0" smtClean="0"/>
              <a:t> hanedanı taraftarı aristokratik kitle. Bu uzun siyasi kriz Hollanda gücünü baltalıyordu. </a:t>
            </a:r>
          </a:p>
          <a:p>
            <a:pPr marL="0" indent="0">
              <a:buNone/>
            </a:pPr>
            <a:r>
              <a:rPr lang="tr-TR" dirty="0" smtClean="0"/>
              <a:t>4. Güçlenen İngiltere ve Fransa’nın kendi iç pazarlarını </a:t>
            </a:r>
            <a:r>
              <a:rPr lang="tr-TR" dirty="0" err="1" smtClean="0"/>
              <a:t>Hollanda’lı</a:t>
            </a:r>
            <a:r>
              <a:rPr lang="tr-TR" dirty="0" smtClean="0"/>
              <a:t> tüccarlara kapatması çok büyük bir darbe oldu.</a:t>
            </a:r>
            <a:endParaRPr lang="tr-TR" dirty="0"/>
          </a:p>
        </p:txBody>
      </p:sp>
    </p:spTree>
    <p:extLst>
      <p:ext uri="{BB962C8B-B14F-4D97-AF65-F5344CB8AC3E}">
        <p14:creationId xmlns:p14="http://schemas.microsoft.com/office/powerpoint/2010/main" val="26307669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208</Words>
  <Application>Microsoft Office PowerPoint</Application>
  <PresentationFormat>Geniş ekran</PresentationFormat>
  <Paragraphs>6</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Teması</vt:lpstr>
      <vt:lpstr>9. Hafta: «Rule Britannia, Britannia Rule the Waves» -I</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sbahce</dc:creator>
  <cp:lastModifiedBy>sbahce</cp:lastModifiedBy>
  <cp:revision>3</cp:revision>
  <dcterms:created xsi:type="dcterms:W3CDTF">2017-11-27T16:56:52Z</dcterms:created>
  <dcterms:modified xsi:type="dcterms:W3CDTF">2017-11-27T16:57:53Z</dcterms:modified>
</cp:coreProperties>
</file>