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61" r:id="rId3"/>
    <p:sldId id="257" r:id="rId4"/>
    <p:sldId id="263" r:id="rId5"/>
    <p:sldId id="270" r:id="rId6"/>
    <p:sldId id="274" r:id="rId7"/>
    <p:sldId id="276" r:id="rId8"/>
    <p:sldId id="277" r:id="rId9"/>
    <p:sldId id="25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8757" autoAdjust="0"/>
    <p:restoredTop sz="92781" autoAdjust="0"/>
  </p:normalViewPr>
  <p:slideViewPr>
    <p:cSldViewPr snapToGrid="0">
      <p:cViewPr>
        <p:scale>
          <a:sx n="70" d="100"/>
          <a:sy n="70" d="100"/>
        </p:scale>
        <p:origin x="-588" y="-4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B40BA4-3125-4D36-BC3E-AFC43C61FD21}" type="datetimeFigureOut">
              <a:rPr lang="tr-TR" smtClean="0"/>
              <a:pPr/>
              <a:t>8.11.2017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A089AB-F8EF-4C51-B0B5-3487A6DEC4EF}" type="slidenum">
              <a:rPr lang="tr-TR" smtClean="0"/>
              <a:pPr/>
              <a:t>‹#›</a:t>
            </a:fld>
            <a:endParaRPr lang="tr-TR"/>
          </a:p>
        </p:txBody>
      </p:sp>
    </p:spTree>
    <p:extLst>
      <p:ext uri="{BB962C8B-B14F-4D97-AF65-F5344CB8AC3E}">
        <p14:creationId xmlns:p14="http://schemas.microsoft.com/office/powerpoint/2010/main" xmlns="" val="4077640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b="1" dirty="0" smtClean="0"/>
              <a:t>AMAÇLAR </a:t>
            </a:r>
            <a:endParaRPr lang="tr-TR" b="1" dirty="0"/>
          </a:p>
        </p:txBody>
      </p:sp>
      <p:sp>
        <p:nvSpPr>
          <p:cNvPr id="4" name="Slayt Numarası Yer Tutucusu 3"/>
          <p:cNvSpPr>
            <a:spLocks noGrp="1"/>
          </p:cNvSpPr>
          <p:nvPr>
            <p:ph type="sldNum" sz="quarter" idx="10"/>
          </p:nvPr>
        </p:nvSpPr>
        <p:spPr/>
        <p:txBody>
          <a:bodyPr/>
          <a:lstStyle/>
          <a:p>
            <a:fld id="{5CA089AB-F8EF-4C51-B0B5-3487A6DEC4EF}" type="slidenum">
              <a:rPr lang="tr-TR" smtClean="0"/>
              <a:pPr/>
              <a:t>3</a:t>
            </a:fld>
            <a:endParaRPr lang="tr-TR"/>
          </a:p>
        </p:txBody>
      </p:sp>
    </p:spTree>
    <p:extLst>
      <p:ext uri="{BB962C8B-B14F-4D97-AF65-F5344CB8AC3E}">
        <p14:creationId xmlns:p14="http://schemas.microsoft.com/office/powerpoint/2010/main" xmlns="" val="167453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CA089AB-F8EF-4C51-B0B5-3487A6DEC4EF}" type="slidenum">
              <a:rPr lang="tr-TR" smtClean="0"/>
              <a:pPr/>
              <a:t>8</a:t>
            </a:fld>
            <a:endParaRPr lang="tr-TR"/>
          </a:p>
        </p:txBody>
      </p:sp>
    </p:spTree>
    <p:extLst>
      <p:ext uri="{BB962C8B-B14F-4D97-AF65-F5344CB8AC3E}">
        <p14:creationId xmlns:p14="http://schemas.microsoft.com/office/powerpoint/2010/main" xmlns="" val="9525029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pPr/>
              <a:t>11/8/2017</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pPr/>
              <a:t>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11/8/2017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11/8/2017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pPr/>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11/8/2017</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pPr/>
              <a:t>11/8/2017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pPr/>
              <a:t>11/8/2017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11/8/2017</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tr-TR" smtClean="0"/>
              <a:t>Asıl başlık stili için tıklatın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11/8/2017</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5800" y="3132666"/>
            <a:ext cx="5311775" cy="308601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132666"/>
            <a:ext cx="5334000" cy="308601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11/8/2017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11/8/2017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pPr/>
              <a:t>11/8/2017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pPr/>
              <a:t>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pPr/>
              <a:t>11/8/2017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xmlns=""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11/8/2017</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museumofthecity.org/" TargetMode="External"/><Relationship Id="rId2" Type="http://schemas.openxmlformats.org/officeDocument/2006/relationships/hyperlink" Target="http://www.cekulvakfi.org.t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018130" y="1151930"/>
            <a:ext cx="8012908" cy="1825096"/>
          </a:xfrm>
        </p:spPr>
        <p:txBody>
          <a:bodyPr>
            <a:normAutofit/>
          </a:bodyPr>
          <a:lstStyle/>
          <a:p>
            <a:r>
              <a:rPr lang="tr-TR" sz="6500" b="1" dirty="0" smtClean="0"/>
              <a:t>TARİH, BELLEK, KENT</a:t>
            </a:r>
            <a:endParaRPr lang="tr-TR" sz="6500" b="1" dirty="0"/>
          </a:p>
        </p:txBody>
      </p:sp>
      <p:sp>
        <p:nvSpPr>
          <p:cNvPr id="3" name="Alt Başlık 2"/>
          <p:cNvSpPr>
            <a:spLocks noGrp="1"/>
          </p:cNvSpPr>
          <p:nvPr>
            <p:ph type="subTitle" idx="1"/>
          </p:nvPr>
        </p:nvSpPr>
        <p:spPr>
          <a:xfrm>
            <a:off x="3020835" y="3050346"/>
            <a:ext cx="9171165" cy="1644944"/>
          </a:xfrm>
        </p:spPr>
        <p:txBody>
          <a:bodyPr>
            <a:noAutofit/>
          </a:bodyPr>
          <a:lstStyle/>
          <a:p>
            <a:r>
              <a:rPr lang="tr-TR" sz="3500" b="1" dirty="0" smtClean="0"/>
              <a:t>	MÜZENİN TOPLUMSAL İŞLEVLERİ:</a:t>
            </a:r>
          </a:p>
          <a:p>
            <a:r>
              <a:rPr lang="tr-TR" sz="6500" b="1" dirty="0" smtClean="0"/>
              <a:t>  KENT MÜZELERİ </a:t>
            </a:r>
            <a:endParaRPr lang="tr-TR" sz="6500" b="1" dirty="0"/>
          </a:p>
        </p:txBody>
      </p:sp>
      <p:pic>
        <p:nvPicPr>
          <p:cNvPr id="2050" name="Picture 2" descr="http://www.luxus-india.com/wp-content/uploads/2015/12/stock-vector-flat-city-icon-209365492.png"/>
          <p:cNvPicPr>
            <a:picLocks noChangeAspect="1" noChangeArrowheads="1"/>
          </p:cNvPicPr>
          <p:nvPr/>
        </p:nvPicPr>
        <p:blipFill rotWithShape="1">
          <a:blip r:embed="rId2">
            <a:extLst>
              <a:ext uri="{28A0092B-C50C-407E-A947-70E740481C1C}">
                <a14:useLocalDpi xmlns:a14="http://schemas.microsoft.com/office/drawing/2010/main" xmlns="" val="0"/>
              </a:ext>
            </a:extLst>
          </a:blip>
          <a:srcRect l="14815" t="5764" r="7672" b="8075"/>
          <a:stretch/>
        </p:blipFill>
        <p:spPr bwMode="auto">
          <a:xfrm rot="21094448">
            <a:off x="361307" y="1510497"/>
            <a:ext cx="3168320" cy="4109083"/>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535099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741488" y="1771240"/>
            <a:ext cx="8610600" cy="1293028"/>
          </a:xfrm>
        </p:spPr>
        <p:txBody>
          <a:bodyPr/>
          <a:lstStyle/>
          <a:p>
            <a:r>
              <a:rPr lang="tr-TR" sz="6000" b="1" dirty="0" smtClean="0"/>
              <a:t>AMAÇ</a:t>
            </a:r>
            <a:endParaRPr lang="tr-TR" sz="6000" b="1" dirty="0"/>
          </a:p>
        </p:txBody>
      </p:sp>
      <p:sp>
        <p:nvSpPr>
          <p:cNvPr id="3" name="İçerik Yer Tutucusu 2"/>
          <p:cNvSpPr>
            <a:spLocks noGrp="1"/>
          </p:cNvSpPr>
          <p:nvPr>
            <p:ph idx="1"/>
          </p:nvPr>
        </p:nvSpPr>
        <p:spPr>
          <a:xfrm>
            <a:off x="716623" y="2965122"/>
            <a:ext cx="10820400" cy="1278105"/>
          </a:xfrm>
        </p:spPr>
        <p:txBody>
          <a:bodyPr>
            <a:normAutofit/>
          </a:bodyPr>
          <a:lstStyle/>
          <a:p>
            <a:pPr marL="0" indent="0" algn="r">
              <a:buNone/>
            </a:pPr>
            <a:r>
              <a:rPr lang="tr-TR" sz="3000" dirty="0"/>
              <a:t>Kentlinin kentle aidiyet bağlarını güçlendirmek ve yaşadığı </a:t>
            </a:r>
            <a:r>
              <a:rPr lang="tr-TR" sz="3000" dirty="0" smtClean="0"/>
              <a:t>mekânı benimsemesini sağlamak. </a:t>
            </a:r>
            <a:endParaRPr lang="tr-TR" sz="3000" dirty="0"/>
          </a:p>
        </p:txBody>
      </p:sp>
      <p:pic>
        <p:nvPicPr>
          <p:cNvPr id="3074" name="Picture 2" descr="http://www.1designshop.com/wp-content/uploads/2015/12/1dsp-20151227-city-001.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3742660"/>
            <a:ext cx="2987749" cy="311534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57556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8500" y="2058519"/>
            <a:ext cx="10820400" cy="4024125"/>
          </a:xfrm>
        </p:spPr>
        <p:txBody>
          <a:bodyPr>
            <a:normAutofit fontScale="92500" lnSpcReduction="20000"/>
          </a:bodyPr>
          <a:lstStyle/>
          <a:p>
            <a:r>
              <a:rPr lang="tr-TR" dirty="0" smtClean="0"/>
              <a:t>	Kent kimliği oluşturmak, </a:t>
            </a:r>
          </a:p>
          <a:p>
            <a:r>
              <a:rPr lang="tr-TR" dirty="0" smtClean="0"/>
              <a:t>	Kentlilik </a:t>
            </a:r>
            <a:r>
              <a:rPr lang="tr-TR" dirty="0"/>
              <a:t>bilincini </a:t>
            </a:r>
            <a:r>
              <a:rPr lang="tr-TR" dirty="0" smtClean="0"/>
              <a:t>geliştirmek, </a:t>
            </a:r>
            <a:endParaRPr lang="tr-TR" dirty="0"/>
          </a:p>
          <a:p>
            <a:r>
              <a:rPr lang="tr-TR" dirty="0" smtClean="0"/>
              <a:t>          Kentsel belleği korumak, </a:t>
            </a:r>
          </a:p>
          <a:p>
            <a:r>
              <a:rPr lang="tr-TR" dirty="0" smtClean="0"/>
              <a:t>	Kentte yaşayan çeşitli etnik</a:t>
            </a:r>
            <a:r>
              <a:rPr lang="tr-TR" dirty="0"/>
              <a:t>, dinsel, kültürel, toplumsal gruplar </a:t>
            </a:r>
            <a:r>
              <a:rPr lang="tr-TR" dirty="0" smtClean="0"/>
              <a:t>arasında 	karşılıklı anlayış, saygı </a:t>
            </a:r>
            <a:r>
              <a:rPr lang="tr-TR" dirty="0"/>
              <a:t>ve ortak </a:t>
            </a:r>
            <a:r>
              <a:rPr lang="tr-TR" dirty="0" smtClean="0"/>
              <a:t>yaşam </a:t>
            </a:r>
            <a:r>
              <a:rPr lang="tr-TR" dirty="0"/>
              <a:t>kültürünü </a:t>
            </a:r>
            <a:r>
              <a:rPr lang="tr-TR" dirty="0" smtClean="0"/>
              <a:t>güçlendirmek, </a:t>
            </a:r>
          </a:p>
          <a:p>
            <a:r>
              <a:rPr lang="tr-TR" dirty="0" smtClean="0"/>
              <a:t>	Sivil </a:t>
            </a:r>
            <a:r>
              <a:rPr lang="tr-TR" dirty="0"/>
              <a:t>platform </a:t>
            </a:r>
            <a:r>
              <a:rPr lang="tr-TR" dirty="0" smtClean="0"/>
              <a:t>oluşturarak </a:t>
            </a:r>
            <a:r>
              <a:rPr lang="tr-TR" dirty="0"/>
              <a:t>kentlilerin kentteki tarih </a:t>
            </a:r>
            <a:r>
              <a:rPr lang="tr-TR" dirty="0" smtClean="0"/>
              <a:t>mirasını korumasında aktif </a:t>
            </a:r>
            <a:r>
              <a:rPr lang="tr-TR" dirty="0"/>
              <a:t>bir </a:t>
            </a:r>
            <a:r>
              <a:rPr lang="tr-TR" dirty="0" smtClean="0"/>
              <a:t>	rol oynamak, </a:t>
            </a:r>
          </a:p>
          <a:p>
            <a:r>
              <a:rPr lang="tr-TR" dirty="0" smtClean="0"/>
              <a:t>	Kentin güncel sorunlarına </a:t>
            </a:r>
            <a:r>
              <a:rPr lang="tr-TR" dirty="0"/>
              <a:t>çözüm bulma kapasitesini </a:t>
            </a:r>
            <a:r>
              <a:rPr lang="tr-TR" dirty="0" smtClean="0"/>
              <a:t>artırmak, </a:t>
            </a:r>
          </a:p>
          <a:p>
            <a:r>
              <a:rPr lang="tr-TR" dirty="0" smtClean="0"/>
              <a:t>	Kentin demokratik </a:t>
            </a:r>
            <a:r>
              <a:rPr lang="tr-TR" dirty="0"/>
              <a:t>bir biçimde </a:t>
            </a:r>
            <a:r>
              <a:rPr lang="tr-TR" dirty="0" smtClean="0"/>
              <a:t>tartışılıp belirlenmiş kentsel gelişme 	perspektiflerinin gerçekleştirilmesine katkıda bulunmak, </a:t>
            </a:r>
          </a:p>
          <a:p>
            <a:r>
              <a:rPr lang="tr-TR" dirty="0"/>
              <a:t>	</a:t>
            </a:r>
            <a:r>
              <a:rPr lang="tr-TR" dirty="0" smtClean="0"/>
              <a:t>Kentin </a:t>
            </a:r>
            <a:r>
              <a:rPr lang="tr-TR" dirty="0"/>
              <a:t>bir bütün olarak ve </a:t>
            </a:r>
            <a:r>
              <a:rPr lang="tr-TR" dirty="0" smtClean="0"/>
              <a:t>derinliğine tanıtımına yardımcı olmak, </a:t>
            </a:r>
          </a:p>
          <a:p>
            <a:pPr marL="0" indent="0">
              <a:buNone/>
            </a:pPr>
            <a:r>
              <a:rPr lang="tr-TR" dirty="0" smtClean="0"/>
              <a:t>	Uzmanlaşmış iletişim, eğitim, koruma </a:t>
            </a:r>
            <a:r>
              <a:rPr lang="tr-TR" dirty="0"/>
              <a:t>ve kültür merkezleri olarak </a:t>
            </a:r>
            <a:r>
              <a:rPr lang="tr-TR" dirty="0" smtClean="0"/>
              <a:t>çalışmak. </a:t>
            </a:r>
          </a:p>
        </p:txBody>
      </p:sp>
      <p:sp>
        <p:nvSpPr>
          <p:cNvPr id="4" name="Dikdörtgen 3"/>
          <p:cNvSpPr/>
          <p:nvPr/>
        </p:nvSpPr>
        <p:spPr>
          <a:xfrm>
            <a:off x="7991200" y="1109077"/>
            <a:ext cx="2775119" cy="707886"/>
          </a:xfrm>
          <a:prstGeom prst="rect">
            <a:avLst/>
          </a:prstGeom>
        </p:spPr>
        <p:txBody>
          <a:bodyPr wrap="none">
            <a:spAutoFit/>
          </a:bodyPr>
          <a:lstStyle/>
          <a:p>
            <a:r>
              <a:rPr lang="tr-TR" sz="4000" b="1" dirty="0"/>
              <a:t>AMAÇLAR</a:t>
            </a:r>
            <a:r>
              <a:rPr lang="tr-TR" b="1" dirty="0"/>
              <a:t> </a:t>
            </a:r>
          </a:p>
        </p:txBody>
      </p:sp>
    </p:spTree>
    <p:extLst>
      <p:ext uri="{BB962C8B-B14F-4D97-AF65-F5344CB8AC3E}">
        <p14:creationId xmlns:p14="http://schemas.microsoft.com/office/powerpoint/2010/main" xmlns="" val="28993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948916" y="463160"/>
            <a:ext cx="3553047" cy="718870"/>
          </a:xfrm>
        </p:spPr>
        <p:txBody>
          <a:bodyPr>
            <a:normAutofit/>
          </a:bodyPr>
          <a:lstStyle/>
          <a:p>
            <a:r>
              <a:rPr lang="tr-TR" sz="3000" b="1" dirty="0" smtClean="0"/>
              <a:t>Kent </a:t>
            </a:r>
            <a:r>
              <a:rPr lang="tr-TR" sz="3000" b="1" dirty="0" err="1" smtClean="0"/>
              <a:t>müzelerİ</a:t>
            </a:r>
            <a:r>
              <a:rPr lang="tr-TR" sz="3000" b="1" dirty="0" smtClean="0"/>
              <a:t>…</a:t>
            </a:r>
            <a:endParaRPr lang="tr-TR" sz="3000" b="1" dirty="0"/>
          </a:p>
        </p:txBody>
      </p:sp>
      <p:sp>
        <p:nvSpPr>
          <p:cNvPr id="4" name="Çentikli Sağ Ok 3"/>
          <p:cNvSpPr/>
          <p:nvPr/>
        </p:nvSpPr>
        <p:spPr>
          <a:xfrm>
            <a:off x="893135" y="1182030"/>
            <a:ext cx="10111562" cy="27432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Çentikli Sağ Ok 4"/>
          <p:cNvSpPr/>
          <p:nvPr/>
        </p:nvSpPr>
        <p:spPr>
          <a:xfrm>
            <a:off x="531628" y="3583172"/>
            <a:ext cx="8527311" cy="27432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Dikdörtgen 6"/>
          <p:cNvSpPr/>
          <p:nvPr/>
        </p:nvSpPr>
        <p:spPr>
          <a:xfrm>
            <a:off x="1825253" y="1930383"/>
            <a:ext cx="7818475" cy="1246495"/>
          </a:xfrm>
          <a:prstGeom prst="rect">
            <a:avLst/>
          </a:prstGeom>
        </p:spPr>
        <p:txBody>
          <a:bodyPr wrap="square">
            <a:spAutoFit/>
          </a:bodyPr>
          <a:lstStyle/>
          <a:p>
            <a:r>
              <a:rPr lang="tr-TR" sz="2500" b="1" dirty="0" smtClean="0"/>
              <a:t>Kentliyi ortamından </a:t>
            </a:r>
            <a:r>
              <a:rPr lang="tr-TR" sz="2500" b="1" dirty="0"/>
              <a:t>koparan ve geçmişe yabancılaştıran dönüşümün</a:t>
            </a:r>
          </a:p>
          <a:p>
            <a:r>
              <a:rPr lang="tr-TR" sz="2500" b="1" dirty="0"/>
              <a:t>yıkıcı etkisini gideren önemli bir görev üstlenirler. </a:t>
            </a:r>
          </a:p>
        </p:txBody>
      </p:sp>
      <p:sp>
        <p:nvSpPr>
          <p:cNvPr id="8" name="Dikdörtgen 7"/>
          <p:cNvSpPr/>
          <p:nvPr/>
        </p:nvSpPr>
        <p:spPr>
          <a:xfrm>
            <a:off x="1155403" y="4331524"/>
            <a:ext cx="7818475" cy="1246495"/>
          </a:xfrm>
          <a:prstGeom prst="rect">
            <a:avLst/>
          </a:prstGeom>
        </p:spPr>
        <p:txBody>
          <a:bodyPr wrap="square">
            <a:spAutoFit/>
          </a:bodyPr>
          <a:lstStyle/>
          <a:p>
            <a:r>
              <a:rPr lang="tr-TR" sz="2500" b="1" dirty="0"/>
              <a:t>Farklı </a:t>
            </a:r>
            <a:r>
              <a:rPr lang="tr-TR" sz="2500" b="1" dirty="0" smtClean="0"/>
              <a:t>insanları ortak </a:t>
            </a:r>
            <a:r>
              <a:rPr lang="tr-TR" sz="2500" b="1" dirty="0"/>
              <a:t>bir kimlikte buluşturmaya, kaynaştırmaya ve </a:t>
            </a:r>
            <a:r>
              <a:rPr lang="tr-TR" sz="2500" b="1" dirty="0" smtClean="0"/>
              <a:t>kentleriyle barıştırmaya </a:t>
            </a:r>
          </a:p>
          <a:p>
            <a:r>
              <a:rPr lang="tr-TR" sz="2500" b="1" dirty="0" smtClean="0"/>
              <a:t>hizmet </a:t>
            </a:r>
            <a:r>
              <a:rPr lang="tr-TR" sz="2500" b="1" dirty="0"/>
              <a:t>ederler.</a:t>
            </a:r>
          </a:p>
        </p:txBody>
      </p:sp>
      <p:pic>
        <p:nvPicPr>
          <p:cNvPr id="7170" name="Picture 2" descr="C:\Users\Belgeler\AppData\Local\Microsoft\Windows\Temporary Internet Files\Content.IE5\64WL0WMW\Map_symbol_museum_02[1].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428723" y="5312687"/>
            <a:ext cx="1763277" cy="176327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14174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Müzecilikte ileri teknolojinin olanaklarından yararlanır. </a:t>
            </a:r>
          </a:p>
          <a:p>
            <a:r>
              <a:rPr lang="tr-TR" dirty="0"/>
              <a:t>Geçici sergi ve etkinliklere öncelikli yer </a:t>
            </a:r>
            <a:r>
              <a:rPr lang="de-DE" dirty="0" err="1"/>
              <a:t>ver</a:t>
            </a:r>
            <a:r>
              <a:rPr lang="tr-TR" dirty="0"/>
              <a:t>ir. </a:t>
            </a:r>
          </a:p>
          <a:p>
            <a:r>
              <a:rPr lang="tr-TR" dirty="0"/>
              <a:t>K</a:t>
            </a:r>
            <a:r>
              <a:rPr lang="nn-NO" dirty="0"/>
              <a:t>entin insanlarını da içine al</a:t>
            </a:r>
            <a:r>
              <a:rPr lang="tr-TR" dirty="0" err="1"/>
              <a:t>ır</a:t>
            </a:r>
            <a:r>
              <a:rPr lang="nn-NO" dirty="0"/>
              <a:t>, gündelik hayattaki gelenekleri</a:t>
            </a:r>
            <a:r>
              <a:rPr lang="tr-TR" dirty="0"/>
              <a:t> ve bunların dönüşümünü kapsar, somut olmayan kültürel mirası yansıtır.</a:t>
            </a:r>
          </a:p>
          <a:p>
            <a:r>
              <a:rPr lang="tr-TR" dirty="0"/>
              <a:t>Kentte yaşayan her din, dil, ırk ve kültürel grubun kent tarihindeki yerini ve etkisini kucaklar. </a:t>
            </a:r>
          </a:p>
          <a:p>
            <a:pPr lvl="5"/>
            <a:r>
              <a:rPr lang="tr-TR" sz="2200" dirty="0"/>
              <a:t>Kentin eski ve yeni sakinleriyle tüm kent nüfusunu ve kentteki bütün toplum kesimlerini temsil eder. </a:t>
            </a:r>
          </a:p>
          <a:p>
            <a:pPr lvl="5"/>
            <a:r>
              <a:rPr lang="tr-TR" sz="2200" dirty="0"/>
              <a:t>Hızla kaybolan konulara öncelik verir, yaşayanların anılarını derler. </a:t>
            </a:r>
          </a:p>
          <a:p>
            <a:pPr marL="0" indent="0">
              <a:buNone/>
            </a:pPr>
            <a:endParaRPr lang="tr-TR" dirty="0"/>
          </a:p>
        </p:txBody>
      </p:sp>
      <p:sp>
        <p:nvSpPr>
          <p:cNvPr id="4" name="Başlık 1"/>
          <p:cNvSpPr txBox="1">
            <a:spLocks/>
          </p:cNvSpPr>
          <p:nvPr/>
        </p:nvSpPr>
        <p:spPr>
          <a:xfrm>
            <a:off x="3581400" y="1264102"/>
            <a:ext cx="8610600" cy="766716"/>
          </a:xfrm>
          <a:prstGeom prst="rect">
            <a:avLst/>
          </a:prstGeom>
        </p:spPr>
        <p:txBody>
          <a:bodyPr vert="horz" lIns="91440" tIns="45720" rIns="91440" bIns="45720" rtlCol="0" anchor="ctr">
            <a:normAutofit fontScale="90000"/>
          </a:bodyPr>
          <a:lst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a:lstStyle>
          <a:p>
            <a:r>
              <a:rPr lang="tr-TR" b="1" dirty="0" smtClean="0"/>
              <a:t>Çağdaş Kent </a:t>
            </a:r>
            <a:r>
              <a:rPr lang="tr-TR" b="1" dirty="0" err="1" smtClean="0"/>
              <a:t>Müzesİnİn</a:t>
            </a:r>
            <a:r>
              <a:rPr lang="tr-TR" b="1" dirty="0" smtClean="0"/>
              <a:t> </a:t>
            </a:r>
            <a:r>
              <a:rPr lang="tr-TR" b="1" dirty="0" err="1" smtClean="0"/>
              <a:t>Özellİklerİ</a:t>
            </a:r>
            <a:endParaRPr lang="tr-TR" dirty="0"/>
          </a:p>
        </p:txBody>
      </p:sp>
    </p:spTree>
    <p:extLst>
      <p:ext uri="{BB962C8B-B14F-4D97-AF65-F5344CB8AC3E}">
        <p14:creationId xmlns:p14="http://schemas.microsoft.com/office/powerpoint/2010/main" xmlns="" val="3406612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0" y="2343416"/>
            <a:ext cx="10820400" cy="4024125"/>
          </a:xfrm>
        </p:spPr>
        <p:txBody>
          <a:bodyPr>
            <a:normAutofit/>
          </a:bodyPr>
          <a:lstStyle/>
          <a:p>
            <a:pPr algn="just"/>
            <a:r>
              <a:rPr lang="tr-TR" sz="3000" b="1" dirty="0" smtClean="0"/>
              <a:t>…İyi bir kent müzesi kenti her anlamda keşfeden, kentlinin gözlerinde yaşadığı kentin kültürel mirasını öğrenme heyecanı ışıtan, bilgilenmiş ve öğrenmiş gözlerle yaşadığı çevrenin zenginliğini takip ettiği ve geçmiş ile geleceği aynı potada izlediği dinamik bir kültür kurumudur (</a:t>
            </a:r>
            <a:r>
              <a:rPr lang="en-US" sz="3000" dirty="0" smtClean="0"/>
              <a:t>Nicola </a:t>
            </a:r>
            <a:r>
              <a:rPr lang="en-US" sz="3000" dirty="0"/>
              <a:t>Johnson, </a:t>
            </a:r>
            <a:r>
              <a:rPr lang="en-US" sz="3000" i="1" dirty="0"/>
              <a:t>Museum International</a:t>
            </a:r>
            <a:r>
              <a:rPr lang="en-US" sz="3000" dirty="0"/>
              <a:t>, UNESCO </a:t>
            </a:r>
            <a:r>
              <a:rPr lang="en-US" sz="3000" dirty="0" smtClean="0"/>
              <a:t>1995</a:t>
            </a:r>
            <a:r>
              <a:rPr lang="tr-TR" sz="3000" dirty="0" smtClean="0"/>
              <a:t>). </a:t>
            </a:r>
            <a:endParaRPr lang="tr-TR" sz="3000" dirty="0"/>
          </a:p>
        </p:txBody>
      </p:sp>
    </p:spTree>
    <p:extLst>
      <p:ext uri="{BB962C8B-B14F-4D97-AF65-F5344CB8AC3E}">
        <p14:creationId xmlns:p14="http://schemas.microsoft.com/office/powerpoint/2010/main" xmlns="" val="2168983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59395" y="360336"/>
            <a:ext cx="8610600" cy="1293028"/>
          </a:xfrm>
        </p:spPr>
        <p:txBody>
          <a:bodyPr>
            <a:normAutofit/>
          </a:bodyPr>
          <a:lstStyle/>
          <a:p>
            <a:r>
              <a:rPr lang="tr-TR" sz="5000" b="1" dirty="0" smtClean="0"/>
              <a:t>CAMOC</a:t>
            </a:r>
            <a:endParaRPr lang="tr-TR" sz="5000" b="1" dirty="0"/>
          </a:p>
        </p:txBody>
      </p:sp>
      <p:sp>
        <p:nvSpPr>
          <p:cNvPr id="3" name="İçerik Yer Tutucusu 2"/>
          <p:cNvSpPr>
            <a:spLocks noGrp="1"/>
          </p:cNvSpPr>
          <p:nvPr>
            <p:ph idx="1"/>
          </p:nvPr>
        </p:nvSpPr>
        <p:spPr>
          <a:xfrm>
            <a:off x="664535" y="1505137"/>
            <a:ext cx="10820400" cy="4024125"/>
          </a:xfrm>
        </p:spPr>
        <p:txBody>
          <a:bodyPr/>
          <a:lstStyle/>
          <a:p>
            <a:r>
              <a:rPr lang="en-US" dirty="0"/>
              <a:t>CAMOC </a:t>
            </a:r>
            <a:r>
              <a:rPr lang="en-US" dirty="0" smtClean="0"/>
              <a:t>(</a:t>
            </a:r>
            <a:r>
              <a:rPr lang="tr-TR" dirty="0" smtClean="0"/>
              <a:t>Uluslararası Kent Koleksiyonları  ve Kent Müzeleri Komitesi) </a:t>
            </a:r>
          </a:p>
          <a:p>
            <a:r>
              <a:rPr lang="tr-TR" dirty="0" smtClean="0"/>
              <a:t>Kentlerin geçmişi, bugünü ve geleceği konularında çalışan uzmanlar tarafından oluşturulmuş bir forumdur (</a:t>
            </a:r>
            <a:r>
              <a:rPr lang="en-US" dirty="0"/>
              <a:t> </a:t>
            </a:r>
            <a:r>
              <a:rPr lang="tr-TR" dirty="0" smtClean="0"/>
              <a:t>şehir planlamacıları, tarihçiler, tasarımcılar, mimarlar, </a:t>
            </a:r>
            <a:r>
              <a:rPr lang="en-US" dirty="0"/>
              <a:t> </a:t>
            </a:r>
            <a:r>
              <a:rPr lang="tr-TR" dirty="0" smtClean="0"/>
              <a:t>ekonomistler, coğrafyacılar, turizmciler ve ulusal sınırlar içindeki diğer ilgililer…) </a:t>
            </a:r>
          </a:p>
          <a:p>
            <a:r>
              <a:rPr lang="tr-TR" dirty="0" smtClean="0"/>
              <a:t>Komitenin 43 ülkeden 200’ü aşkın üyesi vardır. </a:t>
            </a:r>
          </a:p>
          <a:p>
            <a:r>
              <a:rPr lang="tr-TR" dirty="0" smtClean="0"/>
              <a:t>Projeler, atölye çalışmaları, kitap vb. yayınlar hazırlamaktadır. </a:t>
            </a:r>
          </a:p>
          <a:p>
            <a:pPr marL="0" indent="0">
              <a:buNone/>
            </a:pPr>
            <a:endParaRPr lang="tr-TR" dirty="0"/>
          </a:p>
        </p:txBody>
      </p:sp>
    </p:spTree>
    <p:extLst>
      <p:ext uri="{BB962C8B-B14F-4D97-AF65-F5344CB8AC3E}">
        <p14:creationId xmlns:p14="http://schemas.microsoft.com/office/powerpoint/2010/main" xmlns="" val="2692517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95600" y="764373"/>
            <a:ext cx="8610600" cy="894306"/>
          </a:xfrm>
        </p:spPr>
        <p:txBody>
          <a:bodyPr/>
          <a:lstStyle/>
          <a:p>
            <a:r>
              <a:rPr lang="tr-TR" b="1" dirty="0" smtClean="0">
                <a:solidFill>
                  <a:schemeClr val="accent1"/>
                </a:solidFill>
              </a:rPr>
              <a:t>CAMOC YILLIK KONFERANSLARI</a:t>
            </a:r>
            <a:endParaRPr lang="tr-TR" b="1" dirty="0">
              <a:solidFill>
                <a:schemeClr val="accent1"/>
              </a:solidFill>
            </a:endParaRPr>
          </a:p>
        </p:txBody>
      </p:sp>
      <p:sp>
        <p:nvSpPr>
          <p:cNvPr id="3" name="İçerik Yer Tutucusu 2"/>
          <p:cNvSpPr>
            <a:spLocks noGrp="1"/>
          </p:cNvSpPr>
          <p:nvPr>
            <p:ph idx="1"/>
          </p:nvPr>
        </p:nvSpPr>
        <p:spPr>
          <a:xfrm>
            <a:off x="653903" y="1918114"/>
            <a:ext cx="10820400" cy="4024125"/>
          </a:xfrm>
        </p:spPr>
        <p:txBody>
          <a:bodyPr>
            <a:normAutofit fontScale="85000" lnSpcReduction="20000"/>
          </a:bodyPr>
          <a:lstStyle/>
          <a:p>
            <a:r>
              <a:rPr lang="tr-TR" b="1" dirty="0" smtClean="0"/>
              <a:t>Moskova 2005: </a:t>
            </a:r>
            <a:r>
              <a:rPr lang="tr-TR" dirty="0" err="1" smtClean="0"/>
              <a:t>Hello</a:t>
            </a:r>
            <a:r>
              <a:rPr lang="tr-TR" dirty="0" smtClean="0"/>
              <a:t> </a:t>
            </a:r>
            <a:r>
              <a:rPr lang="tr-TR" dirty="0" err="1" smtClean="0"/>
              <a:t>Cities</a:t>
            </a:r>
            <a:r>
              <a:rPr lang="tr-TR" dirty="0" smtClean="0"/>
              <a:t>!!!</a:t>
            </a:r>
          </a:p>
          <a:p>
            <a:r>
              <a:rPr lang="tr-TR" b="1" dirty="0" smtClean="0"/>
              <a:t>Boston 2006: </a:t>
            </a:r>
            <a:r>
              <a:rPr lang="en-US" dirty="0"/>
              <a:t>Museums of the City as Gateways to the Understanding of Urban Life </a:t>
            </a:r>
            <a:endParaRPr lang="tr-TR" dirty="0" smtClean="0"/>
          </a:p>
          <a:p>
            <a:r>
              <a:rPr lang="tr-TR" b="1" dirty="0" smtClean="0"/>
              <a:t>Viyana 2007: </a:t>
            </a:r>
            <a:r>
              <a:rPr lang="tr-TR" dirty="0" smtClean="0"/>
              <a:t>City </a:t>
            </a:r>
            <a:r>
              <a:rPr lang="tr-TR" dirty="0" err="1" smtClean="0"/>
              <a:t>Museums</a:t>
            </a:r>
            <a:r>
              <a:rPr lang="tr-TR" dirty="0" smtClean="0"/>
              <a:t> </a:t>
            </a:r>
            <a:r>
              <a:rPr lang="tr-TR" dirty="0" err="1" smtClean="0"/>
              <a:t>and</a:t>
            </a:r>
            <a:r>
              <a:rPr lang="tr-TR" dirty="0" smtClean="0"/>
              <a:t> City Development </a:t>
            </a:r>
          </a:p>
          <a:p>
            <a:r>
              <a:rPr lang="tr-TR" b="1" dirty="0" smtClean="0"/>
              <a:t>Seul 2008: </a:t>
            </a:r>
            <a:r>
              <a:rPr lang="tr-TR" dirty="0" smtClean="0"/>
              <a:t>City </a:t>
            </a:r>
            <a:r>
              <a:rPr lang="tr-TR" dirty="0" err="1" smtClean="0"/>
              <a:t>Museums</a:t>
            </a:r>
            <a:r>
              <a:rPr lang="tr-TR" dirty="0" smtClean="0"/>
              <a:t> </a:t>
            </a:r>
            <a:r>
              <a:rPr lang="tr-TR" dirty="0" err="1" smtClean="0"/>
              <a:t>and</a:t>
            </a:r>
            <a:r>
              <a:rPr lang="tr-TR" dirty="0" smtClean="0"/>
              <a:t> </a:t>
            </a:r>
            <a:r>
              <a:rPr lang="tr-TR" dirty="0" err="1" smtClean="0"/>
              <a:t>the</a:t>
            </a:r>
            <a:r>
              <a:rPr lang="tr-TR" dirty="0" smtClean="0"/>
              <a:t> </a:t>
            </a:r>
            <a:r>
              <a:rPr lang="tr-TR" dirty="0" err="1" smtClean="0"/>
              <a:t>Future</a:t>
            </a:r>
            <a:r>
              <a:rPr lang="tr-TR" dirty="0" smtClean="0"/>
              <a:t> of </a:t>
            </a:r>
            <a:r>
              <a:rPr lang="tr-TR" dirty="0" err="1" smtClean="0"/>
              <a:t>the</a:t>
            </a:r>
            <a:r>
              <a:rPr lang="tr-TR" dirty="0" smtClean="0"/>
              <a:t> City </a:t>
            </a:r>
          </a:p>
          <a:p>
            <a:r>
              <a:rPr lang="tr-TR" b="1" dirty="0" smtClean="0"/>
              <a:t>İstanbul 2009: </a:t>
            </a:r>
            <a:r>
              <a:rPr lang="en-US" dirty="0"/>
              <a:t>Collecting Urban History in the Electronic Age </a:t>
            </a:r>
          </a:p>
          <a:p>
            <a:r>
              <a:rPr lang="tr-TR" b="1" dirty="0" smtClean="0"/>
              <a:t>Şangay 2010: </a:t>
            </a:r>
            <a:r>
              <a:rPr lang="tr-TR" dirty="0" err="1" smtClean="0"/>
              <a:t>Better</a:t>
            </a:r>
            <a:r>
              <a:rPr lang="tr-TR" dirty="0" smtClean="0"/>
              <a:t> City </a:t>
            </a:r>
            <a:r>
              <a:rPr lang="tr-TR" dirty="0" err="1" smtClean="0"/>
              <a:t>Better</a:t>
            </a:r>
            <a:r>
              <a:rPr lang="tr-TR" dirty="0" smtClean="0"/>
              <a:t> Life </a:t>
            </a:r>
          </a:p>
          <a:p>
            <a:r>
              <a:rPr lang="tr-TR" b="1" dirty="0" smtClean="0"/>
              <a:t>Berlin 2011: </a:t>
            </a:r>
            <a:r>
              <a:rPr lang="tr-TR" dirty="0" err="1"/>
              <a:t>Participative</a:t>
            </a:r>
            <a:r>
              <a:rPr lang="tr-TR" dirty="0"/>
              <a:t> </a:t>
            </a:r>
            <a:r>
              <a:rPr lang="tr-TR" dirty="0" err="1"/>
              <a:t>Strategies</a:t>
            </a:r>
            <a:r>
              <a:rPr lang="tr-TR" dirty="0"/>
              <a:t> </a:t>
            </a:r>
          </a:p>
          <a:p>
            <a:r>
              <a:rPr lang="tr-TR" b="1" dirty="0" err="1" smtClean="0"/>
              <a:t>Vancouver</a:t>
            </a:r>
            <a:r>
              <a:rPr lang="tr-TR" b="1" dirty="0" smtClean="0"/>
              <a:t> 2012: </a:t>
            </a:r>
            <a:r>
              <a:rPr lang="tr-TR" dirty="0"/>
              <a:t>City </a:t>
            </a:r>
            <a:r>
              <a:rPr lang="tr-TR" dirty="0" err="1"/>
              <a:t>Museums</a:t>
            </a:r>
            <a:r>
              <a:rPr lang="tr-TR" dirty="0"/>
              <a:t>: </a:t>
            </a:r>
            <a:r>
              <a:rPr lang="tr-TR" dirty="0" err="1"/>
              <a:t>Collisions</a:t>
            </a:r>
            <a:r>
              <a:rPr lang="tr-TR" dirty="0"/>
              <a:t>, </a:t>
            </a:r>
            <a:r>
              <a:rPr lang="tr-TR" dirty="0" err="1"/>
              <a:t>Connections</a:t>
            </a:r>
            <a:r>
              <a:rPr lang="tr-TR" dirty="0"/>
              <a:t> </a:t>
            </a:r>
          </a:p>
          <a:p>
            <a:r>
              <a:rPr lang="tr-TR" b="1" dirty="0" smtClean="0"/>
              <a:t>Rio De Janeiro 2013: </a:t>
            </a:r>
            <a:r>
              <a:rPr lang="en-US" dirty="0"/>
              <a:t>Museums (Memory + Creativity) = Social Change </a:t>
            </a:r>
          </a:p>
          <a:p>
            <a:r>
              <a:rPr lang="tr-TR" b="1" dirty="0" smtClean="0"/>
              <a:t>Göteborg 2014: </a:t>
            </a:r>
            <a:r>
              <a:rPr lang="en-US" dirty="0"/>
              <a:t>Industrial Heritage, Sustainable Development and the City Museum </a:t>
            </a:r>
          </a:p>
          <a:p>
            <a:r>
              <a:rPr lang="tr-TR" b="1" dirty="0" err="1" smtClean="0"/>
              <a:t>Moscow</a:t>
            </a:r>
            <a:r>
              <a:rPr lang="tr-TR" b="1" dirty="0" smtClean="0"/>
              <a:t> 2015: </a:t>
            </a:r>
            <a:r>
              <a:rPr lang="en-US" dirty="0"/>
              <a:t>Memory and Migration: CAMOC’s 10th anniversary conference </a:t>
            </a:r>
          </a:p>
          <a:p>
            <a:r>
              <a:rPr lang="tr-TR" b="1" dirty="0" smtClean="0"/>
              <a:t>Milan 2016: </a:t>
            </a:r>
            <a:r>
              <a:rPr lang="tr-TR" dirty="0" err="1" smtClean="0"/>
              <a:t>Museums</a:t>
            </a:r>
            <a:r>
              <a:rPr lang="tr-TR" dirty="0" smtClean="0"/>
              <a:t> </a:t>
            </a:r>
            <a:r>
              <a:rPr lang="tr-TR" dirty="0" err="1" smtClean="0"/>
              <a:t>and</a:t>
            </a:r>
            <a:r>
              <a:rPr lang="tr-TR" dirty="0" smtClean="0"/>
              <a:t> </a:t>
            </a:r>
            <a:r>
              <a:rPr lang="tr-TR" dirty="0" err="1" smtClean="0"/>
              <a:t>Cultural</a:t>
            </a:r>
            <a:r>
              <a:rPr lang="tr-TR" dirty="0" smtClean="0"/>
              <a:t> </a:t>
            </a:r>
            <a:r>
              <a:rPr lang="tr-TR" dirty="0" err="1" smtClean="0"/>
              <a:t>Lanscape</a:t>
            </a:r>
            <a:r>
              <a:rPr lang="tr-TR" dirty="0" smtClean="0"/>
              <a:t> </a:t>
            </a:r>
          </a:p>
          <a:p>
            <a:endParaRPr lang="tr-TR" dirty="0"/>
          </a:p>
          <a:p>
            <a:pPr marL="0" indent="0">
              <a:buNone/>
            </a:pPr>
            <a:endParaRPr lang="tr-TR" dirty="0" smtClean="0"/>
          </a:p>
          <a:p>
            <a:endParaRPr lang="tr-TR" dirty="0"/>
          </a:p>
        </p:txBody>
      </p:sp>
    </p:spTree>
    <p:extLst>
      <p:ext uri="{BB962C8B-B14F-4D97-AF65-F5344CB8AC3E}">
        <p14:creationId xmlns:p14="http://schemas.microsoft.com/office/powerpoint/2010/main" xmlns="" val="1188348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İZLEYİN </a:t>
            </a:r>
            <a:endParaRPr lang="tr-TR" dirty="0"/>
          </a:p>
        </p:txBody>
      </p:sp>
      <p:sp>
        <p:nvSpPr>
          <p:cNvPr id="3" name="İçerik Yer Tutucusu 2"/>
          <p:cNvSpPr>
            <a:spLocks noGrp="1"/>
          </p:cNvSpPr>
          <p:nvPr>
            <p:ph idx="1"/>
          </p:nvPr>
        </p:nvSpPr>
        <p:spPr/>
        <p:txBody>
          <a:bodyPr/>
          <a:lstStyle/>
          <a:p>
            <a:r>
              <a:rPr lang="tr-TR" dirty="0">
                <a:hlinkClick r:id="rId2"/>
              </a:rPr>
              <a:t>http://www.cekulvakfi.org.tr</a:t>
            </a:r>
            <a:r>
              <a:rPr lang="tr-TR" dirty="0" smtClean="0">
                <a:hlinkClick r:id="rId2"/>
              </a:rPr>
              <a:t>/</a:t>
            </a:r>
            <a:endParaRPr lang="tr-TR" dirty="0" smtClean="0"/>
          </a:p>
          <a:p>
            <a:r>
              <a:rPr lang="tr-TR">
                <a:hlinkClick r:id="rId3"/>
              </a:rPr>
              <a:t>http://www.museumofthecity.org</a:t>
            </a:r>
            <a:r>
              <a:rPr lang="tr-TR" smtClean="0">
                <a:hlinkClick r:id="rId3"/>
              </a:rPr>
              <a:t>/#</a:t>
            </a:r>
            <a:endParaRPr lang="tr-TR" smtClean="0"/>
          </a:p>
          <a:p>
            <a:endParaRPr lang="tr-TR" dirty="0"/>
          </a:p>
          <a:p>
            <a:pPr marL="0" indent="0">
              <a:buNone/>
            </a:pPr>
            <a:endParaRPr lang="tr-TR" dirty="0"/>
          </a:p>
        </p:txBody>
      </p:sp>
    </p:spTree>
    <p:extLst>
      <p:ext uri="{BB962C8B-B14F-4D97-AF65-F5344CB8AC3E}">
        <p14:creationId xmlns:p14="http://schemas.microsoft.com/office/powerpoint/2010/main" xmlns="" val="1763956411"/>
      </p:ext>
    </p:extLst>
  </p:cSld>
  <p:clrMapOvr>
    <a:masterClrMapping/>
  </p:clrMapOvr>
</p:sld>
</file>

<file path=ppt/theme/theme1.xml><?xml version="1.0" encoding="utf-8"?>
<a:theme xmlns:a="http://schemas.openxmlformats.org/drawingml/2006/main" name="Uçak İzi">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TM04033937[[fn=Uçak İzi]]</Template>
  <TotalTime>3009</TotalTime>
  <Words>334</Words>
  <Application>Microsoft Office PowerPoint</Application>
  <PresentationFormat>Özel</PresentationFormat>
  <Paragraphs>53</Paragraphs>
  <Slides>9</Slides>
  <Notes>2</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Uçak İzi</vt:lpstr>
      <vt:lpstr>TARİH, BELLEK, KENT</vt:lpstr>
      <vt:lpstr>AMAÇ</vt:lpstr>
      <vt:lpstr>Slayt 3</vt:lpstr>
      <vt:lpstr>Kent müzelerİ…</vt:lpstr>
      <vt:lpstr>Slayt 5</vt:lpstr>
      <vt:lpstr>Slayt 6</vt:lpstr>
      <vt:lpstr>CAMOC</vt:lpstr>
      <vt:lpstr>CAMOC YILLIK KONFERANSLARI</vt:lpstr>
      <vt:lpstr>İZLEYİN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TARİH, BELLEK, KENT</dc:title>
  <dc:creator>ceren karadeniz</dc:creator>
  <cp:lastModifiedBy>SAMSUNG</cp:lastModifiedBy>
  <cp:revision>78</cp:revision>
  <dcterms:created xsi:type="dcterms:W3CDTF">2016-10-26T10:38:44Z</dcterms:created>
  <dcterms:modified xsi:type="dcterms:W3CDTF">2017-11-08T20:02:18Z</dcterms:modified>
</cp:coreProperties>
</file>