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6" r:id="rId4"/>
    <p:sldId id="267" r:id="rId5"/>
    <p:sldId id="268" r:id="rId6"/>
    <p:sldId id="269" r:id="rId7"/>
    <p:sldId id="270"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80529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690661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3183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803246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4BA1D8-CD39-4C84-B717-DF4E492E4D7A}" type="datetimeFigureOut">
              <a:rPr lang="tr-TR" smtClean="0"/>
              <a:t>15.03.2018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293865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09861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4BA1D8-CD39-4C84-B717-DF4E492E4D7A}" type="datetimeFigureOut">
              <a:rPr lang="tr-TR" smtClean="0"/>
              <a:t>15.03.2018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69394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4BA1D8-CD39-4C84-B717-DF4E492E4D7A}" type="datetimeFigureOut">
              <a:rPr lang="tr-TR" smtClean="0"/>
              <a:t>15.03.2018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585608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4BA1D8-CD39-4C84-B717-DF4E492E4D7A}" type="datetimeFigureOut">
              <a:rPr lang="tr-TR" smtClean="0"/>
              <a:t>15.03.2018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91472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10023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15.03.2018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70916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BA1D8-CD39-4C84-B717-DF4E492E4D7A}" type="datetimeFigureOut">
              <a:rPr lang="tr-TR" smtClean="0"/>
              <a:t>15.03.2018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07066-5AC9-49E0-9FB6-5578D1D66947}" type="slidenum">
              <a:rPr lang="tr-TR" smtClean="0"/>
              <a:t>‹#›</a:t>
            </a:fld>
            <a:endParaRPr lang="tr-TR"/>
          </a:p>
        </p:txBody>
      </p:sp>
    </p:spTree>
    <p:extLst>
      <p:ext uri="{BB962C8B-B14F-4D97-AF65-F5344CB8AC3E}">
        <p14:creationId xmlns:p14="http://schemas.microsoft.com/office/powerpoint/2010/main" val="155832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92494"/>
          </a:xfrm>
        </p:spPr>
        <p:txBody>
          <a:bodyPr>
            <a:normAutofit/>
          </a:bodyPr>
          <a:lstStyle/>
          <a:p>
            <a:r>
              <a:rPr lang="tr-TR" sz="2800" b="1" dirty="0" smtClean="0"/>
              <a:t>Alan Notları</a:t>
            </a:r>
            <a:endParaRPr lang="tr-TR" sz="2800" b="1" dirty="0"/>
          </a:p>
        </p:txBody>
      </p:sp>
      <p:sp>
        <p:nvSpPr>
          <p:cNvPr id="3" name="İçerik Yer Tutucusu 2"/>
          <p:cNvSpPr>
            <a:spLocks noGrp="1"/>
          </p:cNvSpPr>
          <p:nvPr>
            <p:ph idx="1"/>
          </p:nvPr>
        </p:nvSpPr>
        <p:spPr>
          <a:xfrm>
            <a:off x="838200" y="1057620"/>
            <a:ext cx="10515600" cy="5119343"/>
          </a:xfrm>
        </p:spPr>
        <p:txBody>
          <a:bodyPr/>
          <a:lstStyle/>
          <a:p>
            <a:r>
              <a:rPr lang="tr-TR" dirty="0" smtClean="0"/>
              <a:t>Alan çalışması yapmakla  «bir yerde öylesine takılmak» arasındaki fark, yazmaktır. Yazmadığınızda, insanlar, mekanlar ve kültürlere ilişkin keskin, isabetli ayrıntıları kaybedersiniz.</a:t>
            </a:r>
          </a:p>
          <a:p>
            <a:pPr marL="0" indent="0">
              <a:buNone/>
            </a:pPr>
            <a:r>
              <a:rPr lang="tr-TR" b="1" dirty="0" smtClean="0"/>
              <a:t>Defter Biçimi</a:t>
            </a:r>
            <a:r>
              <a:rPr lang="tr-TR" dirty="0" smtClean="0"/>
              <a:t>. Alan defteri ya da günlüğü, nitel araştırmacının birincil kayıt aracıdır. İnsanlar, olaylar, etkinlikler ve karşılıklı konuşmalar hakkında betimlemelerle dolu; düşünceler, önseziler ve ortaya çıkan örüntülere ilişkin notların alındığı ve araştırmacının bireysel tepkilerini de görebileceğimiz bir yerdir.</a:t>
            </a:r>
          </a:p>
          <a:p>
            <a:pPr marL="0" indent="0">
              <a:buNone/>
            </a:pPr>
            <a:endParaRPr lang="tr-TR" dirty="0"/>
          </a:p>
          <a:p>
            <a:pPr marL="0" indent="0">
              <a:buNone/>
            </a:pPr>
            <a:r>
              <a:rPr lang="tr-TR" dirty="0" smtClean="0"/>
              <a:t>Alan defterinin türü araştırmacının bireysel tercihlerine göre değişiklik gösterir. </a:t>
            </a:r>
            <a:r>
              <a:rPr lang="tr-TR" dirty="0"/>
              <a:t>S</a:t>
            </a:r>
            <a:r>
              <a:rPr lang="tr-TR" dirty="0" smtClean="0"/>
              <a:t>piral ciltli bir defter, telli dosyalar ya da dizüstü bilgisayar olabilir.</a:t>
            </a:r>
            <a:endParaRPr lang="tr-TR" dirty="0"/>
          </a:p>
        </p:txBody>
      </p:sp>
    </p:spTree>
    <p:extLst>
      <p:ext uri="{BB962C8B-B14F-4D97-AF65-F5344CB8AC3E}">
        <p14:creationId xmlns:p14="http://schemas.microsoft.com/office/powerpoint/2010/main" val="218377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Notlarınızı tutmak için hangi yolu seçtiğinizin bir önemi yoktur ama alan notları tutmanızın yaşamsal bir önemi vardır.</a:t>
            </a:r>
            <a:endParaRPr lang="tr-TR" sz="2800" b="1" dirty="0"/>
          </a:p>
        </p:txBody>
      </p:sp>
      <p:sp>
        <p:nvSpPr>
          <p:cNvPr id="3" name="İçerik Yer Tutucusu 2"/>
          <p:cNvSpPr>
            <a:spLocks noGrp="1"/>
          </p:cNvSpPr>
          <p:nvPr>
            <p:ph idx="1"/>
          </p:nvPr>
        </p:nvSpPr>
        <p:spPr/>
        <p:txBody>
          <a:bodyPr/>
          <a:lstStyle/>
          <a:p>
            <a:r>
              <a:rPr lang="tr-TR" b="1" dirty="0" smtClean="0"/>
              <a:t>Not Alma.</a:t>
            </a:r>
            <a:r>
              <a:rPr lang="tr-TR" dirty="0" smtClean="0"/>
              <a:t> Mümkünse yanınızda her zaman bir defter taşıyın ve bir araştırmacı olarak, ortamda defterinize not alacağınızın bilinmesini sağlayın. </a:t>
            </a:r>
          </a:p>
          <a:p>
            <a:r>
              <a:rPr lang="tr-TR" dirty="0" smtClean="0"/>
              <a:t>Eğer not tutmanızın nasıl karşılanacağından emin değilseniz, önce ilgili insanları ve yeri tanımaya çalışarak birkaç gün veya haftayı ortamı ve ortamdaki bireyleri tanımak amacıyla geçirmek isteyebilir sonrasında not tutmanızın ne zaman ve nerede kabul edilebileceğini belirleyebilirsiniz.</a:t>
            </a:r>
            <a:endParaRPr lang="tr-TR" b="1" dirty="0"/>
          </a:p>
        </p:txBody>
      </p:sp>
    </p:spTree>
    <p:extLst>
      <p:ext uri="{BB962C8B-B14F-4D97-AF65-F5344CB8AC3E}">
        <p14:creationId xmlns:p14="http://schemas.microsoft.com/office/powerpoint/2010/main" val="3039809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Bütün notlar daha sonra, tercihen aynı günün akşamında genişletilmelidir.</a:t>
            </a:r>
            <a:endParaRPr lang="tr-TR" sz="2800" b="1" dirty="0"/>
          </a:p>
        </p:txBody>
      </p:sp>
      <p:sp>
        <p:nvSpPr>
          <p:cNvPr id="3" name="İçerik Yer Tutucusu 2"/>
          <p:cNvSpPr>
            <a:spLocks noGrp="1"/>
          </p:cNvSpPr>
          <p:nvPr>
            <p:ph idx="1"/>
          </p:nvPr>
        </p:nvSpPr>
        <p:spPr/>
        <p:txBody>
          <a:bodyPr/>
          <a:lstStyle/>
          <a:p>
            <a:r>
              <a:rPr lang="tr-TR" dirty="0" smtClean="0"/>
              <a:t>Notlarınızı gözden geçirdiğinizde alandayken not edecek zamanınızın olmadığı şeyleri ekler ve ayrıca gördükleriniz üzerine yansıtma yaparsınız.</a:t>
            </a:r>
          </a:p>
          <a:p>
            <a:endParaRPr lang="tr-TR" dirty="0"/>
          </a:p>
          <a:p>
            <a:r>
              <a:rPr lang="tr-TR" b="1" dirty="0" err="1" smtClean="0"/>
              <a:t>Betimsel</a:t>
            </a:r>
            <a:r>
              <a:rPr lang="tr-TR" b="1" dirty="0" smtClean="0"/>
              <a:t> Notlar:</a:t>
            </a:r>
            <a:r>
              <a:rPr lang="tr-TR" dirty="0" smtClean="0"/>
              <a:t> Alan notlarınız hem betimleyici hem analitik olmalıdır. Kayıtlarınızda tutarlı olmaya çalışın, hatasız bilgiler vermek için çabalayın, fakat yargılayıcı olmaktan kaçının. Notlarınızın bir yıl sonra ilgili anı, kişiyi, ortamı günü gözünüzün önüne getireceğinden emin olun.</a:t>
            </a:r>
            <a:r>
              <a:rPr lang="tr-TR" dirty="0"/>
              <a:t> Gözlemlerin kısa, öz ve soyut ifadeler halinde özetlenmesi bunu sağlamayacaktır.</a:t>
            </a:r>
            <a:endParaRPr lang="tr-TR" b="1" dirty="0"/>
          </a:p>
        </p:txBody>
      </p:sp>
    </p:spTree>
    <p:extLst>
      <p:ext uri="{BB962C8B-B14F-4D97-AF65-F5344CB8AC3E}">
        <p14:creationId xmlns:p14="http://schemas.microsoft.com/office/powerpoint/2010/main" val="380376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4"/>
            <a:ext cx="10515600" cy="1617911"/>
          </a:xfrm>
        </p:spPr>
        <p:txBody>
          <a:bodyPr>
            <a:normAutofit fontScale="90000"/>
          </a:bodyPr>
          <a:lstStyle/>
          <a:p>
            <a:pPr algn="just"/>
            <a:r>
              <a:rPr lang="tr-TR" sz="2800" b="1" dirty="0" smtClean="0"/>
              <a:t>Örneğin, bir sınıfı gözlemledikten sonra, «Bu sınıf çok başıbozuk ve gürültücüydü» biçiminde yazmak isteyebilirsiniz. Bu ifade sınıfa ilişkin net bir resim ortaya koymamaktadır ve araştırmacının kendi «düzensizlik» ve «gürültü» anlayışına dayandığı için yargılayıcıdır. Aşağıdaki ifadeler, </a:t>
            </a:r>
            <a:r>
              <a:rPr lang="tr-TR" sz="2800" b="1" dirty="0" err="1" smtClean="0"/>
              <a:t>betimleyicilik</a:t>
            </a:r>
            <a:r>
              <a:rPr lang="tr-TR" sz="2800" b="1" dirty="0" smtClean="0"/>
              <a:t> açısından daha somuttur:</a:t>
            </a:r>
            <a:endParaRPr lang="tr-TR" sz="2800" b="1" dirty="0"/>
          </a:p>
        </p:txBody>
      </p:sp>
      <p:sp>
        <p:nvSpPr>
          <p:cNvPr id="3" name="İçerik Yer Tutucusu 2"/>
          <p:cNvSpPr>
            <a:spLocks noGrp="1"/>
          </p:cNvSpPr>
          <p:nvPr>
            <p:ph idx="1"/>
          </p:nvPr>
        </p:nvSpPr>
        <p:spPr>
          <a:xfrm>
            <a:off x="1002535" y="2456761"/>
            <a:ext cx="10351265" cy="4039691"/>
          </a:xfrm>
        </p:spPr>
        <p:txBody>
          <a:bodyPr/>
          <a:lstStyle/>
          <a:p>
            <a:endParaRPr lang="tr-TR" i="1" dirty="0" smtClean="0"/>
          </a:p>
          <a:p>
            <a:pPr marL="0" indent="0">
              <a:buNone/>
            </a:pPr>
            <a:r>
              <a:rPr lang="tr-TR" i="1" dirty="0" smtClean="0"/>
              <a:t>Bu beşinci sınıf dersliğinde on beş kız ve on iki erkek öğrenci vardı. İçeri girdiğimde, aşağı yukarı altı gruba bölünmüşlerdi. Dört kızdan oluşan bir grup kimin en büyük sakız balonunu şişirebileceğini görmeye çalışıyordu. Beş kişilik bir erkek grubu ise önceki akşam televizyonda seyrettikleri bir Kong Fu filmini taklit ediyorlardı…</a:t>
            </a:r>
            <a:endParaRPr lang="tr-TR" i="1" dirty="0"/>
          </a:p>
        </p:txBody>
      </p:sp>
    </p:spTree>
    <p:extLst>
      <p:ext uri="{BB962C8B-B14F-4D97-AF65-F5344CB8AC3E}">
        <p14:creationId xmlns:p14="http://schemas.microsoft.com/office/powerpoint/2010/main" val="1108343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Notlarınızı kontrol ederek </a:t>
            </a:r>
            <a:r>
              <a:rPr lang="tr-TR" sz="2800" b="1" i="1" dirty="0" smtClean="0"/>
              <a:t>birçok</a:t>
            </a:r>
            <a:r>
              <a:rPr lang="tr-TR" sz="2800" b="1" dirty="0" smtClean="0"/>
              <a:t> veya </a:t>
            </a:r>
            <a:r>
              <a:rPr lang="tr-TR" sz="2800" b="1" i="1" dirty="0" smtClean="0"/>
              <a:t>biraz/birkaç </a:t>
            </a:r>
            <a:r>
              <a:rPr lang="tr-TR" sz="2800" b="1" dirty="0" smtClean="0"/>
              <a:t>gibi muğlak sıfatlar olup olmadığına bakın ve eğer varsa onların yerine daha betimleyici kelimeler kullanın.</a:t>
            </a:r>
            <a:endParaRPr lang="tr-TR" sz="2800" b="1" dirty="0"/>
          </a:p>
        </p:txBody>
      </p:sp>
      <p:sp>
        <p:nvSpPr>
          <p:cNvPr id="3" name="İçerik Yer Tutucusu 2"/>
          <p:cNvSpPr>
            <a:spLocks noGrp="1"/>
          </p:cNvSpPr>
          <p:nvPr>
            <p:ph idx="1"/>
          </p:nvPr>
        </p:nvSpPr>
        <p:spPr/>
        <p:txBody>
          <a:bodyPr/>
          <a:lstStyle/>
          <a:p>
            <a:pPr marL="0" indent="0">
              <a:buNone/>
            </a:pPr>
            <a:r>
              <a:rPr lang="tr-TR" b="1" i="1" dirty="0" smtClean="0"/>
              <a:t>Harika</a:t>
            </a:r>
            <a:r>
              <a:rPr lang="tr-TR" i="1" dirty="0" smtClean="0"/>
              <a:t>, </a:t>
            </a:r>
            <a:r>
              <a:rPr lang="tr-TR" b="1" i="1" dirty="0" smtClean="0"/>
              <a:t>sıradan</a:t>
            </a:r>
            <a:r>
              <a:rPr lang="tr-TR" i="1" dirty="0" smtClean="0"/>
              <a:t>, </a:t>
            </a:r>
            <a:r>
              <a:rPr lang="tr-TR" b="1" i="1" dirty="0" smtClean="0"/>
              <a:t>ilginç</a:t>
            </a:r>
            <a:r>
              <a:rPr lang="tr-TR" i="1" dirty="0" smtClean="0"/>
              <a:t>, </a:t>
            </a:r>
            <a:r>
              <a:rPr lang="tr-TR" b="1" i="1" dirty="0" smtClean="0"/>
              <a:t>hiçbir şey yapmayan</a:t>
            </a:r>
            <a:r>
              <a:rPr lang="tr-TR" dirty="0" smtClean="0"/>
              <a:t>, </a:t>
            </a:r>
            <a:r>
              <a:rPr lang="tr-TR" b="1" i="1" dirty="0" smtClean="0"/>
              <a:t>hoş</a:t>
            </a:r>
            <a:r>
              <a:rPr lang="tr-TR" dirty="0" smtClean="0"/>
              <a:t> ya da </a:t>
            </a:r>
            <a:r>
              <a:rPr lang="tr-TR" b="1" i="1" dirty="0" smtClean="0"/>
              <a:t>iyi</a:t>
            </a:r>
            <a:r>
              <a:rPr lang="tr-TR" dirty="0" smtClean="0"/>
              <a:t> gibi </a:t>
            </a:r>
            <a:r>
              <a:rPr lang="tr-TR" dirty="0" err="1" smtClean="0"/>
              <a:t>değerlendirmeci</a:t>
            </a:r>
            <a:r>
              <a:rPr lang="tr-TR" dirty="0" smtClean="0"/>
              <a:t> bir izlenim bildiren, açıklığa kavuşturmaktan çok anlaşılmaz duruma getiren kelimelerin yerine açıklayıcı kelimeler kullanın.</a:t>
            </a:r>
          </a:p>
          <a:p>
            <a:pPr marL="0" indent="0">
              <a:buNone/>
            </a:pPr>
            <a:endParaRPr lang="tr-TR" dirty="0"/>
          </a:p>
          <a:p>
            <a:pPr marL="0" indent="0">
              <a:buNone/>
            </a:pPr>
            <a:r>
              <a:rPr lang="tr-TR" dirty="0" smtClean="0"/>
              <a:t>Gerçekleşen diyaloglar hakkında notlar alın. Özellikle de ortamda sıkça kullanılan veya oraya özgü kelimelere odaklanın.</a:t>
            </a:r>
          </a:p>
          <a:p>
            <a:pPr marL="0" indent="0">
              <a:buNone/>
            </a:pPr>
            <a:endParaRPr lang="tr-TR" dirty="0"/>
          </a:p>
          <a:p>
            <a:pPr marL="0" indent="0">
              <a:buNone/>
            </a:pPr>
            <a:r>
              <a:rPr lang="tr-TR" dirty="0" smtClean="0"/>
              <a:t>Bir şey aklınıza geldiğinde </a:t>
            </a:r>
            <a:r>
              <a:rPr lang="tr-TR" b="1" i="1" dirty="0" smtClean="0"/>
              <a:t>bir yere yazın</a:t>
            </a:r>
            <a:r>
              <a:rPr lang="tr-TR" dirty="0" smtClean="0"/>
              <a:t>.</a:t>
            </a:r>
            <a:endParaRPr lang="tr-TR" dirty="0"/>
          </a:p>
        </p:txBody>
      </p:sp>
    </p:spTree>
    <p:extLst>
      <p:ext uri="{BB962C8B-B14F-4D97-AF65-F5344CB8AC3E}">
        <p14:creationId xmlns:p14="http://schemas.microsoft.com/office/powerpoint/2010/main" val="1970952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effectLst>
                  <a:outerShdw blurRad="38100" dist="38100" dir="2700000" algn="tl">
                    <a:srgbClr val="000000">
                      <a:alpha val="43137"/>
                    </a:srgbClr>
                  </a:outerShdw>
                </a:effectLst>
              </a:rPr>
              <a:t>Not Tutma Önerisi.</a:t>
            </a:r>
            <a:endParaRPr lang="tr-TR" sz="28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1. Notlarınızın her iki yanına da sonradan aklınıza gelecek düşünceleri yazmak ve ön kodlama yapmak için geniş boşluklar bırakın.</a:t>
            </a:r>
          </a:p>
          <a:p>
            <a:pPr marL="0" indent="0">
              <a:buNone/>
            </a:pPr>
            <a:r>
              <a:rPr lang="tr-TR" dirty="0" smtClean="0"/>
              <a:t>2. Her bir gözlemin tarihi, saati ve yerini belirttiğinizden emin olun.</a:t>
            </a:r>
          </a:p>
          <a:p>
            <a:pPr marL="0" indent="0">
              <a:buNone/>
            </a:pPr>
            <a:r>
              <a:rPr lang="tr-TR" dirty="0" smtClean="0"/>
              <a:t>3. Not tutmak için kendinize bir çeşit stenografi oluşturun. Örneğin, Bağımsız anaokulunda yapılan bir çalışmada, </a:t>
            </a:r>
            <a:r>
              <a:rPr lang="tr-TR" i="1" dirty="0" smtClean="0"/>
              <a:t>anaokulu AO, öğrenci </a:t>
            </a:r>
            <a:r>
              <a:rPr lang="tr-TR" dirty="0" smtClean="0"/>
              <a:t>Ö </a:t>
            </a:r>
            <a:r>
              <a:rPr lang="tr-TR" i="1" dirty="0" smtClean="0"/>
              <a:t>ve</a:t>
            </a:r>
            <a:r>
              <a:rPr lang="tr-TR" dirty="0" smtClean="0"/>
              <a:t> v, </a:t>
            </a:r>
            <a:r>
              <a:rPr lang="tr-TR" i="1" dirty="0" smtClean="0"/>
              <a:t>veya</a:t>
            </a:r>
            <a:r>
              <a:rPr lang="tr-TR" dirty="0" smtClean="0"/>
              <a:t> v/y olarak kısaltılabilir.</a:t>
            </a:r>
          </a:p>
          <a:p>
            <a:pPr marL="0" indent="0">
              <a:buNone/>
            </a:pPr>
            <a:r>
              <a:rPr lang="tr-TR" dirty="0" smtClean="0"/>
              <a:t>4. Kısa kısa notlar alırken tam alan notlarınızı yazmadan önce gözlemlerinizi başkasıyla tartışmayın. Bu tür bir konuşma gözlemlerinizi ve düşüncelerinizi kağıda dökmek için duyduğunuz gereksinimi azaltabilir ve aynı zamanda asıl algılarınız da değiştirebilir. Burada yorumlarınızı başkalarıyla karşılaştırmamanız gerektiği anlamı çıkarılmamalı ama ilk önce yapmanız gereken kendi gözlemlerinizi ve yansıtmanızı kayıt altına almaktır.</a:t>
            </a:r>
            <a:endParaRPr lang="tr-TR" dirty="0"/>
          </a:p>
        </p:txBody>
      </p:sp>
    </p:spTree>
    <p:extLst>
      <p:ext uri="{BB962C8B-B14F-4D97-AF65-F5344CB8AC3E}">
        <p14:creationId xmlns:p14="http://schemas.microsoft.com/office/powerpoint/2010/main" val="117372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Gün boyunca not alsanız bile, okul zili çaldığında veya güneş battığında işiniz bitmiş olmaz. Günün notlarını baştan sona okuyun. Hatırladığınız betimlemeleri ekleyin, kısaca not alınmış olayları ve eylemleri genişleterek anlatın ve o günün üzerine genel olarak bir yansıtma yapın.</a:t>
            </a:r>
          </a:p>
          <a:p>
            <a:endParaRPr lang="tr-TR" dirty="0"/>
          </a:p>
          <a:p>
            <a:r>
              <a:rPr lang="tr-TR" dirty="0" smtClean="0"/>
              <a:t>Alan notlarınızı sık sık okumayı ve üzerinde düşünmeyi planlayın. Notlarınızı okurken aklınıza gelen düşünceleri hatırlatıcı notlar olarak kaydedin. Bu süreklilik gösteren analizin bir parçasıdır. Temaları ve bağlantıları görmeye başlarsınız.</a:t>
            </a:r>
            <a:endParaRPr lang="tr-TR" dirty="0"/>
          </a:p>
        </p:txBody>
      </p:sp>
    </p:spTree>
    <p:extLst>
      <p:ext uri="{BB962C8B-B14F-4D97-AF65-F5344CB8AC3E}">
        <p14:creationId xmlns:p14="http://schemas.microsoft.com/office/powerpoint/2010/main" val="958874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Fotoğraf çekmeyi ve video kaydetmeyi planlıyorsanız, ilk önce fotoğrafı çekilecek katılımcıların iznini almanız ve ardından da gizlilik konularını çözmeniz gerekir.</a:t>
            </a:r>
            <a:endParaRPr lang="tr-TR" sz="2800" b="1" dirty="0"/>
          </a:p>
        </p:txBody>
      </p:sp>
      <p:sp>
        <p:nvSpPr>
          <p:cNvPr id="3" name="İçerik Yer Tutucusu 2"/>
          <p:cNvSpPr>
            <a:spLocks noGrp="1"/>
          </p:cNvSpPr>
          <p:nvPr>
            <p:ph idx="1"/>
          </p:nvPr>
        </p:nvSpPr>
        <p:spPr/>
        <p:txBody>
          <a:bodyPr/>
          <a:lstStyle/>
          <a:p>
            <a:r>
              <a:rPr lang="tr-TR" dirty="0" smtClean="0"/>
              <a:t>Fotoğraf ve videolara erişebilecek tek kişi (ve belki de katılımcılar) siz mi olacaksınız? Katılımcılar gizlilikten vazgeçmeye, fotoğraf ve filmlerin herkese açık olmasına izin vermeye gönüllüler mi? Eğer yüzlerini bulanıklaştırmak için teknolojik yöntemler kullanırsanız, katılımcılar, kendilerinin de göründükleri ortamların fotoğraflarını daha sonra kullanmanıza izin verirler mi?</a:t>
            </a:r>
            <a:endParaRPr lang="tr-TR" dirty="0"/>
          </a:p>
        </p:txBody>
      </p:sp>
    </p:spTree>
    <p:extLst>
      <p:ext uri="{BB962C8B-B14F-4D97-AF65-F5344CB8AC3E}">
        <p14:creationId xmlns:p14="http://schemas.microsoft.com/office/powerpoint/2010/main" val="3333324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1568</TotalTime>
  <Words>724</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Alan Notları</vt:lpstr>
      <vt:lpstr>Notlarınızı tutmak için hangi yolu seçtiğinizin bir önemi yoktur ama alan notları tutmanızın yaşamsal bir önemi vardır.</vt:lpstr>
      <vt:lpstr>Bütün notlar daha sonra, tercihen aynı günün akşamında genişletilmelidir.</vt:lpstr>
      <vt:lpstr>Örneğin, bir sınıfı gözlemledikten sonra, «Bu sınıf çok başıbozuk ve gürültücüydü» biçiminde yazmak isteyebilirsiniz. Bu ifade sınıfa ilişkin net bir resim ortaya koymamaktadır ve araştırmacının kendi «düzensizlik» ve «gürültü» anlayışına dayandığı için yargılayıcıdır. Aşağıdaki ifadeler, betimleyicilik açısından daha somuttur:</vt:lpstr>
      <vt:lpstr>Notlarınızı kontrol ederek birçok veya biraz/birkaç gibi muğlak sıfatlar olup olmadığına bakın ve eğer varsa onların yerine daha betimleyici kelimeler kullanın.</vt:lpstr>
      <vt:lpstr>Not Tutma Önerisi.</vt:lpstr>
      <vt:lpstr>PowerPoint Sunusu</vt:lpstr>
      <vt:lpstr>Fotoğraf çekmeyi ve video kaydetmeyi planlıyorsanız, ilk önce fotoğrafı çekilecek katılımcıların iznini almanız ve ardından da gizlilik konularını çözmeniz gerekir.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KATILIMCI GÖZLEM</dc:title>
  <dc:creator>Ebf_Dekan_Yardımcısı</dc:creator>
  <cp:lastModifiedBy>Windows Kullanıcısı</cp:lastModifiedBy>
  <cp:revision>142</cp:revision>
  <dcterms:created xsi:type="dcterms:W3CDTF">2015-10-02T06:37:27Z</dcterms:created>
  <dcterms:modified xsi:type="dcterms:W3CDTF">2018-03-15T10:54:58Z</dcterms:modified>
</cp:coreProperties>
</file>