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63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119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2664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3888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1641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437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728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72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6164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66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04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28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94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143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105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72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3632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40080"/>
            <a:ext cx="7772400" cy="57912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altLang="tr-TR" dirty="0" smtClean="0"/>
              <a:t>Başlıca Pazarlama Türleri</a:t>
            </a:r>
            <a:endParaRPr lang="en-US" altLang="tr-TR" dirty="0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384662"/>
            <a:ext cx="4876800" cy="4939937"/>
          </a:xfrm>
        </p:spPr>
        <p:txBody>
          <a:bodyPr>
            <a:normAutofit/>
          </a:bodyPr>
          <a:lstStyle/>
          <a:p>
            <a:pPr marL="609600" indent="-609600">
              <a:buFontTx/>
              <a:buAutoNum type="arabicPeriod"/>
            </a:pPr>
            <a:endParaRPr lang="tr-TR" altLang="tr-TR" dirty="0"/>
          </a:p>
          <a:p>
            <a:pPr marL="514350" indent="-514350">
              <a:buFont typeface="+mj-lt"/>
              <a:buAutoNum type="arabicPeriod"/>
            </a:pPr>
            <a:r>
              <a:rPr lang="tr-TR" altLang="tr-TR" dirty="0"/>
              <a:t>Yeşil Pazarlama (</a:t>
            </a:r>
            <a:r>
              <a:rPr lang="tr-TR" altLang="tr-TR" dirty="0" err="1"/>
              <a:t>Green</a:t>
            </a:r>
            <a:r>
              <a:rPr lang="tr-TR" altLang="tr-TR" dirty="0"/>
              <a:t> </a:t>
            </a:r>
            <a:r>
              <a:rPr lang="tr-TR" altLang="tr-TR" dirty="0" smtClean="0"/>
              <a:t>Marketing)</a:t>
            </a:r>
          </a:p>
          <a:p>
            <a:pPr marL="514350" indent="-514350">
              <a:buFont typeface="+mj-lt"/>
              <a:buAutoNum type="arabicPeriod"/>
            </a:pPr>
            <a:r>
              <a:rPr lang="tr-TR" altLang="tr-TR" dirty="0" smtClean="0"/>
              <a:t>Doğrudan Pazarlama</a:t>
            </a:r>
          </a:p>
          <a:p>
            <a:pPr marL="514350" indent="-514350">
              <a:buFont typeface="+mj-lt"/>
              <a:buAutoNum type="arabicPeriod"/>
            </a:pPr>
            <a:r>
              <a:rPr lang="tr-TR" altLang="tr-TR" dirty="0" smtClean="0"/>
              <a:t>İşletmeden </a:t>
            </a:r>
            <a:r>
              <a:rPr lang="tr-TR" altLang="tr-TR" dirty="0"/>
              <a:t>İşletmeye İnternet Yoluyla Pazarlama (Business 2 </a:t>
            </a:r>
            <a:r>
              <a:rPr lang="tr-TR" altLang="tr-TR" dirty="0" smtClean="0"/>
              <a:t>Business)</a:t>
            </a:r>
          </a:p>
          <a:p>
            <a:pPr marL="514350" indent="-514350">
              <a:buFont typeface="+mj-lt"/>
              <a:buAutoNum type="arabicPeriod"/>
            </a:pPr>
            <a:r>
              <a:rPr lang="tr-TR" altLang="tr-TR" dirty="0" smtClean="0"/>
              <a:t>İşletmeden </a:t>
            </a:r>
            <a:r>
              <a:rPr lang="tr-TR" altLang="tr-TR" dirty="0"/>
              <a:t>Nihai Tüketiciye İnternet Yoluyla Pazarlama (Business 2 </a:t>
            </a:r>
            <a:r>
              <a:rPr lang="tr-TR" altLang="tr-TR" dirty="0" smtClean="0"/>
              <a:t>Consumer)</a:t>
            </a:r>
          </a:p>
          <a:p>
            <a:pPr marL="514350" indent="-514350">
              <a:buFont typeface="+mj-lt"/>
              <a:buAutoNum type="arabicPeriod"/>
            </a:pPr>
            <a:r>
              <a:rPr lang="tr-TR" altLang="tr-TR" dirty="0" smtClean="0"/>
              <a:t>Kitlesel Pazarlama</a:t>
            </a:r>
          </a:p>
          <a:p>
            <a:pPr marL="514350" indent="-514350">
              <a:buFont typeface="+mj-lt"/>
              <a:buAutoNum type="arabicPeriod"/>
            </a:pPr>
            <a:r>
              <a:rPr lang="tr-TR" altLang="tr-TR" dirty="0" smtClean="0"/>
              <a:t>Stratejik </a:t>
            </a:r>
            <a:r>
              <a:rPr lang="tr-TR" altLang="tr-TR" dirty="0"/>
              <a:t>Pazarlama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406364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589212" y="1410789"/>
            <a:ext cx="8915400" cy="4500433"/>
          </a:xfrm>
        </p:spPr>
        <p:txBody>
          <a:bodyPr>
            <a:normAutofit/>
          </a:bodyPr>
          <a:lstStyle/>
          <a:p>
            <a:pPr lvl="0"/>
            <a:r>
              <a:rPr lang="tr-TR" altLang="tr-TR" sz="2400" b="1" dirty="0" smtClean="0">
                <a:solidFill>
                  <a:schemeClr val="tx1"/>
                </a:solidFill>
              </a:rPr>
              <a:t>Yeşil Pazarlama, </a:t>
            </a:r>
          </a:p>
          <a:p>
            <a:pPr lvl="1"/>
            <a:r>
              <a:rPr lang="tr-TR" altLang="tr-TR" sz="2000" dirty="0" smtClean="0">
                <a:solidFill>
                  <a:schemeClr val="tx1"/>
                </a:solidFill>
              </a:rPr>
              <a:t>Kullanılan ambalajların ve malzemelerin çevreyle uyumlu üretilmesi, çevreyi kirletmemesi ve ürünlerdeki doğal madde kullanımın fazlalaştırılması olarak tanımlanabilir. </a:t>
            </a:r>
          </a:p>
          <a:p>
            <a:r>
              <a:rPr lang="tr-TR" altLang="tr-TR" sz="2400" b="1" dirty="0">
                <a:solidFill>
                  <a:schemeClr val="tx1"/>
                </a:solidFill>
              </a:rPr>
              <a:t>Doğrudan </a:t>
            </a:r>
            <a:r>
              <a:rPr lang="tr-TR" altLang="tr-TR" sz="2400" b="1" dirty="0" smtClean="0">
                <a:solidFill>
                  <a:schemeClr val="tx1"/>
                </a:solidFill>
              </a:rPr>
              <a:t>Pazarlama,</a:t>
            </a:r>
          </a:p>
          <a:p>
            <a:pPr lvl="1"/>
            <a:r>
              <a:rPr lang="tr-TR" altLang="tr-TR" sz="2000" dirty="0" smtClean="0">
                <a:solidFill>
                  <a:schemeClr val="tx1"/>
                </a:solidFill>
              </a:rPr>
              <a:t> Birden fazla reklam aracını doğrudan kullanarak müşterilerin fikirlerini etkilemek olarak ifade edilebilir. </a:t>
            </a:r>
          </a:p>
          <a:p>
            <a:pPr lvl="0"/>
            <a:r>
              <a:rPr lang="tr-TR" altLang="tr-TR" sz="2400" b="1" dirty="0" smtClean="0">
                <a:solidFill>
                  <a:schemeClr val="tx1"/>
                </a:solidFill>
              </a:rPr>
              <a:t>İşletmeden İşletmeye İnternet Yoluyla Pazarlama (B2B),</a:t>
            </a:r>
          </a:p>
          <a:p>
            <a:pPr lvl="1"/>
            <a:r>
              <a:rPr lang="tr-TR" altLang="tr-TR" sz="1800" dirty="0" smtClean="0">
                <a:solidFill>
                  <a:schemeClr val="tx1"/>
                </a:solidFill>
              </a:rPr>
              <a:t> </a:t>
            </a:r>
            <a:r>
              <a:rPr lang="tr-TR" altLang="tr-TR" sz="2000" dirty="0" smtClean="0">
                <a:solidFill>
                  <a:schemeClr val="tx1"/>
                </a:solidFill>
              </a:rPr>
              <a:t>Nihai </a:t>
            </a:r>
            <a:r>
              <a:rPr lang="tr-TR" altLang="tr-TR" sz="2000" dirty="0">
                <a:solidFill>
                  <a:schemeClr val="tx1"/>
                </a:solidFill>
              </a:rPr>
              <a:t>kullanıcıdan önceki satış ve </a:t>
            </a:r>
            <a:r>
              <a:rPr lang="tr-TR" altLang="tr-TR" sz="2000" dirty="0" smtClean="0">
                <a:solidFill>
                  <a:schemeClr val="tx1"/>
                </a:solidFill>
              </a:rPr>
              <a:t>aktarma, </a:t>
            </a:r>
            <a:r>
              <a:rPr lang="tr-TR" altLang="tr-TR" sz="2000" dirty="0">
                <a:solidFill>
                  <a:schemeClr val="tx1"/>
                </a:solidFill>
              </a:rPr>
              <a:t>ortak girişimler, üretim sözleşmeleri, ürünlerin </a:t>
            </a:r>
            <a:r>
              <a:rPr lang="tr-TR" altLang="tr-TR" sz="2000" dirty="0" smtClean="0">
                <a:solidFill>
                  <a:schemeClr val="tx1"/>
                </a:solidFill>
              </a:rPr>
              <a:t>pazarlanması, dağıtımı, satış sonrası destek </a:t>
            </a:r>
            <a:r>
              <a:rPr lang="tr-TR" altLang="tr-TR" sz="2000" dirty="0">
                <a:solidFill>
                  <a:schemeClr val="tx1"/>
                </a:solidFill>
              </a:rPr>
              <a:t>hizmetleri gerçekleştirilir.</a:t>
            </a:r>
            <a:endParaRPr lang="en-US" altLang="tr-TR" sz="2000" dirty="0">
              <a:solidFill>
                <a:schemeClr val="tx1"/>
              </a:solidFill>
            </a:endParaRPr>
          </a:p>
          <a:p>
            <a:pPr marL="0" lvl="0" indent="0" defTabSz="914400" fontAlgn="base">
              <a:spcBef>
                <a:spcPct val="20000"/>
              </a:spcBef>
              <a:spcAft>
                <a:spcPct val="0"/>
              </a:spcAft>
              <a:buClrTx/>
              <a:buNone/>
            </a:pPr>
            <a:endParaRPr lang="en-US" altLang="tr-TR" dirty="0">
              <a:solidFill>
                <a:schemeClr val="tx1"/>
              </a:solidFill>
              <a:latin typeface="Times New Roman" pitchFamily="18" charset="0"/>
            </a:endParaRPr>
          </a:p>
          <a:p>
            <a:pPr lvl="0"/>
            <a:endParaRPr lang="tr-TR" altLang="tr-TR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lvl="0"/>
            <a:endParaRPr lang="en-US" altLang="tr-TR" dirty="0">
              <a:solidFill>
                <a:schemeClr val="tx1"/>
              </a:solidFill>
              <a:latin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8002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058091"/>
            <a:ext cx="8915400" cy="4853131"/>
          </a:xfrm>
        </p:spPr>
        <p:txBody>
          <a:bodyPr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Tx/>
            </a:pPr>
            <a:r>
              <a:rPr lang="tr-TR" altLang="tr-TR" sz="2400" b="1" dirty="0">
                <a:solidFill>
                  <a:schemeClr val="tx1"/>
                </a:solidFill>
              </a:rPr>
              <a:t>İşletmeden Nihai Tüketiciye İnternet Yoluyla Pazarlama </a:t>
            </a:r>
            <a:r>
              <a:rPr lang="tr-TR" altLang="tr-TR" sz="2400" b="1" dirty="0" smtClean="0">
                <a:solidFill>
                  <a:schemeClr val="tx1"/>
                </a:solidFill>
              </a:rPr>
              <a:t>(B2C)</a:t>
            </a:r>
            <a:endParaRPr lang="tr-TR" altLang="tr-TR" sz="2400" b="1" dirty="0">
              <a:solidFill>
                <a:schemeClr val="tx1"/>
              </a:solidFill>
            </a:endParaRPr>
          </a:p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</a:pPr>
            <a:r>
              <a:rPr lang="tr-TR" altLang="tr-TR" sz="2000" dirty="0" smtClean="0">
                <a:solidFill>
                  <a:schemeClr val="tx1"/>
                </a:solidFill>
                <a:latin typeface="Times New Roman" pitchFamily="18" charset="0"/>
              </a:rPr>
              <a:t>Dünyadaki tüm mal ve hizmetler günün her saati ulaşarak satın alma olanağı sunulmaktadır. E-alışveriş gibi..</a:t>
            </a:r>
            <a:endParaRPr lang="en-US" altLang="tr-TR" sz="2000" dirty="0">
              <a:solidFill>
                <a:schemeClr val="tx1"/>
              </a:solidFill>
              <a:latin typeface="Times New Roman" pitchFamily="18" charset="0"/>
            </a:endParaRPr>
          </a:p>
          <a:p>
            <a:pPr defTabSz="914400" fontAlgn="base">
              <a:spcBef>
                <a:spcPct val="20000"/>
              </a:spcBef>
              <a:spcAft>
                <a:spcPct val="0"/>
              </a:spcAft>
              <a:buClrTx/>
            </a:pPr>
            <a:r>
              <a:rPr lang="tr-TR" altLang="tr-TR" sz="2400" b="1" dirty="0">
                <a:solidFill>
                  <a:schemeClr val="tx1"/>
                </a:solidFill>
                <a:latin typeface="Times New Roman" pitchFamily="18" charset="0"/>
              </a:rPr>
              <a:t>Kitlesel Pazarlama</a:t>
            </a:r>
          </a:p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</a:pPr>
            <a:r>
              <a:rPr lang="tr-TR" altLang="tr-TR" sz="2000" dirty="0" smtClean="0">
                <a:solidFill>
                  <a:schemeClr val="tx1"/>
                </a:solidFill>
                <a:latin typeface="Times New Roman" pitchFamily="18" charset="0"/>
              </a:rPr>
              <a:t>Tek bir ürün için tüm </a:t>
            </a:r>
            <a:r>
              <a:rPr lang="tr-TR" altLang="tr-TR" sz="2000" dirty="0">
                <a:solidFill>
                  <a:schemeClr val="tx1"/>
                </a:solidFill>
                <a:latin typeface="Times New Roman" pitchFamily="18" charset="0"/>
              </a:rPr>
              <a:t>alıcılara toplu </a:t>
            </a:r>
            <a:r>
              <a:rPr lang="tr-TR" altLang="tr-TR" sz="2000" dirty="0" smtClean="0">
                <a:solidFill>
                  <a:schemeClr val="tx1"/>
                </a:solidFill>
                <a:latin typeface="Times New Roman" pitchFamily="18" charset="0"/>
              </a:rPr>
              <a:t>olarak üretilip</a:t>
            </a:r>
            <a:r>
              <a:rPr lang="tr-TR" altLang="tr-TR" sz="2000" dirty="0">
                <a:solidFill>
                  <a:schemeClr val="tx1"/>
                </a:solidFill>
                <a:latin typeface="Times New Roman" pitchFamily="18" charset="0"/>
              </a:rPr>
              <a:t>, seri </a:t>
            </a:r>
            <a:r>
              <a:rPr lang="tr-TR" altLang="tr-TR" sz="2000" dirty="0" smtClean="0">
                <a:solidFill>
                  <a:schemeClr val="tx1"/>
                </a:solidFill>
                <a:latin typeface="Times New Roman" pitchFamily="18" charset="0"/>
              </a:rPr>
              <a:t>olarak dağıtılıp</a:t>
            </a:r>
            <a:r>
              <a:rPr lang="tr-TR" altLang="tr-TR" sz="2000" dirty="0">
                <a:solidFill>
                  <a:schemeClr val="tx1"/>
                </a:solidFill>
                <a:latin typeface="Times New Roman" pitchFamily="18" charset="0"/>
              </a:rPr>
              <a:t>, kitlesel </a:t>
            </a:r>
            <a:r>
              <a:rPr lang="tr-TR" altLang="tr-TR" sz="2000" dirty="0" smtClean="0">
                <a:solidFill>
                  <a:schemeClr val="tx1"/>
                </a:solidFill>
                <a:latin typeface="Times New Roman" pitchFamily="18" charset="0"/>
              </a:rPr>
              <a:t>pazarlanıp, </a:t>
            </a:r>
            <a:r>
              <a:rPr lang="tr-TR" altLang="tr-TR" sz="2000" dirty="0">
                <a:solidFill>
                  <a:schemeClr val="tx1"/>
                </a:solidFill>
                <a:latin typeface="Times New Roman" pitchFamily="18" charset="0"/>
              </a:rPr>
              <a:t>kitlesel tutundurulma </a:t>
            </a:r>
            <a:r>
              <a:rPr lang="tr-TR" altLang="tr-TR" sz="2000" dirty="0" smtClean="0">
                <a:solidFill>
                  <a:schemeClr val="tx1"/>
                </a:solidFill>
                <a:latin typeface="Times New Roman" pitchFamily="18" charset="0"/>
              </a:rPr>
              <a:t>çalışması olarak tanımlanabilir. Düşük maliyetle yüksek pazar </a:t>
            </a:r>
            <a:r>
              <a:rPr lang="tr-TR" altLang="tr-TR" sz="2000" dirty="0">
                <a:solidFill>
                  <a:schemeClr val="tx1"/>
                </a:solidFill>
                <a:latin typeface="Times New Roman" pitchFamily="18" charset="0"/>
              </a:rPr>
              <a:t>imkanı </a:t>
            </a:r>
            <a:r>
              <a:rPr lang="tr-TR" altLang="tr-TR" sz="2000" dirty="0" smtClean="0">
                <a:solidFill>
                  <a:schemeClr val="tx1"/>
                </a:solidFill>
                <a:latin typeface="Times New Roman" pitchFamily="18" charset="0"/>
              </a:rPr>
              <a:t>sağlamaktadır. </a:t>
            </a:r>
            <a:endParaRPr lang="en-US" altLang="tr-TR" sz="2000" dirty="0">
              <a:solidFill>
                <a:schemeClr val="tx1"/>
              </a:solidFill>
              <a:latin typeface="Times New Roman" pitchFamily="18" charset="0"/>
            </a:endParaRPr>
          </a:p>
          <a:p>
            <a:pPr defTabSz="914400" fontAlgn="base">
              <a:spcBef>
                <a:spcPct val="20000"/>
              </a:spcBef>
              <a:spcAft>
                <a:spcPct val="0"/>
              </a:spcAft>
              <a:buClrTx/>
            </a:pPr>
            <a:r>
              <a:rPr lang="tr-TR" altLang="tr-TR" sz="2400" b="1" dirty="0">
                <a:solidFill>
                  <a:schemeClr val="tx1"/>
                </a:solidFill>
                <a:latin typeface="Times New Roman" pitchFamily="18" charset="0"/>
              </a:rPr>
              <a:t>Stratejik Pazarlama</a:t>
            </a:r>
          </a:p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</a:pPr>
            <a:r>
              <a:rPr lang="tr-TR" altLang="tr-TR" sz="2000" dirty="0" smtClean="0">
                <a:solidFill>
                  <a:schemeClr val="tx1"/>
                </a:solidFill>
                <a:latin typeface="Times New Roman" pitchFamily="18" charset="0"/>
              </a:rPr>
              <a:t>Müşteriler üründen veya hizmetten dolayı firmanın dış çevresine yönelmektedir. Ayrıca müşterilerin takibi </a:t>
            </a:r>
            <a:r>
              <a:rPr lang="tr-TR" altLang="tr-TR" sz="2000" smtClean="0">
                <a:solidFill>
                  <a:schemeClr val="tx1"/>
                </a:solidFill>
                <a:latin typeface="Times New Roman" pitchFamily="18" charset="0"/>
              </a:rPr>
              <a:t>yanı sıra </a:t>
            </a:r>
            <a:r>
              <a:rPr lang="tr-TR" altLang="tr-TR" sz="2000" dirty="0" smtClean="0">
                <a:solidFill>
                  <a:schemeClr val="tx1"/>
                </a:solidFill>
                <a:latin typeface="Times New Roman" pitchFamily="18" charset="0"/>
              </a:rPr>
              <a:t>hükümet </a:t>
            </a:r>
            <a:r>
              <a:rPr lang="tr-TR" altLang="tr-TR" sz="2000" dirty="0">
                <a:solidFill>
                  <a:schemeClr val="tx1"/>
                </a:solidFill>
                <a:latin typeface="Times New Roman" pitchFamily="18" charset="0"/>
              </a:rPr>
              <a:t>politikaları, </a:t>
            </a:r>
            <a:r>
              <a:rPr lang="tr-TR" altLang="tr-TR" sz="2000" dirty="0" err="1">
                <a:solidFill>
                  <a:schemeClr val="tx1"/>
                </a:solidFill>
                <a:latin typeface="Times New Roman" pitchFamily="18" charset="0"/>
              </a:rPr>
              <a:t>sosyo</a:t>
            </a:r>
            <a:r>
              <a:rPr lang="tr-TR" altLang="tr-TR" sz="2000" dirty="0">
                <a:solidFill>
                  <a:schemeClr val="tx1"/>
                </a:solidFill>
                <a:latin typeface="Times New Roman" pitchFamily="18" charset="0"/>
              </a:rPr>
              <a:t>-ekonomik </a:t>
            </a:r>
            <a:r>
              <a:rPr lang="tr-TR" altLang="tr-TR" sz="2000" dirty="0" smtClean="0">
                <a:solidFill>
                  <a:schemeClr val="tx1"/>
                </a:solidFill>
                <a:latin typeface="Times New Roman" pitchFamily="18" charset="0"/>
              </a:rPr>
              <a:t>güçler </a:t>
            </a:r>
            <a:r>
              <a:rPr lang="tr-TR" altLang="tr-TR" sz="2000" dirty="0">
                <a:solidFill>
                  <a:schemeClr val="tx1"/>
                </a:solidFill>
                <a:latin typeface="Times New Roman" pitchFamily="18" charset="0"/>
              </a:rPr>
              <a:t>de takip edilir.</a:t>
            </a:r>
            <a:endParaRPr lang="en-US" altLang="tr-TR" sz="2000" dirty="0">
              <a:solidFill>
                <a:schemeClr val="tx1"/>
              </a:solidFill>
              <a:latin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553581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</TotalTime>
  <Words>192</Words>
  <Application>Microsoft Office PowerPoint</Application>
  <PresentationFormat>Geniş ekran</PresentationFormat>
  <Paragraphs>22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Duman</vt:lpstr>
      <vt:lpstr>Başlıca Pazarlama Türleri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7</cp:revision>
  <dcterms:created xsi:type="dcterms:W3CDTF">2020-02-22T14:31:07Z</dcterms:created>
  <dcterms:modified xsi:type="dcterms:W3CDTF">2020-02-22T16:46:59Z</dcterms:modified>
</cp:coreProperties>
</file>