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3A2A-61F7-402F-A648-C18B026E38A3}" type="datetimeFigureOut">
              <a:rPr lang="tr-TR" smtClean="0"/>
              <a:t>15.03.2021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6F99-7CD8-4A08-938C-093B1FDD2D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015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3A2A-61F7-402F-A648-C18B026E38A3}" type="datetimeFigureOut">
              <a:rPr lang="tr-TR" smtClean="0"/>
              <a:t>15.03.2021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6F99-7CD8-4A08-938C-093B1FDD2D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08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3A2A-61F7-402F-A648-C18B026E38A3}" type="datetimeFigureOut">
              <a:rPr lang="tr-TR" smtClean="0"/>
              <a:t>15.03.2021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6F99-7CD8-4A08-938C-093B1FDD2D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9927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95885">
              <a:lnSpc>
                <a:spcPts val="955"/>
              </a:lnSpc>
            </a:pPr>
            <a:fld id="{81D60167-4931-47E6-BA6A-407CBD079E47}" type="slidenum">
              <a:rPr lang="tr-TR" smtClean="0"/>
              <a:pPr marL="95885">
                <a:lnSpc>
                  <a:spcPts val="955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828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6646" y="190144"/>
            <a:ext cx="12155593" cy="459740"/>
          </a:xfrm>
          <a:custGeom>
            <a:avLst/>
            <a:gdLst/>
            <a:ahLst/>
            <a:cxnLst/>
            <a:rect l="l" t="t" r="r" b="b"/>
            <a:pathLst>
              <a:path w="9116695" h="459740">
                <a:moveTo>
                  <a:pt x="0" y="459460"/>
                </a:moveTo>
                <a:lnTo>
                  <a:pt x="9116515" y="459460"/>
                </a:lnTo>
                <a:lnTo>
                  <a:pt x="9116515" y="0"/>
                </a:lnTo>
                <a:lnTo>
                  <a:pt x="0" y="0"/>
                </a:lnTo>
                <a:lnTo>
                  <a:pt x="0" y="45946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36645" y="183769"/>
            <a:ext cx="0" cy="472440"/>
          </a:xfrm>
          <a:custGeom>
            <a:avLst/>
            <a:gdLst/>
            <a:ahLst/>
            <a:cxnLst/>
            <a:rect l="l" t="t" r="r" b="b"/>
            <a:pathLst>
              <a:path h="472440">
                <a:moveTo>
                  <a:pt x="0" y="0"/>
                </a:moveTo>
                <a:lnTo>
                  <a:pt x="0" y="472185"/>
                </a:lnTo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g object 18"/>
          <p:cNvSpPr/>
          <p:nvPr/>
        </p:nvSpPr>
        <p:spPr>
          <a:xfrm>
            <a:off x="28177" y="183768"/>
            <a:ext cx="12164060" cy="472440"/>
          </a:xfrm>
          <a:custGeom>
            <a:avLst/>
            <a:gdLst/>
            <a:ahLst/>
            <a:cxnLst/>
            <a:rect l="l" t="t" r="r" b="b"/>
            <a:pathLst>
              <a:path w="9123045" h="472440">
                <a:moveTo>
                  <a:pt x="9122867" y="459486"/>
                </a:moveTo>
                <a:lnTo>
                  <a:pt x="0" y="459486"/>
                </a:lnTo>
                <a:lnTo>
                  <a:pt x="0" y="472186"/>
                </a:lnTo>
                <a:lnTo>
                  <a:pt x="9122867" y="472186"/>
                </a:lnTo>
                <a:lnTo>
                  <a:pt x="9122867" y="459486"/>
                </a:lnTo>
                <a:close/>
              </a:path>
              <a:path w="9123045" h="472440">
                <a:moveTo>
                  <a:pt x="9122867" y="0"/>
                </a:moveTo>
                <a:lnTo>
                  <a:pt x="0" y="0"/>
                </a:lnTo>
                <a:lnTo>
                  <a:pt x="0" y="12700"/>
                </a:lnTo>
                <a:lnTo>
                  <a:pt x="9122867" y="12700"/>
                </a:lnTo>
                <a:lnTo>
                  <a:pt x="912286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95885">
              <a:lnSpc>
                <a:spcPts val="955"/>
              </a:lnSpc>
            </a:pPr>
            <a:fld id="{81D60167-4931-47E6-BA6A-407CBD079E47}" type="slidenum">
              <a:rPr lang="tr-TR" smtClean="0"/>
              <a:pPr marL="95885">
                <a:lnSpc>
                  <a:spcPts val="955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144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3A2A-61F7-402F-A648-C18B026E38A3}" type="datetimeFigureOut">
              <a:rPr lang="tr-TR" smtClean="0"/>
              <a:t>15.03.2021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6F99-7CD8-4A08-938C-093B1FDD2D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566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3A2A-61F7-402F-A648-C18B026E38A3}" type="datetimeFigureOut">
              <a:rPr lang="tr-TR" smtClean="0"/>
              <a:t>15.03.2021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6F99-7CD8-4A08-938C-093B1FDD2D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757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3A2A-61F7-402F-A648-C18B026E38A3}" type="datetimeFigureOut">
              <a:rPr lang="tr-TR" smtClean="0"/>
              <a:t>15.03.2021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6F99-7CD8-4A08-938C-093B1FDD2D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160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3A2A-61F7-402F-A648-C18B026E38A3}" type="datetimeFigureOut">
              <a:rPr lang="tr-TR" smtClean="0"/>
              <a:t>15.03.2021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6F99-7CD8-4A08-938C-093B1FDD2D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665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3A2A-61F7-402F-A648-C18B026E38A3}" type="datetimeFigureOut">
              <a:rPr lang="tr-TR" smtClean="0"/>
              <a:t>15.03.2021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6F99-7CD8-4A08-938C-093B1FDD2D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948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3A2A-61F7-402F-A648-C18B026E38A3}" type="datetimeFigureOut">
              <a:rPr lang="tr-TR" smtClean="0"/>
              <a:t>15.03.2021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6F99-7CD8-4A08-938C-093B1FDD2D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903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3A2A-61F7-402F-A648-C18B026E38A3}" type="datetimeFigureOut">
              <a:rPr lang="tr-TR" smtClean="0"/>
              <a:t>15.03.2021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6F99-7CD8-4A08-938C-093B1FDD2D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497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3A2A-61F7-402F-A648-C18B026E38A3}" type="datetimeFigureOut">
              <a:rPr lang="tr-TR" smtClean="0"/>
              <a:t>15.03.2021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6F99-7CD8-4A08-938C-093B1FDD2D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010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13A2A-61F7-402F-A648-C18B026E38A3}" type="datetimeFigureOut">
              <a:rPr lang="tr-TR" smtClean="0"/>
              <a:t>15.03.2021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56F99-7CD8-4A08-938C-093B1FDD2D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759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4294967295"/>
          </p:nvPr>
        </p:nvSpPr>
        <p:spPr>
          <a:xfrm>
            <a:off x="2895600" y="3810000"/>
            <a:ext cx="6400800" cy="806172"/>
          </a:xfrm>
        </p:spPr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Farmasötik</a:t>
            </a:r>
            <a:r>
              <a:rPr lang="tr-TR" b="1" dirty="0" smtClean="0">
                <a:solidFill>
                  <a:srgbClr val="C00000"/>
                </a:solidFill>
              </a:rPr>
              <a:t> su, çeşitleri ve kontrolleri</a:t>
            </a:r>
          </a:p>
          <a:p>
            <a:endParaRPr lang="tr-TR" sz="1600" dirty="0"/>
          </a:p>
          <a:p>
            <a:pPr algn="ctr"/>
            <a:r>
              <a:rPr lang="tr-T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A.Ü Eczacılık Fakültesi </a:t>
            </a:r>
            <a:r>
              <a:rPr lang="tr-T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Farmasötik</a:t>
            </a:r>
            <a:r>
              <a:rPr lang="tr-T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Teknoloji </a:t>
            </a:r>
            <a:r>
              <a:rPr lang="tr-T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Ab.Dalı</a:t>
            </a:r>
            <a:endParaRPr lang="tr-T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r-TR" sz="1600" dirty="0"/>
          </a:p>
          <a:p>
            <a:pPr algn="ctr"/>
            <a:r>
              <a:rPr lang="tr-TR" sz="1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Prof.Dr.Tansel</a:t>
            </a:r>
            <a:r>
              <a:rPr lang="tr-TR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ÇOMOĞLU</a:t>
            </a:r>
            <a:endParaRPr lang="tr-TR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80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6445" y="747847"/>
            <a:ext cx="5135138" cy="45189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180969" y="254890"/>
            <a:ext cx="4545330" cy="82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5025"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GENEL</a:t>
            </a:r>
            <a:r>
              <a:rPr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20" dirty="0">
                <a:solidFill>
                  <a:srgbClr val="FFFFFF"/>
                </a:solidFill>
                <a:latin typeface="Calibri"/>
                <a:cs typeface="Calibri"/>
              </a:rPr>
              <a:t>TANIMLAR</a:t>
            </a:r>
            <a:endParaRPr>
              <a:latin typeface="Calibri"/>
              <a:cs typeface="Calibri"/>
            </a:endParaRPr>
          </a:p>
          <a:p>
            <a:pPr>
              <a:spcBef>
                <a:spcPts val="45"/>
              </a:spcBef>
            </a:pPr>
            <a:endParaRPr sz="1600">
              <a:latin typeface="Calibri"/>
              <a:cs typeface="Calibri"/>
            </a:endParaRPr>
          </a:p>
          <a:p>
            <a:pPr marL="12700"/>
            <a:r>
              <a:rPr b="1" dirty="0">
                <a:solidFill>
                  <a:srgbClr val="1F4E79"/>
                </a:solidFill>
                <a:latin typeface="Arial Rounded MT Bold"/>
                <a:cs typeface="Arial Rounded MT Bold"/>
              </a:rPr>
              <a:t>6. </a:t>
            </a:r>
            <a:r>
              <a:rPr b="1" spc="-5" dirty="0">
                <a:solidFill>
                  <a:srgbClr val="1F4E79"/>
                </a:solidFill>
                <a:latin typeface="Arial Rounded MT Bold"/>
                <a:cs typeface="Arial Rounded MT Bold"/>
              </a:rPr>
              <a:t>Bakteriostatik</a:t>
            </a:r>
            <a:r>
              <a:rPr b="1" spc="-15" dirty="0">
                <a:solidFill>
                  <a:srgbClr val="1F4E79"/>
                </a:solidFill>
                <a:latin typeface="Arial Rounded MT Bold"/>
                <a:cs typeface="Arial Rounded MT Bold"/>
              </a:rPr>
              <a:t> </a:t>
            </a:r>
            <a:r>
              <a:rPr b="1" spc="-5" dirty="0">
                <a:solidFill>
                  <a:srgbClr val="1F4E79"/>
                </a:solidFill>
                <a:latin typeface="Calibri"/>
                <a:cs typeface="Calibri"/>
              </a:rPr>
              <a:t>İ</a:t>
            </a:r>
            <a:r>
              <a:rPr b="1" spc="-5" dirty="0">
                <a:solidFill>
                  <a:srgbClr val="1F4E79"/>
                </a:solidFill>
                <a:latin typeface="Arial Rounded MT Bold"/>
                <a:cs typeface="Arial Rounded MT Bold"/>
              </a:rPr>
              <a:t>çeren</a:t>
            </a:r>
            <a:r>
              <a:rPr b="1" spc="-35" dirty="0">
                <a:solidFill>
                  <a:srgbClr val="1F4E79"/>
                </a:solidFill>
                <a:latin typeface="Arial Rounded MT Bold"/>
                <a:cs typeface="Arial Rounded MT Bold"/>
              </a:rPr>
              <a:t> </a:t>
            </a:r>
            <a:r>
              <a:rPr b="1" spc="-10" dirty="0">
                <a:solidFill>
                  <a:srgbClr val="1F4E79"/>
                </a:solidFill>
                <a:latin typeface="Arial Rounded MT Bold"/>
                <a:cs typeface="Arial Rounded MT Bold"/>
              </a:rPr>
              <a:t>Enjeksiyonluk</a:t>
            </a:r>
            <a:r>
              <a:rPr b="1" spc="-30" dirty="0">
                <a:solidFill>
                  <a:srgbClr val="1F4E79"/>
                </a:solidFill>
                <a:latin typeface="Arial Rounded MT Bold"/>
                <a:cs typeface="Arial Rounded MT Bold"/>
              </a:rPr>
              <a:t> </a:t>
            </a:r>
            <a:r>
              <a:rPr b="1" dirty="0">
                <a:solidFill>
                  <a:srgbClr val="1F4E79"/>
                </a:solidFill>
                <a:latin typeface="Arial Rounded MT Bold"/>
                <a:cs typeface="Arial Rounded MT Bold"/>
              </a:rPr>
              <a:t>Su</a:t>
            </a:r>
            <a:endParaRPr>
              <a:latin typeface="Arial Rounded MT Bold"/>
              <a:cs typeface="Arial Rounded MT Bold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10134600" y="6474792"/>
            <a:ext cx="2743200" cy="12824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pPr marL="38100">
                <a:lnSpc>
                  <a:spcPts val="955"/>
                </a:lnSpc>
              </a:pPr>
              <a:t>10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2231543" y="1311910"/>
            <a:ext cx="7803515" cy="43364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Bakteriostatik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İçeren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Enjeksiyonluk</a:t>
            </a:r>
            <a:r>
              <a:rPr sz="2800" b="1" spc="7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Su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sz="2900" dirty="0">
              <a:latin typeface="Arial"/>
              <a:cs typeface="Arial"/>
            </a:endParaRPr>
          </a:p>
          <a:p>
            <a:pPr marL="12700" marR="5080"/>
            <a:r>
              <a:rPr sz="2800" dirty="0">
                <a:latin typeface="Arial"/>
                <a:cs typeface="Arial"/>
              </a:rPr>
              <a:t>Antimikrobiyal koruyucu </a:t>
            </a:r>
            <a:r>
              <a:rPr sz="2800" spc="-5" dirty="0">
                <a:latin typeface="Arial"/>
                <a:cs typeface="Arial"/>
              </a:rPr>
              <a:t>madde </a:t>
            </a:r>
            <a:r>
              <a:rPr sz="2800" dirty="0">
                <a:latin typeface="Arial"/>
                <a:cs typeface="Arial"/>
              </a:rPr>
              <a:t>(prezervatif) ilave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edilmiş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steril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enjeksiyonluk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sudur.</a:t>
            </a:r>
            <a:endParaRPr sz="2800" dirty="0">
              <a:latin typeface="Arial"/>
              <a:cs typeface="Arial"/>
            </a:endParaRPr>
          </a:p>
          <a:p>
            <a:pPr marL="12700" marR="1285875"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Parenteral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preparatların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hazırlanmasında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seyreltici olarak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kullanılır.</a:t>
            </a:r>
            <a:endParaRPr sz="2800" dirty="0">
              <a:latin typeface="Arial"/>
              <a:cs typeface="Arial"/>
            </a:endParaRPr>
          </a:p>
          <a:p>
            <a:pPr marL="12700" marR="161290"/>
            <a:r>
              <a:rPr sz="2800" spc="-110" dirty="0">
                <a:latin typeface="Arial"/>
                <a:cs typeface="Arial"/>
              </a:rPr>
              <a:t>Tek</a:t>
            </a:r>
            <a:r>
              <a:rPr sz="2800" dirty="0">
                <a:latin typeface="Arial"/>
                <a:cs typeface="Arial"/>
              </a:rPr>
              <a:t> dozluk veya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hacmi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30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mL’den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fazla </a:t>
            </a:r>
            <a:r>
              <a:rPr sz="2800" spc="-5" dirty="0">
                <a:latin typeface="Arial"/>
                <a:cs typeface="Arial"/>
              </a:rPr>
              <a:t>olmayan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çok dozluk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ambalajlarda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saklanmalıdır.</a:t>
            </a:r>
            <a:endParaRPr sz="2800" dirty="0">
              <a:latin typeface="Arial"/>
              <a:cs typeface="Arial"/>
            </a:endParaRPr>
          </a:p>
          <a:p>
            <a:pPr marL="12700" marR="236854"/>
            <a:r>
              <a:rPr sz="2800" spc="-5" dirty="0">
                <a:latin typeface="Arial"/>
                <a:cs typeface="Arial"/>
              </a:rPr>
              <a:t>Etiketinde kullanılan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antimikrobiyal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ajanın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tipi</a:t>
            </a:r>
            <a:r>
              <a:rPr sz="2800" spc="-5" dirty="0">
                <a:latin typeface="Arial"/>
                <a:cs typeface="Arial"/>
              </a:rPr>
              <a:t> ve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oranı </a:t>
            </a:r>
            <a:r>
              <a:rPr sz="2800" spc="-15" dirty="0">
                <a:latin typeface="Arial"/>
                <a:cs typeface="Arial"/>
              </a:rPr>
              <a:t>yazılmalıdır.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31542" y="5580075"/>
            <a:ext cx="746379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Etikette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ayrıca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"</a:t>
            </a:r>
            <a:r>
              <a:rPr sz="2800" spc="-55" dirty="0" err="1">
                <a:latin typeface="Arial"/>
                <a:cs typeface="Arial"/>
              </a:rPr>
              <a:t>Yeni</a:t>
            </a:r>
            <a:r>
              <a:rPr lang="tr-TR" sz="2800" spc="-55" dirty="0">
                <a:latin typeface="Arial"/>
                <a:cs typeface="Arial"/>
              </a:rPr>
              <a:t> </a:t>
            </a:r>
            <a:r>
              <a:rPr sz="2800" spc="-5" dirty="0" err="1">
                <a:latin typeface="Arial"/>
                <a:cs typeface="Arial"/>
              </a:rPr>
              <a:t>Doğmuşlarda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Kullanılmaz"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31542" y="6006490"/>
            <a:ext cx="30124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kaydı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bulunmalıdır.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6880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183688" y="2081530"/>
            <a:ext cx="7813040" cy="3499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1.3.4.Diğer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Su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Çeşitleri</a:t>
            </a:r>
            <a:endParaRPr dirty="0"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endParaRPr sz="1850" dirty="0">
              <a:latin typeface="Arial"/>
              <a:cs typeface="Arial"/>
            </a:endParaRPr>
          </a:p>
          <a:p>
            <a:pPr marL="269875" marR="5080" indent="-257810" algn="just">
              <a:buChar char="•"/>
              <a:tabLst>
                <a:tab pos="270510" algn="l"/>
              </a:tabLst>
            </a:pPr>
            <a:r>
              <a:rPr sz="2400" dirty="0">
                <a:latin typeface="Arial"/>
                <a:cs typeface="Arial"/>
              </a:rPr>
              <a:t>USP </a:t>
            </a:r>
            <a:r>
              <a:rPr sz="2400" spc="-5" dirty="0">
                <a:latin typeface="Arial"/>
                <a:cs typeface="Arial"/>
              </a:rPr>
              <a:t>XXII'de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ayrıca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irigasyon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için</a:t>
            </a:r>
            <a:r>
              <a:rPr sz="2400" dirty="0">
                <a:latin typeface="Arial"/>
                <a:cs typeface="Arial"/>
              </a:rPr>
              <a:t> WFI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</a:t>
            </a:r>
            <a:r>
              <a:rPr sz="2400" spc="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inhalasyon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için WFI, yıkama ve durulama için su ve soğutma </a:t>
            </a:r>
            <a:r>
              <a:rPr sz="2400" dirty="0">
                <a:latin typeface="Arial"/>
                <a:cs typeface="Arial"/>
              </a:rPr>
              <a:t>suyu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kayıtlıdır. </a:t>
            </a:r>
            <a:r>
              <a:rPr sz="2400" spc="-5" dirty="0">
                <a:latin typeface="Arial"/>
                <a:cs typeface="Arial"/>
              </a:rPr>
              <a:t>Bu sular </a:t>
            </a:r>
            <a:r>
              <a:rPr sz="2400" dirty="0">
                <a:latin typeface="Arial"/>
                <a:cs typeface="Arial"/>
              </a:rPr>
              <a:t>WFI </a:t>
            </a:r>
            <a:r>
              <a:rPr sz="2400" spc="-5" dirty="0">
                <a:latin typeface="Arial"/>
                <a:cs typeface="Arial"/>
              </a:rPr>
              <a:t>standartlara </a:t>
            </a:r>
            <a:r>
              <a:rPr sz="2400" spc="-30" dirty="0">
                <a:latin typeface="Arial"/>
                <a:cs typeface="Arial"/>
              </a:rPr>
              <a:t>uyar. </a:t>
            </a:r>
            <a:r>
              <a:rPr sz="2400" spc="-5" dirty="0">
                <a:latin typeface="Arial"/>
                <a:cs typeface="Arial"/>
              </a:rPr>
              <a:t>Aradaki </a:t>
            </a:r>
            <a:r>
              <a:rPr sz="2400" dirty="0">
                <a:latin typeface="Arial"/>
                <a:cs typeface="Arial"/>
              </a:rPr>
              <a:t>tek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fark </a:t>
            </a:r>
            <a:r>
              <a:rPr sz="2400" spc="-5" dirty="0">
                <a:latin typeface="Arial"/>
                <a:cs typeface="Arial"/>
              </a:rPr>
              <a:t>1 L'den büyük hacimde </a:t>
            </a:r>
            <a:r>
              <a:rPr sz="2400" dirty="0">
                <a:latin typeface="Arial"/>
                <a:cs typeface="Arial"/>
              </a:rPr>
              <a:t>ambalajlanabilir </a:t>
            </a:r>
            <a:r>
              <a:rPr sz="2400" spc="-5" dirty="0">
                <a:latin typeface="Arial"/>
                <a:cs typeface="Arial"/>
              </a:rPr>
              <a:t>ve amacı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yansıtması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için</a:t>
            </a:r>
            <a:r>
              <a:rPr sz="2400" dirty="0">
                <a:latin typeface="Arial"/>
                <a:cs typeface="Arial"/>
              </a:rPr>
              <a:t> etikette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uygun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açıklama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bulunması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gerekir.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WHO</a:t>
            </a:r>
            <a:r>
              <a:rPr sz="2400" dirty="0">
                <a:latin typeface="Arial"/>
                <a:cs typeface="Arial"/>
              </a:rPr>
              <a:t> ise </a:t>
            </a:r>
            <a:r>
              <a:rPr sz="2400" i="1" spc="-5" dirty="0">
                <a:latin typeface="Arial"/>
                <a:cs typeface="Arial"/>
              </a:rPr>
              <a:t>yumuşatılmış</a:t>
            </a:r>
            <a:r>
              <a:rPr sz="2400" i="1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su</a:t>
            </a:r>
            <a:r>
              <a:rPr sz="2400" spc="-5" dirty="0">
                <a:latin typeface="Arial"/>
                <a:cs typeface="Arial"/>
              </a:rPr>
              <a:t>, </a:t>
            </a:r>
            <a:r>
              <a:rPr sz="2400" i="1" dirty="0">
                <a:latin typeface="Arial"/>
                <a:cs typeface="Arial"/>
              </a:rPr>
              <a:t>son </a:t>
            </a:r>
            <a:r>
              <a:rPr sz="2400" i="1" spc="-5" dirty="0">
                <a:latin typeface="Arial"/>
                <a:cs typeface="Arial"/>
              </a:rPr>
              <a:t>durulama</a:t>
            </a:r>
            <a:r>
              <a:rPr sz="2400" i="1" spc="65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için </a:t>
            </a:r>
            <a:r>
              <a:rPr sz="2400" i="1" spc="-65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su</a:t>
            </a:r>
            <a:r>
              <a:rPr sz="2400" spc="-5" dirty="0">
                <a:latin typeface="Arial"/>
                <a:cs typeface="Arial"/>
              </a:rPr>
              <a:t>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temiz</a:t>
            </a:r>
            <a:r>
              <a:rPr sz="2400" i="1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buhar</a:t>
            </a:r>
            <a:r>
              <a:rPr sz="2400" i="1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ve</a:t>
            </a:r>
            <a:r>
              <a:rPr sz="2400" i="1" spc="-5" dirty="0">
                <a:latin typeface="Arial"/>
                <a:cs typeface="Arial"/>
              </a:rPr>
              <a:t> otoklav</a:t>
            </a:r>
            <a:r>
              <a:rPr sz="2400" i="1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için</a:t>
            </a:r>
            <a:r>
              <a:rPr sz="2400" i="1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su</a:t>
            </a:r>
            <a:r>
              <a:rPr sz="2400" i="1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tanımlarını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vermektedir.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7376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181555" y="916635"/>
            <a:ext cx="7830820" cy="50372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1.3.4.1.Yıkama </a:t>
            </a:r>
            <a:r>
              <a:rPr b="1" spc="-20" dirty="0">
                <a:latin typeface="Arial"/>
                <a:cs typeface="Arial"/>
              </a:rPr>
              <a:t>ve</a:t>
            </a:r>
            <a:r>
              <a:rPr b="1" spc="2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Durulama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için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Su</a:t>
            </a:r>
            <a:endParaRPr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sz="1850">
              <a:latin typeface="Arial"/>
              <a:cs typeface="Arial"/>
            </a:endParaRPr>
          </a:p>
          <a:p>
            <a:pPr marL="269875" marR="6350" indent="-257810" algn="just">
              <a:buChar char="•"/>
              <a:tabLst>
                <a:tab pos="270510" algn="l"/>
              </a:tabLst>
            </a:pPr>
            <a:r>
              <a:rPr sz="2400" spc="-5" dirty="0">
                <a:latin typeface="Arial"/>
                <a:cs typeface="Arial"/>
              </a:rPr>
              <a:t>Yıkama ve durulama </a:t>
            </a:r>
            <a:r>
              <a:rPr sz="2400" dirty="0">
                <a:latin typeface="Arial"/>
                <a:cs typeface="Arial"/>
              </a:rPr>
              <a:t>için su, çözücü </a:t>
            </a:r>
            <a:r>
              <a:rPr sz="2400" spc="-5" dirty="0">
                <a:latin typeface="Arial"/>
                <a:cs typeface="Arial"/>
              </a:rPr>
              <a:t>ve preparat olarak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kullanılmayan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farmösötik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sulardır.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5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269875" marR="5080" indent="-257810" algn="just">
              <a:buChar char="•"/>
              <a:tabLst>
                <a:tab pos="270510" algn="l"/>
              </a:tabLst>
            </a:pPr>
            <a:r>
              <a:rPr sz="2400" spc="-5" dirty="0">
                <a:latin typeface="Arial"/>
                <a:cs typeface="Arial"/>
              </a:rPr>
              <a:t>Ambalajların ilk yıkanmasında içme suyu </a:t>
            </a:r>
            <a:r>
              <a:rPr sz="2400" spc="-15" dirty="0">
                <a:latin typeface="Arial"/>
                <a:cs typeface="Arial"/>
              </a:rPr>
              <a:t>kullanılabilir. 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Ancak bu suyun </a:t>
            </a:r>
            <a:r>
              <a:rPr sz="2400" dirty="0">
                <a:latin typeface="Arial"/>
                <a:cs typeface="Arial"/>
              </a:rPr>
              <a:t>mikrobiyal standartlara </a:t>
            </a:r>
            <a:r>
              <a:rPr sz="2400" spc="-5" dirty="0">
                <a:latin typeface="Arial"/>
                <a:cs typeface="Arial"/>
              </a:rPr>
              <a:t>uyması </a:t>
            </a:r>
            <a:r>
              <a:rPr sz="2400" spc="-20" dirty="0">
                <a:latin typeface="Arial"/>
                <a:cs typeface="Arial"/>
              </a:rPr>
              <a:t>gerekir. 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Mikrobiyal </a:t>
            </a:r>
            <a:r>
              <a:rPr sz="2400" spc="-5" dirty="0">
                <a:latin typeface="Arial"/>
                <a:cs typeface="Arial"/>
              </a:rPr>
              <a:t>açıdan </a:t>
            </a:r>
            <a:r>
              <a:rPr sz="2400" dirty="0">
                <a:latin typeface="Arial"/>
                <a:cs typeface="Arial"/>
              </a:rPr>
              <a:t>içine klor ilave edilebilir </a:t>
            </a:r>
            <a:r>
              <a:rPr sz="2400" spc="-5" dirty="0">
                <a:latin typeface="Arial"/>
                <a:cs typeface="Arial"/>
              </a:rPr>
              <a:t>ve daha </a:t>
            </a:r>
            <a:r>
              <a:rPr sz="2400" dirty="0">
                <a:latin typeface="Arial"/>
                <a:cs typeface="Arial"/>
              </a:rPr>
              <a:t>iyi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temizlemek, yapabilmek için (ayrıca </a:t>
            </a:r>
            <a:r>
              <a:rPr sz="2400" dirty="0">
                <a:latin typeface="Arial"/>
                <a:cs typeface="Arial"/>
              </a:rPr>
              <a:t>mikrobiyal </a:t>
            </a:r>
            <a:r>
              <a:rPr sz="2400" spc="-5" dirty="0">
                <a:latin typeface="Arial"/>
                <a:cs typeface="Arial"/>
              </a:rPr>
              <a:t>açıdan)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sıcak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tercih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edilir.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10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269875" marR="5080" indent="-257810" algn="just">
              <a:buChar char="•"/>
              <a:tabLst>
                <a:tab pos="270510" algn="l"/>
              </a:tabLst>
            </a:pPr>
            <a:r>
              <a:rPr sz="2400" dirty="0">
                <a:latin typeface="Arial"/>
                <a:cs typeface="Arial"/>
              </a:rPr>
              <a:t>İlk </a:t>
            </a:r>
            <a:r>
              <a:rPr sz="2400" spc="-5" dirty="0">
                <a:latin typeface="Arial"/>
                <a:cs typeface="Arial"/>
              </a:rPr>
              <a:t>yıkama ve </a:t>
            </a:r>
            <a:r>
              <a:rPr sz="2400" dirty="0">
                <a:latin typeface="Arial"/>
                <a:cs typeface="Arial"/>
              </a:rPr>
              <a:t>durulama </a:t>
            </a:r>
            <a:r>
              <a:rPr sz="2400" spc="-5" dirty="0">
                <a:latin typeface="Arial"/>
                <a:cs typeface="Arial"/>
              </a:rPr>
              <a:t>için kullanılacak su için içme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suyu </a:t>
            </a:r>
            <a:r>
              <a:rPr sz="2400" dirty="0">
                <a:latin typeface="Arial"/>
                <a:cs typeface="Arial"/>
              </a:rPr>
              <a:t>saflığı haricinde </a:t>
            </a:r>
            <a:r>
              <a:rPr sz="2400" spc="-5" dirty="0">
                <a:latin typeface="Arial"/>
                <a:cs typeface="Arial"/>
              </a:rPr>
              <a:t>herhangi </a:t>
            </a:r>
            <a:r>
              <a:rPr sz="2400" dirty="0">
                <a:latin typeface="Arial"/>
                <a:cs typeface="Arial"/>
              </a:rPr>
              <a:t>bir </a:t>
            </a:r>
            <a:r>
              <a:rPr sz="2400" spc="-5" dirty="0">
                <a:latin typeface="Arial"/>
                <a:cs typeface="Arial"/>
              </a:rPr>
              <a:t>gereksinime uyması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gerekmez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3561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181556" y="1963673"/>
            <a:ext cx="7831455" cy="41062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marR="5080" indent="-257810" algn="just">
              <a:spcBef>
                <a:spcPts val="100"/>
              </a:spcBef>
              <a:buChar char="•"/>
              <a:tabLst>
                <a:tab pos="270510" algn="l"/>
              </a:tabLst>
            </a:pPr>
            <a:r>
              <a:rPr sz="2400" spc="-5" dirty="0">
                <a:latin typeface="Arial"/>
                <a:cs typeface="Arial"/>
              </a:rPr>
              <a:t>GMP'de </a:t>
            </a:r>
            <a:r>
              <a:rPr sz="2400" dirty="0">
                <a:latin typeface="Arial"/>
                <a:cs typeface="Arial"/>
              </a:rPr>
              <a:t>(GMPs / </a:t>
            </a:r>
            <a:r>
              <a:rPr sz="2400" spc="-50" dirty="0">
                <a:latin typeface="Arial"/>
                <a:cs typeface="Arial"/>
              </a:rPr>
              <a:t>LVP) </a:t>
            </a:r>
            <a:r>
              <a:rPr sz="2400" spc="-5" dirty="0">
                <a:latin typeface="Arial"/>
                <a:cs typeface="Arial"/>
              </a:rPr>
              <a:t>ilaç ile temasa </a:t>
            </a:r>
            <a:r>
              <a:rPr sz="2400" dirty="0">
                <a:latin typeface="Arial"/>
                <a:cs typeface="Arial"/>
              </a:rPr>
              <a:t>gelen yüzeylerin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ön yıkama ve durulanmasında </a:t>
            </a:r>
            <a:r>
              <a:rPr sz="2400" dirty="0">
                <a:latin typeface="Arial"/>
                <a:cs typeface="Arial"/>
              </a:rPr>
              <a:t>kullanılacak </a:t>
            </a:r>
            <a:r>
              <a:rPr sz="2400" spc="-5" dirty="0">
                <a:latin typeface="Arial"/>
                <a:cs typeface="Arial"/>
              </a:rPr>
              <a:t>su için </a:t>
            </a:r>
            <a:r>
              <a:rPr sz="2400" dirty="0">
                <a:latin typeface="Arial"/>
                <a:cs typeface="Arial"/>
              </a:rPr>
              <a:t>şu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açıklamalar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verilmiştir: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355600" indent="-342900">
              <a:buAutoNum type="arabicPeriod"/>
              <a:tabLst>
                <a:tab pos="355600" algn="l"/>
              </a:tabLst>
            </a:pPr>
            <a:r>
              <a:rPr sz="2400" spc="-35" dirty="0">
                <a:latin typeface="Arial"/>
                <a:cs typeface="Arial"/>
              </a:rPr>
              <a:t>EPA'nın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içme </a:t>
            </a:r>
            <a:r>
              <a:rPr sz="2400" dirty="0">
                <a:latin typeface="Arial"/>
                <a:cs typeface="Arial"/>
              </a:rPr>
              <a:t>suyu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standartlarına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uymalıdır.</a:t>
            </a:r>
            <a:endParaRPr sz="2400">
              <a:latin typeface="Arial"/>
              <a:cs typeface="Arial"/>
            </a:endParaRPr>
          </a:p>
          <a:p>
            <a:pPr marL="354965" marR="9525" indent="-342900">
              <a:spcBef>
                <a:spcPts val="5"/>
              </a:spcBef>
              <a:buAutoNum type="arabicPeriod"/>
              <a:tabLst>
                <a:tab pos="355600" algn="l"/>
                <a:tab pos="1864360" algn="l"/>
                <a:tab pos="3731260" algn="l"/>
                <a:tab pos="4781550" algn="l"/>
                <a:tab pos="5831840" algn="l"/>
                <a:tab pos="7355840" algn="l"/>
              </a:tabLst>
            </a:pPr>
            <a:r>
              <a:rPr sz="2400" spc="-5" dirty="0">
                <a:latin typeface="Arial"/>
                <a:cs typeface="Arial"/>
              </a:rPr>
              <a:t>Mikro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iyal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pop</a:t>
            </a:r>
            <a:r>
              <a:rPr sz="2400" spc="10" dirty="0">
                <a:latin typeface="Arial"/>
                <a:cs typeface="Arial"/>
              </a:rPr>
              <a:t>ü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yo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u	</a:t>
            </a:r>
            <a:r>
              <a:rPr sz="2400" spc="-5" dirty="0">
                <a:latin typeface="Arial"/>
                <a:cs typeface="Arial"/>
              </a:rPr>
              <a:t>kontrol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10" dirty="0">
                <a:latin typeface="Arial"/>
                <a:cs typeface="Arial"/>
              </a:rPr>
              <a:t>t</a:t>
            </a:r>
            <a:r>
              <a:rPr sz="2400" spc="-20" dirty="0">
                <a:latin typeface="Arial"/>
                <a:cs typeface="Arial"/>
              </a:rPr>
              <a:t>ı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	tut</a:t>
            </a:r>
            <a:r>
              <a:rPr sz="2400" spc="-2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bilmek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için  klorlama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vb. bir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işlem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yapılabilir.</a:t>
            </a:r>
            <a:endParaRPr sz="2400">
              <a:latin typeface="Arial"/>
              <a:cs typeface="Arial"/>
            </a:endParaRPr>
          </a:p>
          <a:p>
            <a:pPr marL="355600" indent="-342900">
              <a:buAutoNum type="arabicPeriod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50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mikroorganizma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/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100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mL'den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fazla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mikroorganizma</a:t>
            </a:r>
            <a:endParaRPr sz="2400">
              <a:latin typeface="Arial"/>
              <a:cs typeface="Arial"/>
            </a:endParaRPr>
          </a:p>
          <a:p>
            <a:pPr marL="354965"/>
            <a:r>
              <a:rPr sz="2400" spc="-15" dirty="0">
                <a:latin typeface="Arial"/>
                <a:cs typeface="Arial"/>
              </a:rPr>
              <a:t>içermemelidir.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269875" indent="-257810">
              <a:buChar char="•"/>
              <a:tabLst>
                <a:tab pos="269875" algn="l"/>
                <a:tab pos="270510" algn="l"/>
              </a:tabLst>
            </a:pPr>
            <a:r>
              <a:rPr sz="2400" spc="-5" dirty="0">
                <a:latin typeface="Arial"/>
                <a:cs typeface="Arial"/>
              </a:rPr>
              <a:t>Son yıkama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durulama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WFI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ile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yapılması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gerekir.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2529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183688" y="1925828"/>
            <a:ext cx="2578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1.3.4.2.Soğutma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için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Su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83688" y="2468627"/>
            <a:ext cx="79082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9875" indent="-257810">
              <a:spcBef>
                <a:spcPts val="105"/>
              </a:spcBef>
              <a:buChar char="•"/>
              <a:tabLst>
                <a:tab pos="270510" algn="l"/>
              </a:tabLst>
            </a:pPr>
            <a:r>
              <a:rPr sz="3200" spc="-10" dirty="0">
                <a:latin typeface="Arial"/>
                <a:cs typeface="Arial"/>
              </a:rPr>
              <a:t>1976</a:t>
            </a:r>
            <a:r>
              <a:rPr sz="3200" spc="3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yılında</a:t>
            </a:r>
            <a:r>
              <a:rPr sz="3200" spc="3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yayınlanan</a:t>
            </a:r>
            <a:r>
              <a:rPr sz="3200" spc="300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LVP</a:t>
            </a:r>
            <a:r>
              <a:rPr sz="3200" spc="2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için</a:t>
            </a:r>
            <a:r>
              <a:rPr sz="3200" spc="3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GMP'de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41245" y="2956306"/>
            <a:ext cx="158559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soğ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tma  </a:t>
            </a:r>
            <a:r>
              <a:rPr sz="3200" spc="-5" dirty="0">
                <a:latin typeface="Arial"/>
                <a:cs typeface="Arial"/>
              </a:rPr>
              <a:t>cfu/100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9227" y="2956306"/>
            <a:ext cx="586422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33985">
              <a:spcBef>
                <a:spcPts val="105"/>
              </a:spcBef>
              <a:tabLst>
                <a:tab pos="1016635" algn="l"/>
                <a:tab pos="1368425" algn="l"/>
                <a:tab pos="2342515" algn="l"/>
                <a:tab pos="3278504" algn="l"/>
                <a:tab pos="4536440" algn="l"/>
                <a:tab pos="5624830" algn="l"/>
              </a:tabLst>
            </a:pPr>
            <a:r>
              <a:rPr sz="3200" dirty="0">
                <a:latin typeface="Arial"/>
                <a:cs typeface="Arial"/>
              </a:rPr>
              <a:t>s</a:t>
            </a:r>
            <a:r>
              <a:rPr sz="3200" spc="-15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yu		</a:t>
            </a:r>
            <a:r>
              <a:rPr sz="3200" spc="-5" dirty="0">
                <a:latin typeface="Arial"/>
                <a:cs typeface="Arial"/>
              </a:rPr>
              <a:t>içi</a:t>
            </a:r>
            <a:r>
              <a:rPr sz="3200" dirty="0">
                <a:latin typeface="Arial"/>
                <a:cs typeface="Arial"/>
              </a:rPr>
              <a:t>n	mikro</a:t>
            </a:r>
            <a:r>
              <a:rPr sz="3200" spc="-15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iy</a:t>
            </a:r>
            <a:r>
              <a:rPr sz="3200" spc="-2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l	li</a:t>
            </a:r>
            <a:r>
              <a:rPr sz="3200" spc="-15" dirty="0">
                <a:latin typeface="Arial"/>
                <a:cs typeface="Arial"/>
              </a:rPr>
              <a:t>m</a:t>
            </a:r>
            <a:r>
              <a:rPr sz="3200" dirty="0">
                <a:latin typeface="Arial"/>
                <a:cs typeface="Arial"/>
              </a:rPr>
              <a:t>it	1  </a:t>
            </a:r>
            <a:r>
              <a:rPr sz="3200" spc="-5" dirty="0">
                <a:latin typeface="Arial"/>
                <a:cs typeface="Arial"/>
              </a:rPr>
              <a:t>m</a:t>
            </a:r>
            <a:r>
              <a:rPr sz="3200" dirty="0">
                <a:latin typeface="Arial"/>
                <a:cs typeface="Arial"/>
              </a:rPr>
              <a:t>L	veril</a:t>
            </a:r>
            <a:r>
              <a:rPr sz="3200" spc="-10" dirty="0">
                <a:latin typeface="Arial"/>
                <a:cs typeface="Arial"/>
              </a:rPr>
              <a:t>m</a:t>
            </a:r>
            <a:r>
              <a:rPr sz="3200" spc="-5" dirty="0">
                <a:latin typeface="Arial"/>
                <a:cs typeface="Arial"/>
              </a:rPr>
              <a:t>iş</a:t>
            </a:r>
            <a:r>
              <a:rPr sz="3200" spc="-15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80" dirty="0">
                <a:latin typeface="Arial"/>
                <a:cs typeface="Arial"/>
              </a:rPr>
              <a:t>r</a:t>
            </a:r>
            <a:r>
              <a:rPr sz="3200" dirty="0">
                <a:latin typeface="Arial"/>
                <a:cs typeface="Arial"/>
              </a:rPr>
              <a:t>.	</a:t>
            </a:r>
            <a:r>
              <a:rPr sz="3200" spc="-6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y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ı	</a:t>
            </a:r>
            <a:r>
              <a:rPr sz="3200" spc="-8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m</a:t>
            </a:r>
            <a:r>
              <a:rPr sz="3200" spc="-2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çla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41244" y="3932046"/>
            <a:ext cx="765302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pratikte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çok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klorlanmış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saflandırılmış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su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kullanılır. </a:t>
            </a:r>
            <a:r>
              <a:rPr sz="3200" spc="-5" dirty="0">
                <a:latin typeface="Arial"/>
                <a:cs typeface="Arial"/>
              </a:rPr>
              <a:t>Mikroorganizma </a:t>
            </a:r>
            <a:r>
              <a:rPr sz="3200" spc="-10" dirty="0">
                <a:latin typeface="Arial"/>
                <a:cs typeface="Arial"/>
              </a:rPr>
              <a:t>bulunmamasına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çaba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gösterilir.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9813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45135" y="183769"/>
            <a:ext cx="9123045" cy="472440"/>
            <a:chOff x="21134" y="183769"/>
            <a:chExt cx="9123045" cy="472440"/>
          </a:xfrm>
        </p:grpSpPr>
        <p:sp>
          <p:nvSpPr>
            <p:cNvPr id="3" name="object 3"/>
            <p:cNvSpPr/>
            <p:nvPr/>
          </p:nvSpPr>
          <p:spPr>
            <a:xfrm>
              <a:off x="27484" y="190144"/>
              <a:ext cx="9116695" cy="459740"/>
            </a:xfrm>
            <a:custGeom>
              <a:avLst/>
              <a:gdLst/>
              <a:ahLst/>
              <a:cxnLst/>
              <a:rect l="l" t="t" r="r" b="b"/>
              <a:pathLst>
                <a:path w="9116695" h="459740">
                  <a:moveTo>
                    <a:pt x="0" y="459460"/>
                  </a:moveTo>
                  <a:lnTo>
                    <a:pt x="9116515" y="459460"/>
                  </a:lnTo>
                  <a:lnTo>
                    <a:pt x="9116515" y="0"/>
                  </a:lnTo>
                  <a:lnTo>
                    <a:pt x="0" y="0"/>
                  </a:lnTo>
                  <a:lnTo>
                    <a:pt x="0" y="45946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484" y="183769"/>
              <a:ext cx="0" cy="472440"/>
            </a:xfrm>
            <a:custGeom>
              <a:avLst/>
              <a:gdLst/>
              <a:ahLst/>
              <a:cxnLst/>
              <a:rect l="l" t="t" r="r" b="b"/>
              <a:pathLst>
                <a:path h="472440">
                  <a:moveTo>
                    <a:pt x="0" y="0"/>
                  </a:moveTo>
                  <a:lnTo>
                    <a:pt x="0" y="472185"/>
                  </a:lnTo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132" y="183768"/>
              <a:ext cx="9123045" cy="472440"/>
            </a:xfrm>
            <a:custGeom>
              <a:avLst/>
              <a:gdLst/>
              <a:ahLst/>
              <a:cxnLst/>
              <a:rect l="l" t="t" r="r" b="b"/>
              <a:pathLst>
                <a:path w="9123045" h="472440">
                  <a:moveTo>
                    <a:pt x="9122867" y="459486"/>
                  </a:moveTo>
                  <a:lnTo>
                    <a:pt x="0" y="459486"/>
                  </a:lnTo>
                  <a:lnTo>
                    <a:pt x="0" y="472186"/>
                  </a:lnTo>
                  <a:lnTo>
                    <a:pt x="9122867" y="472186"/>
                  </a:lnTo>
                  <a:lnTo>
                    <a:pt x="9122867" y="459486"/>
                  </a:lnTo>
                  <a:close/>
                </a:path>
                <a:path w="9123045" h="472440">
                  <a:moveTo>
                    <a:pt x="912286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22867" y="12700"/>
                  </a:lnTo>
                  <a:lnTo>
                    <a:pt x="912286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73422" y="254889"/>
            <a:ext cx="1702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GENEL</a:t>
            </a:r>
            <a:r>
              <a:rPr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20" dirty="0">
                <a:solidFill>
                  <a:srgbClr val="FFFFFF"/>
                </a:solidFill>
                <a:latin typeface="Calibri"/>
                <a:cs typeface="Calibri"/>
              </a:rPr>
              <a:t>TANIMLAR</a:t>
            </a:r>
            <a:endParaRPr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31543" y="6451194"/>
            <a:ext cx="5454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sz="900" spc="-5" dirty="0">
                <a:solidFill>
                  <a:srgbClr val="888888"/>
                </a:solidFill>
                <a:latin typeface="Calibri"/>
                <a:cs typeface="Calibri"/>
              </a:rPr>
              <a:t>1.02.2</a:t>
            </a:r>
            <a:r>
              <a:rPr sz="900" spc="-15" dirty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888888"/>
                </a:solidFill>
                <a:latin typeface="Calibri"/>
                <a:cs typeface="Calibri"/>
              </a:rPr>
              <a:t>21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19259" y="6451194"/>
            <a:ext cx="1416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5" dirty="0">
                <a:solidFill>
                  <a:srgbClr val="888888"/>
                </a:solidFill>
                <a:latin typeface="Calibri"/>
                <a:cs typeface="Calibri"/>
              </a:rPr>
              <a:t>36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6445" y="747847"/>
            <a:ext cx="5135138" cy="45189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134992" y="783463"/>
            <a:ext cx="2637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1F4E79"/>
                </a:solidFill>
                <a:latin typeface="Arial Rounded MT Bold"/>
                <a:cs typeface="Arial Rounded MT Bold"/>
              </a:rPr>
              <a:t>7.</a:t>
            </a:r>
            <a:r>
              <a:rPr b="1" spc="-20" dirty="0">
                <a:solidFill>
                  <a:srgbClr val="1F4E79"/>
                </a:solidFill>
                <a:latin typeface="Arial Rounded MT Bold"/>
                <a:cs typeface="Arial Rounded MT Bold"/>
              </a:rPr>
              <a:t> </a:t>
            </a:r>
            <a:r>
              <a:rPr b="1" spc="-10" dirty="0">
                <a:solidFill>
                  <a:srgbClr val="1F4E79"/>
                </a:solidFill>
                <a:latin typeface="Calibri"/>
                <a:cs typeface="Calibri"/>
              </a:rPr>
              <a:t>İ</a:t>
            </a:r>
            <a:r>
              <a:rPr b="1" spc="-10" dirty="0">
                <a:solidFill>
                  <a:srgbClr val="1F4E79"/>
                </a:solidFill>
                <a:latin typeface="Arial Rounded MT Bold"/>
                <a:cs typeface="Arial Rounded MT Bold"/>
              </a:rPr>
              <a:t>rigasyonluk</a:t>
            </a:r>
            <a:r>
              <a:rPr b="1" spc="-35" dirty="0">
                <a:solidFill>
                  <a:srgbClr val="1F4E79"/>
                </a:solidFill>
                <a:latin typeface="Arial Rounded MT Bold"/>
                <a:cs typeface="Arial Rounded MT Bold"/>
              </a:rPr>
              <a:t> </a:t>
            </a:r>
            <a:r>
              <a:rPr b="1" dirty="0">
                <a:solidFill>
                  <a:srgbClr val="1F4E79"/>
                </a:solidFill>
                <a:latin typeface="Arial Rounded MT Bold"/>
                <a:cs typeface="Arial Rounded MT Bold"/>
              </a:rPr>
              <a:t>Steril</a:t>
            </a:r>
            <a:r>
              <a:rPr b="1" spc="-45" dirty="0">
                <a:solidFill>
                  <a:srgbClr val="1F4E79"/>
                </a:solidFill>
                <a:latin typeface="Arial Rounded MT Bold"/>
                <a:cs typeface="Arial Rounded MT Bold"/>
              </a:rPr>
              <a:t> </a:t>
            </a:r>
            <a:r>
              <a:rPr b="1" dirty="0">
                <a:solidFill>
                  <a:srgbClr val="1F4E79"/>
                </a:solidFill>
                <a:latin typeface="Arial Rounded MT Bold"/>
                <a:cs typeface="Arial Rounded MT Bold"/>
              </a:rPr>
              <a:t>Su</a:t>
            </a:r>
            <a:endParaRPr>
              <a:latin typeface="Arial Rounded MT Bold"/>
              <a:cs typeface="Arial Rounded MT Bold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362200" y="-556437"/>
            <a:ext cx="10515600" cy="3168687"/>
          </a:xfrm>
          <a:prstGeom prst="rect">
            <a:avLst/>
          </a:prstGeom>
        </p:spPr>
        <p:txBody>
          <a:bodyPr vert="horz" wrap="square" lIns="0" tIns="1126362" rIns="0" bIns="0" rtlCol="0" anchor="ctr">
            <a:spAutoFit/>
          </a:bodyPr>
          <a:lstStyle/>
          <a:p>
            <a:pPr marL="556260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İrigasyon; kliniklerde </a:t>
            </a:r>
            <a:r>
              <a:rPr spc="-5" dirty="0"/>
              <a:t>ameliyat </a:t>
            </a:r>
            <a:r>
              <a:rPr dirty="0"/>
              <a:t>sırasında </a:t>
            </a:r>
            <a:r>
              <a:rPr spc="-5" dirty="0"/>
              <a:t>veya </a:t>
            </a:r>
            <a:r>
              <a:rPr dirty="0"/>
              <a:t> </a:t>
            </a:r>
            <a:r>
              <a:rPr spc="-5" dirty="0"/>
              <a:t>sonrasında</a:t>
            </a:r>
            <a:r>
              <a:rPr spc="5" dirty="0"/>
              <a:t> </a:t>
            </a:r>
            <a:r>
              <a:rPr spc="-5" dirty="0"/>
              <a:t>cerrahi</a:t>
            </a:r>
            <a:r>
              <a:rPr spc="10" dirty="0"/>
              <a:t> </a:t>
            </a:r>
            <a:r>
              <a:rPr spc="-5" dirty="0"/>
              <a:t>işlemlerde</a:t>
            </a:r>
            <a:r>
              <a:rPr spc="30" dirty="0"/>
              <a:t> </a:t>
            </a:r>
            <a:r>
              <a:rPr spc="-5" dirty="0"/>
              <a:t>yara</a:t>
            </a:r>
            <a:r>
              <a:rPr spc="15" dirty="0"/>
              <a:t> </a:t>
            </a:r>
            <a:r>
              <a:rPr dirty="0"/>
              <a:t>ve</a:t>
            </a:r>
            <a:r>
              <a:rPr spc="10" dirty="0"/>
              <a:t> </a:t>
            </a:r>
            <a:r>
              <a:rPr spc="-5" dirty="0"/>
              <a:t>dokuları </a:t>
            </a:r>
            <a:r>
              <a:rPr spc="-765" dirty="0"/>
              <a:t> </a:t>
            </a:r>
            <a:r>
              <a:rPr spc="-5" dirty="0"/>
              <a:t>yıkama</a:t>
            </a:r>
            <a:r>
              <a:rPr spc="-10" dirty="0"/>
              <a:t> </a:t>
            </a:r>
            <a:r>
              <a:rPr spc="-20" dirty="0"/>
              <a:t>işlemidir.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328164" y="3587877"/>
            <a:ext cx="752030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İrigasyonluk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steril</a:t>
            </a:r>
            <a:r>
              <a:rPr sz="2800" spc="-5" dirty="0">
                <a:latin typeface="Arial"/>
                <a:cs typeface="Arial"/>
              </a:rPr>
              <a:t> su,</a:t>
            </a:r>
            <a:r>
              <a:rPr sz="2800" dirty="0">
                <a:latin typeface="Arial"/>
                <a:cs typeface="Arial"/>
              </a:rPr>
              <a:t> cerrrahi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işlemlerde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çok 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amaçlı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ve hızlı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şekilde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kullanılmak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üzere,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büyük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hacimde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genellikle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1 L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büyüğü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plastik</a:t>
            </a:r>
            <a:endParaRPr sz="2800">
              <a:latin typeface="Arial"/>
              <a:cs typeface="Arial"/>
            </a:endParaRPr>
          </a:p>
          <a:p>
            <a:pPr marL="12700" marR="528320"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torbalarda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ambalajlanmış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steril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injeksiyonluk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sudur.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8991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9819259" y="6451194"/>
            <a:ext cx="1416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5" dirty="0">
                <a:solidFill>
                  <a:srgbClr val="888888"/>
                </a:solidFill>
                <a:latin typeface="Calibri"/>
                <a:cs typeface="Calibri"/>
              </a:rPr>
              <a:t>37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6445" y="747847"/>
            <a:ext cx="5135138" cy="45189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362201" y="747846"/>
            <a:ext cx="7928955" cy="5068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104" algn="ctr"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GENEL</a:t>
            </a:r>
            <a:r>
              <a:rPr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20" dirty="0">
                <a:solidFill>
                  <a:srgbClr val="FFFFFF"/>
                </a:solidFill>
                <a:latin typeface="Calibri"/>
                <a:cs typeface="Calibri"/>
              </a:rPr>
              <a:t>TANIMLAR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45"/>
              </a:spcBef>
            </a:pPr>
            <a:endParaRPr sz="1600" dirty="0">
              <a:latin typeface="Calibri"/>
              <a:cs typeface="Calibri"/>
            </a:endParaRPr>
          </a:p>
          <a:p>
            <a:pPr marL="1862455"/>
            <a:r>
              <a:rPr b="1" dirty="0">
                <a:solidFill>
                  <a:srgbClr val="1F4E79"/>
                </a:solidFill>
                <a:latin typeface="Arial Rounded MT Bold"/>
                <a:cs typeface="Arial Rounded MT Bold"/>
              </a:rPr>
              <a:t>8.</a:t>
            </a:r>
            <a:r>
              <a:rPr b="1" spc="-15" dirty="0">
                <a:solidFill>
                  <a:srgbClr val="1F4E79"/>
                </a:solidFill>
                <a:latin typeface="Arial Rounded MT Bold"/>
                <a:cs typeface="Arial Rounded MT Bold"/>
              </a:rPr>
              <a:t> </a:t>
            </a:r>
            <a:r>
              <a:rPr b="1" spc="-5" dirty="0">
                <a:solidFill>
                  <a:srgbClr val="1F4E79"/>
                </a:solidFill>
                <a:latin typeface="Calibri"/>
                <a:cs typeface="Calibri"/>
              </a:rPr>
              <a:t>İ</a:t>
            </a:r>
            <a:r>
              <a:rPr b="1" spc="-5" dirty="0">
                <a:solidFill>
                  <a:srgbClr val="1F4E79"/>
                </a:solidFill>
                <a:latin typeface="Arial Rounded MT Bold"/>
                <a:cs typeface="Arial Rounded MT Bold"/>
              </a:rPr>
              <a:t>nhalasyonluk</a:t>
            </a:r>
            <a:r>
              <a:rPr b="1" spc="-35" dirty="0">
                <a:solidFill>
                  <a:srgbClr val="1F4E79"/>
                </a:solidFill>
                <a:latin typeface="Arial Rounded MT Bold"/>
                <a:cs typeface="Arial Rounded MT Bold"/>
              </a:rPr>
              <a:t> </a:t>
            </a:r>
            <a:r>
              <a:rPr b="1" dirty="0">
                <a:solidFill>
                  <a:srgbClr val="1F4E79"/>
                </a:solidFill>
                <a:latin typeface="Arial Rounded MT Bold"/>
                <a:cs typeface="Arial Rounded MT Bold"/>
              </a:rPr>
              <a:t>Steril</a:t>
            </a:r>
            <a:r>
              <a:rPr b="1" spc="-45" dirty="0">
                <a:solidFill>
                  <a:srgbClr val="1F4E79"/>
                </a:solidFill>
                <a:latin typeface="Arial Rounded MT Bold"/>
                <a:cs typeface="Arial Rounded MT Bold"/>
              </a:rPr>
              <a:t> </a:t>
            </a:r>
            <a:r>
              <a:rPr b="1" dirty="0">
                <a:solidFill>
                  <a:srgbClr val="1F4E79"/>
                </a:solidFill>
                <a:latin typeface="Arial Rounded MT Bold"/>
                <a:cs typeface="Arial Rounded MT Bold"/>
              </a:rPr>
              <a:t>Su</a:t>
            </a:r>
            <a:endParaRPr dirty="0">
              <a:latin typeface="Arial Rounded MT Bold"/>
              <a:cs typeface="Arial Rounded MT Bold"/>
            </a:endParaRPr>
          </a:p>
          <a:p>
            <a:pPr marL="12700" algn="just">
              <a:spcBef>
                <a:spcPts val="1480"/>
              </a:spcBef>
            </a:pPr>
            <a:r>
              <a:rPr sz="2400" dirty="0">
                <a:latin typeface="Arial"/>
                <a:cs typeface="Arial"/>
              </a:rPr>
              <a:t>Inhalasyon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veya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inhalasyonla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kullanılacak</a:t>
            </a:r>
            <a:endParaRPr sz="2400" dirty="0">
              <a:latin typeface="Arial"/>
              <a:cs typeface="Arial"/>
            </a:endParaRPr>
          </a:p>
          <a:p>
            <a:pPr marL="12700" marR="5080" algn="just"/>
            <a:r>
              <a:rPr sz="2400" spc="-5" dirty="0">
                <a:latin typeface="Arial"/>
                <a:cs typeface="Arial"/>
              </a:rPr>
              <a:t>preparatların hazırlanmasında kullanılmak üzere </a:t>
            </a:r>
            <a:r>
              <a:rPr sz="2400" spc="-7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sterilize edilmiş ve ambalajlanmış </a:t>
            </a:r>
            <a:r>
              <a:rPr sz="2400" dirty="0">
                <a:latin typeface="Arial"/>
                <a:cs typeface="Arial"/>
              </a:rPr>
              <a:t>enjeksiyonluk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sudur.</a:t>
            </a:r>
            <a:endParaRPr sz="2400" dirty="0">
              <a:latin typeface="Arial"/>
              <a:cs typeface="Arial"/>
            </a:endParaRPr>
          </a:p>
          <a:p>
            <a:pPr marL="12700" marR="53975" algn="just"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Özellikle göğüs hastalıkları ve </a:t>
            </a:r>
            <a:r>
              <a:rPr sz="2400" dirty="0">
                <a:latin typeface="Arial"/>
                <a:cs typeface="Arial"/>
              </a:rPr>
              <a:t>çocuk </a:t>
            </a:r>
            <a:r>
              <a:rPr sz="2400" spc="-5" dirty="0">
                <a:latin typeface="Arial"/>
                <a:cs typeface="Arial"/>
              </a:rPr>
              <a:t>kliniğindeki </a:t>
            </a:r>
            <a:r>
              <a:rPr sz="2400" spc="-7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inhalasyon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cihazları</a:t>
            </a:r>
            <a:r>
              <a:rPr sz="2400" dirty="0">
                <a:latin typeface="Arial"/>
                <a:cs typeface="Arial"/>
              </a:rPr>
              <a:t> için</a:t>
            </a:r>
            <a:r>
              <a:rPr sz="2400" spc="-5" dirty="0">
                <a:latin typeface="Arial"/>
                <a:cs typeface="Arial"/>
              </a:rPr>
              <a:t> çok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önemlidir.</a:t>
            </a:r>
            <a:endParaRPr sz="2400" dirty="0">
              <a:latin typeface="Arial"/>
              <a:cs typeface="Arial"/>
            </a:endParaRPr>
          </a:p>
          <a:p>
            <a:pPr marL="12700" marR="289560" algn="just"/>
            <a:r>
              <a:rPr sz="2400" spc="-5" dirty="0">
                <a:latin typeface="Arial"/>
                <a:cs typeface="Arial"/>
              </a:rPr>
              <a:t>Kliniklerde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ameliyat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sırasında </a:t>
            </a:r>
            <a:r>
              <a:rPr sz="2400" dirty="0">
                <a:latin typeface="Arial"/>
                <a:cs typeface="Arial"/>
              </a:rPr>
              <a:t>veya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sonrasında </a:t>
            </a:r>
            <a:r>
              <a:rPr sz="2400" spc="-7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cerrahi</a:t>
            </a:r>
            <a:r>
              <a:rPr sz="2400" spc="-5" dirty="0">
                <a:latin typeface="Arial"/>
                <a:cs typeface="Arial"/>
              </a:rPr>
              <a:t> işlemlerde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yara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dokuları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yıkama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20" dirty="0" err="1">
                <a:latin typeface="Arial"/>
                <a:cs typeface="Arial"/>
              </a:rPr>
              <a:t>işlemidir.</a:t>
            </a:r>
            <a:r>
              <a:rPr sz="2400" spc="-5" dirty="0" err="1">
                <a:latin typeface="Arial"/>
                <a:cs typeface="Arial"/>
              </a:rPr>
              <a:t>İrigasyonluk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steril</a:t>
            </a:r>
            <a:r>
              <a:rPr sz="2400" spc="-5" dirty="0">
                <a:latin typeface="Arial"/>
                <a:cs typeface="Arial"/>
              </a:rPr>
              <a:t> su,</a:t>
            </a:r>
            <a:r>
              <a:rPr sz="2400" dirty="0">
                <a:latin typeface="Arial"/>
                <a:cs typeface="Arial"/>
              </a:rPr>
              <a:t> cerrrahi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 err="1">
                <a:latin typeface="Arial"/>
                <a:cs typeface="Arial"/>
              </a:rPr>
              <a:t>işlemlerde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 err="1">
                <a:latin typeface="Arial"/>
                <a:cs typeface="Arial"/>
              </a:rPr>
              <a:t>çok</a:t>
            </a:r>
            <a:r>
              <a:rPr lang="tr-TR" sz="2400" spc="-5" dirty="0">
                <a:latin typeface="Arial"/>
                <a:cs typeface="Arial"/>
              </a:rPr>
              <a:t> amaçlı ve hızlı şekilde kullanılmak üzere büyük hacimde genellikle plastik torbalarda </a:t>
            </a:r>
            <a:r>
              <a:rPr lang="tr-TR" sz="2400" spc="-5" dirty="0" err="1">
                <a:latin typeface="Arial"/>
                <a:cs typeface="Arial"/>
              </a:rPr>
              <a:t>ambalanmış</a:t>
            </a:r>
            <a:r>
              <a:rPr lang="tr-TR" sz="2400" spc="-5" dirty="0">
                <a:latin typeface="Arial"/>
                <a:cs typeface="Arial"/>
              </a:rPr>
              <a:t> steril </a:t>
            </a:r>
            <a:r>
              <a:rPr lang="tr-TR" sz="2400" spc="-5" dirty="0" err="1">
                <a:latin typeface="Arial"/>
                <a:cs typeface="Arial"/>
              </a:rPr>
              <a:t>injeksiyonluk</a:t>
            </a:r>
            <a:r>
              <a:rPr lang="tr-TR" sz="2400" spc="-5" dirty="0">
                <a:latin typeface="Arial"/>
                <a:cs typeface="Arial"/>
              </a:rPr>
              <a:t> sudur.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3618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45135" y="183769"/>
            <a:ext cx="9123045" cy="472440"/>
            <a:chOff x="21134" y="183769"/>
            <a:chExt cx="9123045" cy="472440"/>
          </a:xfrm>
        </p:grpSpPr>
        <p:sp>
          <p:nvSpPr>
            <p:cNvPr id="3" name="object 3"/>
            <p:cNvSpPr/>
            <p:nvPr/>
          </p:nvSpPr>
          <p:spPr>
            <a:xfrm>
              <a:off x="27484" y="190144"/>
              <a:ext cx="9116695" cy="459740"/>
            </a:xfrm>
            <a:custGeom>
              <a:avLst/>
              <a:gdLst/>
              <a:ahLst/>
              <a:cxnLst/>
              <a:rect l="l" t="t" r="r" b="b"/>
              <a:pathLst>
                <a:path w="9116695" h="459740">
                  <a:moveTo>
                    <a:pt x="0" y="459460"/>
                  </a:moveTo>
                  <a:lnTo>
                    <a:pt x="9116515" y="459460"/>
                  </a:lnTo>
                  <a:lnTo>
                    <a:pt x="9116515" y="0"/>
                  </a:lnTo>
                  <a:lnTo>
                    <a:pt x="0" y="0"/>
                  </a:lnTo>
                  <a:lnTo>
                    <a:pt x="0" y="45946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484" y="183769"/>
              <a:ext cx="0" cy="472440"/>
            </a:xfrm>
            <a:custGeom>
              <a:avLst/>
              <a:gdLst/>
              <a:ahLst/>
              <a:cxnLst/>
              <a:rect l="l" t="t" r="r" b="b"/>
              <a:pathLst>
                <a:path h="472440">
                  <a:moveTo>
                    <a:pt x="0" y="0"/>
                  </a:moveTo>
                  <a:lnTo>
                    <a:pt x="0" y="472185"/>
                  </a:lnTo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132" y="183768"/>
              <a:ext cx="9123045" cy="472440"/>
            </a:xfrm>
            <a:custGeom>
              <a:avLst/>
              <a:gdLst/>
              <a:ahLst/>
              <a:cxnLst/>
              <a:rect l="l" t="t" r="r" b="b"/>
              <a:pathLst>
                <a:path w="9123045" h="472440">
                  <a:moveTo>
                    <a:pt x="9122867" y="459486"/>
                  </a:moveTo>
                  <a:lnTo>
                    <a:pt x="0" y="459486"/>
                  </a:lnTo>
                  <a:lnTo>
                    <a:pt x="0" y="472186"/>
                  </a:lnTo>
                  <a:lnTo>
                    <a:pt x="9122867" y="472186"/>
                  </a:lnTo>
                  <a:lnTo>
                    <a:pt x="9122867" y="459486"/>
                  </a:lnTo>
                  <a:close/>
                </a:path>
                <a:path w="9123045" h="472440">
                  <a:moveTo>
                    <a:pt x="912286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22867" y="12700"/>
                  </a:lnTo>
                  <a:lnTo>
                    <a:pt x="912286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73422" y="254889"/>
            <a:ext cx="1702435" cy="2997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GENEL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TANIMLAR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6445" y="750943"/>
            <a:ext cx="5135138" cy="44729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293489" y="791083"/>
            <a:ext cx="2319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1F4E79"/>
                </a:solidFill>
                <a:latin typeface="Arial Rounded MT Bold"/>
                <a:cs typeface="Arial Rounded MT Bold"/>
              </a:rPr>
              <a:t>Ambalajlanmayan</a:t>
            </a:r>
            <a:r>
              <a:rPr b="1" spc="-80" dirty="0">
                <a:solidFill>
                  <a:srgbClr val="1F4E79"/>
                </a:solidFill>
                <a:latin typeface="Arial Rounded MT Bold"/>
                <a:cs typeface="Arial Rounded MT Bold"/>
              </a:rPr>
              <a:t> </a:t>
            </a:r>
            <a:r>
              <a:rPr b="1" dirty="0">
                <a:solidFill>
                  <a:srgbClr val="1F4E79"/>
                </a:solidFill>
                <a:latin typeface="Arial Rounded MT Bold"/>
                <a:cs typeface="Arial Rounded MT Bold"/>
              </a:rPr>
              <a:t>su</a:t>
            </a:r>
            <a:endParaRPr>
              <a:latin typeface="Arial Rounded MT Bold"/>
              <a:cs typeface="Arial Rounded MT Bold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4294967295"/>
          </p:nvPr>
        </p:nvSpPr>
        <p:spPr>
          <a:xfrm>
            <a:off x="1524000" y="1"/>
            <a:ext cx="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pPr marL="38100">
                <a:lnSpc>
                  <a:spcPts val="955"/>
                </a:lnSpc>
              </a:pPr>
              <a:t>17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xfrm>
            <a:off x="1354709" y="1814474"/>
            <a:ext cx="10515600" cy="3095718"/>
          </a:xfrm>
          <a:prstGeom prst="rect">
            <a:avLst/>
          </a:prstGeom>
        </p:spPr>
        <p:txBody>
          <a:bodyPr vert="horz" wrap="square" lIns="0" tIns="932179" rIns="0" bIns="0" rtlCol="0">
            <a:spAutoFit/>
          </a:bodyPr>
          <a:lstStyle/>
          <a:p>
            <a:pPr marL="68199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Steril </a:t>
            </a:r>
            <a:r>
              <a:rPr dirty="0"/>
              <a:t>ve</a:t>
            </a:r>
            <a:r>
              <a:rPr spc="5" dirty="0"/>
              <a:t> </a:t>
            </a:r>
            <a:r>
              <a:rPr dirty="0"/>
              <a:t>pirojensiz</a:t>
            </a:r>
            <a:r>
              <a:rPr spc="15" dirty="0"/>
              <a:t> </a:t>
            </a:r>
            <a:r>
              <a:rPr spc="-5" dirty="0"/>
              <a:t>olması</a:t>
            </a:r>
            <a:r>
              <a:rPr spc="15" dirty="0"/>
              <a:t> </a:t>
            </a:r>
            <a:r>
              <a:rPr spc="-5" dirty="0"/>
              <a:t>gerekmeyen</a:t>
            </a:r>
            <a:r>
              <a:rPr spc="20" dirty="0"/>
              <a:t> </a:t>
            </a:r>
            <a:r>
              <a:rPr spc="-5" dirty="0"/>
              <a:t>ilaçların </a:t>
            </a:r>
            <a:r>
              <a:rPr dirty="0"/>
              <a:t> </a:t>
            </a:r>
            <a:r>
              <a:rPr spc="-5" dirty="0"/>
              <a:t>hazırlanmasında</a:t>
            </a:r>
            <a:r>
              <a:rPr spc="15" dirty="0"/>
              <a:t> </a:t>
            </a:r>
            <a:r>
              <a:rPr spc="-20" dirty="0"/>
              <a:t>kullanılır.</a:t>
            </a:r>
            <a:r>
              <a:rPr spc="5" dirty="0"/>
              <a:t> </a:t>
            </a:r>
            <a:r>
              <a:rPr spc="-5" dirty="0"/>
              <a:t>Uygun</a:t>
            </a:r>
            <a:r>
              <a:rPr spc="20" dirty="0"/>
              <a:t> </a:t>
            </a:r>
            <a:r>
              <a:rPr spc="-5" dirty="0"/>
              <a:t>özelliklere </a:t>
            </a:r>
            <a:r>
              <a:rPr dirty="0"/>
              <a:t> </a:t>
            </a:r>
            <a:r>
              <a:rPr spc="-5" dirty="0"/>
              <a:t>sahip çeşme</a:t>
            </a:r>
            <a:r>
              <a:rPr dirty="0"/>
              <a:t> </a:t>
            </a:r>
            <a:r>
              <a:rPr spc="-5" dirty="0"/>
              <a:t>suyunun</a:t>
            </a:r>
            <a:r>
              <a:rPr spc="40" dirty="0"/>
              <a:t> </a:t>
            </a:r>
            <a:r>
              <a:rPr dirty="0"/>
              <a:t>distilasyon,</a:t>
            </a:r>
            <a:r>
              <a:rPr spc="5" dirty="0"/>
              <a:t> </a:t>
            </a:r>
            <a:r>
              <a:rPr spc="-5" dirty="0"/>
              <a:t>iyon</a:t>
            </a:r>
            <a:r>
              <a:rPr spc="10" dirty="0"/>
              <a:t> </a:t>
            </a:r>
            <a:r>
              <a:rPr spc="-5" dirty="0"/>
              <a:t>değişimi </a:t>
            </a:r>
            <a:r>
              <a:rPr dirty="0"/>
              <a:t> </a:t>
            </a:r>
            <a:r>
              <a:rPr spc="-5" dirty="0"/>
              <a:t>veya</a:t>
            </a:r>
            <a:r>
              <a:rPr spc="5" dirty="0"/>
              <a:t> </a:t>
            </a:r>
            <a:r>
              <a:rPr spc="-5" dirty="0"/>
              <a:t>uygun</a:t>
            </a:r>
            <a:r>
              <a:rPr spc="5" dirty="0"/>
              <a:t> </a:t>
            </a:r>
            <a:r>
              <a:rPr spc="-5" dirty="0"/>
              <a:t>diğer</a:t>
            </a:r>
            <a:r>
              <a:rPr spc="25" dirty="0"/>
              <a:t> </a:t>
            </a:r>
            <a:r>
              <a:rPr spc="-5" dirty="0"/>
              <a:t>yöntemlerle</a:t>
            </a:r>
            <a:r>
              <a:rPr spc="25" dirty="0"/>
              <a:t> </a:t>
            </a:r>
            <a:r>
              <a:rPr spc="-5" dirty="0"/>
              <a:t>saflaştırılmasıyla </a:t>
            </a:r>
            <a:r>
              <a:rPr dirty="0"/>
              <a:t> </a:t>
            </a:r>
            <a:r>
              <a:rPr spc="-5" dirty="0"/>
              <a:t>elde</a:t>
            </a:r>
            <a:r>
              <a:rPr spc="5" dirty="0"/>
              <a:t> </a:t>
            </a:r>
            <a:r>
              <a:rPr spc="-25" dirty="0"/>
              <a:t>edilir.</a:t>
            </a:r>
            <a:r>
              <a:rPr spc="15" dirty="0"/>
              <a:t> </a:t>
            </a:r>
            <a:r>
              <a:rPr spc="-5" dirty="0"/>
              <a:t>Mikroorganizma</a:t>
            </a:r>
            <a:r>
              <a:rPr spc="45" dirty="0"/>
              <a:t> </a:t>
            </a:r>
            <a:r>
              <a:rPr spc="-5" dirty="0"/>
              <a:t>üremesini</a:t>
            </a:r>
            <a:r>
              <a:rPr spc="30" dirty="0"/>
              <a:t> </a:t>
            </a:r>
            <a:r>
              <a:rPr spc="-5" dirty="0"/>
              <a:t>önleyecek </a:t>
            </a:r>
            <a:r>
              <a:rPr spc="-765" dirty="0"/>
              <a:t> </a:t>
            </a:r>
            <a:r>
              <a:rPr spc="-5" dirty="0"/>
              <a:t>şekilde saklanmalı</a:t>
            </a:r>
            <a:r>
              <a:rPr dirty="0"/>
              <a:t> </a:t>
            </a:r>
            <a:r>
              <a:rPr spc="-5" dirty="0"/>
              <a:t>ve </a:t>
            </a:r>
            <a:r>
              <a:rPr spc="-15" dirty="0"/>
              <a:t>dağıtılmalıdır.</a:t>
            </a:r>
          </a:p>
        </p:txBody>
      </p:sp>
    </p:spTree>
    <p:extLst>
      <p:ext uri="{BB962C8B-B14F-4D97-AF65-F5344CB8AC3E}">
        <p14:creationId xmlns:p14="http://schemas.microsoft.com/office/powerpoint/2010/main" val="3420996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45135" y="183769"/>
            <a:ext cx="9123045" cy="472440"/>
            <a:chOff x="21134" y="183769"/>
            <a:chExt cx="9123045" cy="472440"/>
          </a:xfrm>
        </p:grpSpPr>
        <p:sp>
          <p:nvSpPr>
            <p:cNvPr id="3" name="object 3"/>
            <p:cNvSpPr/>
            <p:nvPr/>
          </p:nvSpPr>
          <p:spPr>
            <a:xfrm>
              <a:off x="27484" y="190144"/>
              <a:ext cx="9116695" cy="459740"/>
            </a:xfrm>
            <a:custGeom>
              <a:avLst/>
              <a:gdLst/>
              <a:ahLst/>
              <a:cxnLst/>
              <a:rect l="l" t="t" r="r" b="b"/>
              <a:pathLst>
                <a:path w="9116695" h="459740">
                  <a:moveTo>
                    <a:pt x="0" y="459460"/>
                  </a:moveTo>
                  <a:lnTo>
                    <a:pt x="9116515" y="459460"/>
                  </a:lnTo>
                  <a:lnTo>
                    <a:pt x="9116515" y="0"/>
                  </a:lnTo>
                  <a:lnTo>
                    <a:pt x="0" y="0"/>
                  </a:lnTo>
                  <a:lnTo>
                    <a:pt x="0" y="45946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484" y="183769"/>
              <a:ext cx="0" cy="472440"/>
            </a:xfrm>
            <a:custGeom>
              <a:avLst/>
              <a:gdLst/>
              <a:ahLst/>
              <a:cxnLst/>
              <a:rect l="l" t="t" r="r" b="b"/>
              <a:pathLst>
                <a:path h="472440">
                  <a:moveTo>
                    <a:pt x="0" y="0"/>
                  </a:moveTo>
                  <a:lnTo>
                    <a:pt x="0" y="472185"/>
                  </a:lnTo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132" y="183768"/>
              <a:ext cx="9123045" cy="472440"/>
            </a:xfrm>
            <a:custGeom>
              <a:avLst/>
              <a:gdLst/>
              <a:ahLst/>
              <a:cxnLst/>
              <a:rect l="l" t="t" r="r" b="b"/>
              <a:pathLst>
                <a:path w="9123045" h="472440">
                  <a:moveTo>
                    <a:pt x="9122867" y="459486"/>
                  </a:moveTo>
                  <a:lnTo>
                    <a:pt x="0" y="459486"/>
                  </a:lnTo>
                  <a:lnTo>
                    <a:pt x="0" y="472186"/>
                  </a:lnTo>
                  <a:lnTo>
                    <a:pt x="9122867" y="472186"/>
                  </a:lnTo>
                  <a:lnTo>
                    <a:pt x="9122867" y="459486"/>
                  </a:lnTo>
                  <a:close/>
                </a:path>
                <a:path w="9123045" h="472440">
                  <a:moveTo>
                    <a:pt x="912286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22867" y="12700"/>
                  </a:lnTo>
                  <a:lnTo>
                    <a:pt x="912286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73422" y="254889"/>
            <a:ext cx="1702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GENEL</a:t>
            </a:r>
            <a:r>
              <a:rPr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20" dirty="0">
                <a:solidFill>
                  <a:srgbClr val="FFFFFF"/>
                </a:solidFill>
                <a:latin typeface="Calibri"/>
                <a:cs typeface="Calibri"/>
              </a:rPr>
              <a:t>TANIMLAR</a:t>
            </a:r>
            <a:endParaRPr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6445" y="750943"/>
            <a:ext cx="5135138" cy="44729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313302" y="791083"/>
            <a:ext cx="2280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1F4E79"/>
                </a:solidFill>
                <a:latin typeface="Arial Rounded MT Bold"/>
                <a:cs typeface="Arial Rounded MT Bold"/>
              </a:rPr>
              <a:t>Ambalajlanan</a:t>
            </a:r>
            <a:r>
              <a:rPr b="1" spc="-65" dirty="0">
                <a:solidFill>
                  <a:srgbClr val="1F4E79"/>
                </a:solidFill>
                <a:latin typeface="Arial Rounded MT Bold"/>
                <a:cs typeface="Arial Rounded MT Bold"/>
              </a:rPr>
              <a:t> </a:t>
            </a:r>
            <a:r>
              <a:rPr b="1" dirty="0">
                <a:solidFill>
                  <a:srgbClr val="1F4E79"/>
                </a:solidFill>
                <a:latin typeface="Arial Rounded MT Bold"/>
                <a:cs typeface="Arial Rounded MT Bold"/>
              </a:rPr>
              <a:t>saf</a:t>
            </a:r>
            <a:r>
              <a:rPr b="1" spc="140" dirty="0">
                <a:solidFill>
                  <a:srgbClr val="1F4E79"/>
                </a:solidFill>
                <a:latin typeface="Arial Rounded MT Bold"/>
                <a:cs typeface="Arial Rounded MT Bold"/>
              </a:rPr>
              <a:t> </a:t>
            </a:r>
            <a:r>
              <a:rPr b="1" dirty="0">
                <a:solidFill>
                  <a:srgbClr val="1F4E79"/>
                </a:solidFill>
                <a:latin typeface="Arial Rounded MT Bold"/>
                <a:cs typeface="Arial Rounded MT Bold"/>
              </a:rPr>
              <a:t>su</a:t>
            </a:r>
            <a:endParaRPr>
              <a:latin typeface="Arial Rounded MT Bold"/>
              <a:cs typeface="Arial Rounded MT Bold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10134600" y="6474792"/>
            <a:ext cx="2743200" cy="12824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pPr marL="38100">
                <a:lnSpc>
                  <a:spcPts val="955"/>
                </a:lnSpc>
              </a:pPr>
              <a:t>18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522016" y="2513456"/>
            <a:ext cx="7131050" cy="130556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marR="5080" indent="9906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Uygun</a:t>
            </a:r>
            <a:r>
              <a:rPr spc="10" dirty="0"/>
              <a:t> </a:t>
            </a:r>
            <a:r>
              <a:rPr dirty="0"/>
              <a:t>kaplarda</a:t>
            </a:r>
            <a:r>
              <a:rPr spc="25" dirty="0"/>
              <a:t> </a:t>
            </a:r>
            <a:r>
              <a:rPr spc="-5" dirty="0"/>
              <a:t>ambalajlanan</a:t>
            </a:r>
            <a:r>
              <a:rPr spc="35" dirty="0"/>
              <a:t> </a:t>
            </a:r>
            <a:r>
              <a:rPr spc="-5" dirty="0"/>
              <a:t>ve</a:t>
            </a:r>
            <a:r>
              <a:rPr dirty="0"/>
              <a:t> </a:t>
            </a:r>
            <a:r>
              <a:rPr spc="-5" dirty="0"/>
              <a:t>etiketlenen </a:t>
            </a:r>
            <a:r>
              <a:rPr spc="-760" dirty="0"/>
              <a:t> </a:t>
            </a:r>
            <a:r>
              <a:rPr spc="-20" dirty="0"/>
              <a:t>ürünlerdir.</a:t>
            </a:r>
            <a:r>
              <a:rPr spc="20" dirty="0"/>
              <a:t> </a:t>
            </a:r>
            <a:r>
              <a:rPr spc="-5" dirty="0"/>
              <a:t>Mikrobiyolojik</a:t>
            </a:r>
            <a:r>
              <a:rPr spc="25" dirty="0"/>
              <a:t> </a:t>
            </a:r>
            <a:r>
              <a:rPr spc="-5" dirty="0"/>
              <a:t>bulaşmadan</a:t>
            </a:r>
            <a:r>
              <a:rPr spc="15" dirty="0"/>
              <a:t> </a:t>
            </a:r>
            <a:r>
              <a:rPr spc="-5" dirty="0"/>
              <a:t>uzak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tutularak</a:t>
            </a:r>
            <a:r>
              <a:rPr spc="-20" dirty="0"/>
              <a:t> </a:t>
            </a:r>
            <a:r>
              <a:rPr spc="-15" dirty="0"/>
              <a:t>saklanmalıdır.</a:t>
            </a:r>
          </a:p>
        </p:txBody>
      </p:sp>
    </p:spTree>
    <p:extLst>
      <p:ext uri="{BB962C8B-B14F-4D97-AF65-F5344CB8AC3E}">
        <p14:creationId xmlns:p14="http://schemas.microsoft.com/office/powerpoint/2010/main" val="15629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453691" y="2844038"/>
            <a:ext cx="7623175" cy="824865"/>
          </a:xfrm>
          <a:custGeom>
            <a:avLst/>
            <a:gdLst/>
            <a:ahLst/>
            <a:cxnLst/>
            <a:rect l="l" t="t" r="r" b="b"/>
            <a:pathLst>
              <a:path w="7623175" h="824864">
                <a:moveTo>
                  <a:pt x="2857449" y="426720"/>
                </a:moveTo>
                <a:lnTo>
                  <a:pt x="2857449" y="426720"/>
                </a:lnTo>
                <a:lnTo>
                  <a:pt x="0" y="426720"/>
                </a:lnTo>
                <a:lnTo>
                  <a:pt x="0" y="824484"/>
                </a:lnTo>
                <a:lnTo>
                  <a:pt x="2857449" y="824484"/>
                </a:lnTo>
                <a:lnTo>
                  <a:pt x="2857449" y="426720"/>
                </a:lnTo>
                <a:close/>
              </a:path>
              <a:path w="7623175" h="824864">
                <a:moveTo>
                  <a:pt x="3305492" y="0"/>
                </a:moveTo>
                <a:lnTo>
                  <a:pt x="2929077" y="0"/>
                </a:lnTo>
                <a:lnTo>
                  <a:pt x="2039112" y="0"/>
                </a:lnTo>
                <a:lnTo>
                  <a:pt x="0" y="0"/>
                </a:lnTo>
                <a:lnTo>
                  <a:pt x="0" y="397764"/>
                </a:lnTo>
                <a:lnTo>
                  <a:pt x="2039061" y="397764"/>
                </a:lnTo>
                <a:lnTo>
                  <a:pt x="2929077" y="397764"/>
                </a:lnTo>
                <a:lnTo>
                  <a:pt x="3305492" y="397764"/>
                </a:lnTo>
                <a:lnTo>
                  <a:pt x="3305492" y="0"/>
                </a:lnTo>
                <a:close/>
              </a:path>
              <a:path w="7623175" h="824864">
                <a:moveTo>
                  <a:pt x="7622984" y="0"/>
                </a:moveTo>
                <a:lnTo>
                  <a:pt x="7622984" y="0"/>
                </a:lnTo>
                <a:lnTo>
                  <a:pt x="3305505" y="0"/>
                </a:lnTo>
                <a:lnTo>
                  <a:pt x="3305505" y="397764"/>
                </a:lnTo>
                <a:lnTo>
                  <a:pt x="7622984" y="397764"/>
                </a:lnTo>
                <a:lnTo>
                  <a:pt x="762298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26225" y="5831104"/>
            <a:ext cx="2950845" cy="398145"/>
          </a:xfrm>
          <a:custGeom>
            <a:avLst/>
            <a:gdLst/>
            <a:ahLst/>
            <a:cxnLst/>
            <a:rect l="l" t="t" r="r" b="b"/>
            <a:pathLst>
              <a:path w="2950845" h="398145">
                <a:moveTo>
                  <a:pt x="2950451" y="0"/>
                </a:moveTo>
                <a:lnTo>
                  <a:pt x="2851404" y="0"/>
                </a:lnTo>
                <a:lnTo>
                  <a:pt x="1226820" y="0"/>
                </a:lnTo>
                <a:lnTo>
                  <a:pt x="653796" y="0"/>
                </a:lnTo>
                <a:lnTo>
                  <a:pt x="0" y="0"/>
                </a:lnTo>
                <a:lnTo>
                  <a:pt x="0" y="397764"/>
                </a:lnTo>
                <a:lnTo>
                  <a:pt x="653796" y="397764"/>
                </a:lnTo>
                <a:lnTo>
                  <a:pt x="1226820" y="397764"/>
                </a:lnTo>
                <a:lnTo>
                  <a:pt x="2851404" y="397764"/>
                </a:lnTo>
                <a:lnTo>
                  <a:pt x="2950451" y="397764"/>
                </a:lnTo>
                <a:lnTo>
                  <a:pt x="295045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3690" y="190381"/>
            <a:ext cx="4341952" cy="2043508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5" dirty="0">
                <a:latin typeface="Arial"/>
                <a:cs typeface="Arial"/>
              </a:rPr>
              <a:t>Taze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injeksiyonluk</a:t>
            </a:r>
            <a:r>
              <a:rPr b="1" spc="2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Su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83688" y="2793568"/>
            <a:ext cx="3589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9875" indent="-257810">
              <a:spcBef>
                <a:spcPts val="95"/>
              </a:spcBef>
              <a:buChar char="•"/>
              <a:tabLst>
                <a:tab pos="270510" algn="l"/>
                <a:tab pos="3199130" algn="l"/>
              </a:tabLst>
            </a:pPr>
            <a:r>
              <a:rPr sz="2800" spc="-5" dirty="0">
                <a:latin typeface="Arial"/>
                <a:cs typeface="Arial"/>
              </a:rPr>
              <a:t>İn</a:t>
            </a:r>
            <a:r>
              <a:rPr sz="2800" dirty="0">
                <a:latin typeface="Arial"/>
                <a:cs typeface="Arial"/>
              </a:rPr>
              <a:t>j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k</a:t>
            </a:r>
            <a:r>
              <a:rPr sz="2800" spc="-5" dirty="0">
                <a:latin typeface="Arial"/>
                <a:cs typeface="Arial"/>
              </a:rPr>
              <a:t>si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-10" dirty="0">
                <a:latin typeface="Arial"/>
                <a:cs typeface="Arial"/>
              </a:rPr>
              <a:t>onlu</a:t>
            </a:r>
            <a:r>
              <a:rPr sz="2800" spc="-5" dirty="0">
                <a:latin typeface="Arial"/>
                <a:cs typeface="Arial"/>
              </a:rPr>
              <a:t>k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su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50101" y="2793568"/>
            <a:ext cx="1397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üretimde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27338" y="2793568"/>
            <a:ext cx="10629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günlük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1244" y="3220973"/>
            <a:ext cx="7551420" cy="3012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sz="2800" spc="-10" dirty="0">
                <a:latin typeface="Arial"/>
                <a:cs typeface="Arial"/>
              </a:rPr>
              <a:t>kullanılmalıdır.</a:t>
            </a:r>
            <a:r>
              <a:rPr sz="2800" spc="-5" dirty="0">
                <a:latin typeface="Arial"/>
                <a:cs typeface="Arial"/>
              </a:rPr>
              <a:t> Hazırlandıktan</a:t>
            </a:r>
            <a:r>
              <a:rPr sz="2800" dirty="0">
                <a:latin typeface="Arial"/>
                <a:cs typeface="Arial"/>
              </a:rPr>
              <a:t> sonra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hemen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kullanılmayacak </a:t>
            </a:r>
            <a:r>
              <a:rPr sz="2800" spc="-10" dirty="0">
                <a:latin typeface="Arial"/>
                <a:cs typeface="Arial"/>
              </a:rPr>
              <a:t>ve </a:t>
            </a:r>
            <a:r>
              <a:rPr sz="2800" dirty="0">
                <a:latin typeface="Arial"/>
                <a:cs typeface="Arial"/>
              </a:rPr>
              <a:t>özel </a:t>
            </a:r>
            <a:r>
              <a:rPr sz="2800" spc="-5" dirty="0">
                <a:latin typeface="Arial"/>
                <a:cs typeface="Arial"/>
              </a:rPr>
              <a:t>önlemler alınmaz ise 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kısa sürede (yaklaşık 6-8 saat) </a:t>
            </a:r>
            <a:r>
              <a:rPr sz="2800" dirty="0">
                <a:latin typeface="Arial"/>
                <a:cs typeface="Arial"/>
              </a:rPr>
              <a:t>mikroorganizma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üremesine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bağlı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olarak</a:t>
            </a:r>
            <a:r>
              <a:rPr sz="2800" dirty="0">
                <a:latin typeface="Arial"/>
                <a:cs typeface="Arial"/>
              </a:rPr>
              <a:t> pirojenik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hale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gelir. 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Büyük </a:t>
            </a:r>
            <a:r>
              <a:rPr sz="2800" dirty="0">
                <a:latin typeface="Arial"/>
                <a:cs typeface="Arial"/>
              </a:rPr>
              <a:t>boyutta imalat </a:t>
            </a:r>
            <a:r>
              <a:rPr sz="2800" spc="-5" dirty="0">
                <a:latin typeface="Arial"/>
                <a:cs typeface="Arial"/>
              </a:rPr>
              <a:t>yapılan </a:t>
            </a:r>
            <a:r>
              <a:rPr sz="2800" dirty="0">
                <a:latin typeface="Arial"/>
                <a:cs typeface="Arial"/>
              </a:rPr>
              <a:t>alanlarda </a:t>
            </a:r>
            <a:r>
              <a:rPr sz="2800" spc="-5" dirty="0">
                <a:latin typeface="Arial"/>
                <a:cs typeface="Arial"/>
              </a:rPr>
              <a:t>suyun </a:t>
            </a:r>
            <a:r>
              <a:rPr sz="2800" dirty="0">
                <a:latin typeface="Arial"/>
                <a:cs typeface="Arial"/>
              </a:rPr>
              <a:t> tamamının </a:t>
            </a:r>
            <a:r>
              <a:rPr sz="2800" spc="-5" dirty="0">
                <a:latin typeface="Arial"/>
                <a:cs typeface="Arial"/>
              </a:rPr>
              <a:t>bu </a:t>
            </a:r>
            <a:r>
              <a:rPr sz="2800" dirty="0">
                <a:latin typeface="Arial"/>
                <a:cs typeface="Arial"/>
              </a:rPr>
              <a:t>kadar </a:t>
            </a:r>
            <a:r>
              <a:rPr sz="2800" spc="-5" dirty="0">
                <a:latin typeface="Arial"/>
                <a:cs typeface="Arial"/>
              </a:rPr>
              <a:t>kısa sürede kullanılması 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mümkün</a:t>
            </a:r>
            <a:r>
              <a:rPr sz="2800" spc="6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olmadığından</a:t>
            </a:r>
            <a:r>
              <a:rPr sz="2800" spc="6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özel</a:t>
            </a:r>
            <a:r>
              <a:rPr sz="2800" spc="6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koşullarda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53690" y="6257824"/>
            <a:ext cx="6809740" cy="39814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70"/>
              </a:lnSpc>
            </a:pPr>
            <a:r>
              <a:rPr sz="2800" spc="-5" dirty="0">
                <a:latin typeface="Arial"/>
                <a:cs typeface="Arial"/>
              </a:rPr>
              <a:t>tutulması </a:t>
            </a:r>
            <a:r>
              <a:rPr sz="2800" dirty="0">
                <a:latin typeface="Arial"/>
                <a:cs typeface="Arial"/>
              </a:rPr>
              <a:t>ve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özel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işlemler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yapılması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gerekir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51443" y="6335064"/>
            <a:ext cx="8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.</a:t>
            </a:r>
            <a:endParaRPr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377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1" y="765048"/>
            <a:ext cx="9143999" cy="60929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33167" y="138126"/>
            <a:ext cx="5893435" cy="57467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Enjeksiyonluk</a:t>
            </a:r>
            <a:r>
              <a:rPr sz="36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00"/>
                </a:solidFill>
                <a:latin typeface="Times New Roman"/>
                <a:cs typeface="Times New Roman"/>
              </a:rPr>
              <a:t>Su:</a:t>
            </a:r>
            <a:r>
              <a:rPr sz="36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Distilasyon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62642" y="6369008"/>
            <a:ext cx="55753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lnSpc>
                  <a:spcPts val="1425"/>
                </a:lnSpc>
              </a:pPr>
              <a:t>3</a:t>
            </a:fld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/146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4592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1" y="765047"/>
            <a:ext cx="6155435" cy="60929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12388" y="263778"/>
            <a:ext cx="6109970" cy="5740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Enjeksiyonluk</a:t>
            </a:r>
            <a:r>
              <a:rPr sz="36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Su:</a:t>
            </a:r>
            <a:r>
              <a:rPr sz="3600" b="1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00"/>
                </a:solidFill>
                <a:latin typeface="Times New Roman"/>
                <a:cs typeface="Times New Roman"/>
              </a:rPr>
              <a:t>Ters</a:t>
            </a:r>
            <a:r>
              <a:rPr sz="3600" b="1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00"/>
                </a:solidFill>
                <a:latin typeface="Times New Roman"/>
                <a:cs typeface="Times New Roman"/>
              </a:rPr>
              <a:t>Ozmoz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71816" y="786383"/>
            <a:ext cx="2993897" cy="604799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962642" y="6369008"/>
            <a:ext cx="55753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lnSpc>
                  <a:spcPts val="1425"/>
                </a:lnSpc>
              </a:pPr>
              <a:t>4</a:t>
            </a:fld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/146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985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1" y="766573"/>
            <a:ext cx="9142095" cy="6091555"/>
            <a:chOff x="0" y="766572"/>
            <a:chExt cx="9142095" cy="60915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94144"/>
              <a:ext cx="5982008" cy="60636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6084" y="766572"/>
              <a:ext cx="3135630" cy="604799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35835" y="101296"/>
            <a:ext cx="7811770" cy="57467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Enjeksiyonluk</a:t>
            </a:r>
            <a:r>
              <a:rPr sz="36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00"/>
                </a:solidFill>
                <a:latin typeface="Times New Roman"/>
                <a:cs typeface="Times New Roman"/>
              </a:rPr>
              <a:t>Su:</a:t>
            </a:r>
            <a:r>
              <a:rPr sz="36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00"/>
                </a:solidFill>
                <a:latin typeface="Times New Roman"/>
                <a:cs typeface="Times New Roman"/>
              </a:rPr>
              <a:t>Membran</a:t>
            </a:r>
            <a:r>
              <a:rPr sz="36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Filtrasyon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62642" y="6369008"/>
            <a:ext cx="55753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lnSpc>
                  <a:spcPts val="1425"/>
                </a:lnSpc>
              </a:pPr>
              <a:t>5</a:t>
            </a:fld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/146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595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45135" y="183769"/>
            <a:ext cx="9123045" cy="472440"/>
            <a:chOff x="21134" y="183769"/>
            <a:chExt cx="9123045" cy="472440"/>
          </a:xfrm>
        </p:grpSpPr>
        <p:sp>
          <p:nvSpPr>
            <p:cNvPr id="3" name="object 3"/>
            <p:cNvSpPr/>
            <p:nvPr/>
          </p:nvSpPr>
          <p:spPr>
            <a:xfrm>
              <a:off x="27484" y="190144"/>
              <a:ext cx="9116695" cy="459740"/>
            </a:xfrm>
            <a:custGeom>
              <a:avLst/>
              <a:gdLst/>
              <a:ahLst/>
              <a:cxnLst/>
              <a:rect l="l" t="t" r="r" b="b"/>
              <a:pathLst>
                <a:path w="9116695" h="459740">
                  <a:moveTo>
                    <a:pt x="0" y="459460"/>
                  </a:moveTo>
                  <a:lnTo>
                    <a:pt x="9116515" y="459460"/>
                  </a:lnTo>
                  <a:lnTo>
                    <a:pt x="9116515" y="0"/>
                  </a:lnTo>
                  <a:lnTo>
                    <a:pt x="0" y="0"/>
                  </a:lnTo>
                  <a:lnTo>
                    <a:pt x="0" y="45946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484" y="183769"/>
              <a:ext cx="0" cy="472440"/>
            </a:xfrm>
            <a:custGeom>
              <a:avLst/>
              <a:gdLst/>
              <a:ahLst/>
              <a:cxnLst/>
              <a:rect l="l" t="t" r="r" b="b"/>
              <a:pathLst>
                <a:path h="472440">
                  <a:moveTo>
                    <a:pt x="0" y="0"/>
                  </a:moveTo>
                  <a:lnTo>
                    <a:pt x="0" y="472185"/>
                  </a:lnTo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132" y="183768"/>
              <a:ext cx="9123045" cy="472440"/>
            </a:xfrm>
            <a:custGeom>
              <a:avLst/>
              <a:gdLst/>
              <a:ahLst/>
              <a:cxnLst/>
              <a:rect l="l" t="t" r="r" b="b"/>
              <a:pathLst>
                <a:path w="9123045" h="472440">
                  <a:moveTo>
                    <a:pt x="9122867" y="459486"/>
                  </a:moveTo>
                  <a:lnTo>
                    <a:pt x="0" y="459486"/>
                  </a:lnTo>
                  <a:lnTo>
                    <a:pt x="0" y="472186"/>
                  </a:lnTo>
                  <a:lnTo>
                    <a:pt x="9122867" y="472186"/>
                  </a:lnTo>
                  <a:lnTo>
                    <a:pt x="9122867" y="459486"/>
                  </a:lnTo>
                  <a:close/>
                </a:path>
                <a:path w="9123045" h="472440">
                  <a:moveTo>
                    <a:pt x="912286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22867" y="12700"/>
                  </a:lnTo>
                  <a:lnTo>
                    <a:pt x="912286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73422" y="254889"/>
            <a:ext cx="1702435" cy="2997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GENEL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TANIMLAR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5321" y="750943"/>
            <a:ext cx="3943397" cy="44729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456938" y="791083"/>
            <a:ext cx="2823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1F4E79"/>
                </a:solidFill>
                <a:latin typeface="Arial Rounded MT Bold"/>
                <a:cs typeface="Arial Rounded MT Bold"/>
              </a:rPr>
              <a:t>5.</a:t>
            </a:r>
            <a:r>
              <a:rPr b="1" spc="-30" dirty="0">
                <a:solidFill>
                  <a:srgbClr val="1F4E79"/>
                </a:solidFill>
                <a:latin typeface="Arial Rounded MT Bold"/>
                <a:cs typeface="Arial Rounded MT Bold"/>
              </a:rPr>
              <a:t> </a:t>
            </a:r>
            <a:r>
              <a:rPr b="1" spc="5" dirty="0">
                <a:solidFill>
                  <a:srgbClr val="1F4E79"/>
                </a:solidFill>
                <a:latin typeface="Arial Rounded MT Bold"/>
                <a:cs typeface="Arial Rounded MT Bold"/>
              </a:rPr>
              <a:t>Steril</a:t>
            </a:r>
            <a:r>
              <a:rPr b="1" spc="-55" dirty="0">
                <a:solidFill>
                  <a:srgbClr val="1F4E79"/>
                </a:solidFill>
                <a:latin typeface="Arial Rounded MT Bold"/>
                <a:cs typeface="Arial Rounded MT Bold"/>
              </a:rPr>
              <a:t> </a:t>
            </a:r>
            <a:r>
              <a:rPr b="1" spc="-5" dirty="0">
                <a:solidFill>
                  <a:srgbClr val="1F4E79"/>
                </a:solidFill>
                <a:latin typeface="Arial Rounded MT Bold"/>
                <a:cs typeface="Arial Rounded MT Bold"/>
              </a:rPr>
              <a:t>Enjeksiyonluk</a:t>
            </a:r>
            <a:r>
              <a:rPr b="1" spc="-50" dirty="0">
                <a:solidFill>
                  <a:srgbClr val="1F4E79"/>
                </a:solidFill>
                <a:latin typeface="Arial Rounded MT Bold"/>
                <a:cs typeface="Arial Rounded MT Bold"/>
              </a:rPr>
              <a:t> </a:t>
            </a:r>
            <a:r>
              <a:rPr b="1" dirty="0">
                <a:solidFill>
                  <a:srgbClr val="1F4E79"/>
                </a:solidFill>
                <a:latin typeface="Arial Rounded MT Bold"/>
                <a:cs typeface="Arial Rounded MT Bold"/>
              </a:rPr>
              <a:t>Su</a:t>
            </a:r>
            <a:endParaRPr>
              <a:latin typeface="Arial Rounded MT Bold"/>
              <a:cs typeface="Arial Rounded MT Bold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4294967295"/>
          </p:nvPr>
        </p:nvSpPr>
        <p:spPr>
          <a:xfrm>
            <a:off x="1524000" y="1"/>
            <a:ext cx="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pPr marL="38100">
                <a:lnSpc>
                  <a:spcPts val="955"/>
                </a:lnSpc>
              </a:pPr>
              <a:t>6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2594560" y="1548207"/>
            <a:ext cx="7705725" cy="215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57530"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Steril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edilmiş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ambalajlanmış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enjeksiyonluk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sudur.</a:t>
            </a:r>
            <a:endParaRPr sz="2800">
              <a:latin typeface="Arial"/>
              <a:cs typeface="Arial"/>
            </a:endParaRPr>
          </a:p>
          <a:p>
            <a:pPr marL="12700" marR="5080"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Parenteral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ürünlerin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seyreltilmesinde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kullanılır. 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1000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mililitreden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daha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büyük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olmayan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tek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dozluk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ambalajlarda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saklanmalıdır.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6842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45135" y="183769"/>
            <a:ext cx="9123045" cy="472440"/>
            <a:chOff x="21134" y="183769"/>
            <a:chExt cx="9123045" cy="472440"/>
          </a:xfrm>
        </p:grpSpPr>
        <p:sp>
          <p:nvSpPr>
            <p:cNvPr id="3" name="object 3"/>
            <p:cNvSpPr/>
            <p:nvPr/>
          </p:nvSpPr>
          <p:spPr>
            <a:xfrm>
              <a:off x="27484" y="190144"/>
              <a:ext cx="9116695" cy="459740"/>
            </a:xfrm>
            <a:custGeom>
              <a:avLst/>
              <a:gdLst/>
              <a:ahLst/>
              <a:cxnLst/>
              <a:rect l="l" t="t" r="r" b="b"/>
              <a:pathLst>
                <a:path w="9116695" h="459740">
                  <a:moveTo>
                    <a:pt x="0" y="459460"/>
                  </a:moveTo>
                  <a:lnTo>
                    <a:pt x="9116515" y="459460"/>
                  </a:lnTo>
                  <a:lnTo>
                    <a:pt x="9116515" y="0"/>
                  </a:lnTo>
                  <a:lnTo>
                    <a:pt x="0" y="0"/>
                  </a:lnTo>
                  <a:lnTo>
                    <a:pt x="0" y="45946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484" y="183769"/>
              <a:ext cx="0" cy="472440"/>
            </a:xfrm>
            <a:custGeom>
              <a:avLst/>
              <a:gdLst/>
              <a:ahLst/>
              <a:cxnLst/>
              <a:rect l="l" t="t" r="r" b="b"/>
              <a:pathLst>
                <a:path h="472440">
                  <a:moveTo>
                    <a:pt x="0" y="0"/>
                  </a:moveTo>
                  <a:lnTo>
                    <a:pt x="0" y="472185"/>
                  </a:lnTo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132" y="183768"/>
              <a:ext cx="9123045" cy="472440"/>
            </a:xfrm>
            <a:custGeom>
              <a:avLst/>
              <a:gdLst/>
              <a:ahLst/>
              <a:cxnLst/>
              <a:rect l="l" t="t" r="r" b="b"/>
              <a:pathLst>
                <a:path w="9123045" h="472440">
                  <a:moveTo>
                    <a:pt x="9122867" y="459486"/>
                  </a:moveTo>
                  <a:lnTo>
                    <a:pt x="0" y="459486"/>
                  </a:lnTo>
                  <a:lnTo>
                    <a:pt x="0" y="472186"/>
                  </a:lnTo>
                  <a:lnTo>
                    <a:pt x="9122867" y="472186"/>
                  </a:lnTo>
                  <a:lnTo>
                    <a:pt x="9122867" y="459486"/>
                  </a:lnTo>
                  <a:close/>
                </a:path>
                <a:path w="9123045" h="472440">
                  <a:moveTo>
                    <a:pt x="912286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22867" y="12700"/>
                  </a:lnTo>
                  <a:lnTo>
                    <a:pt x="912286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73422" y="254889"/>
            <a:ext cx="1702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GENEL</a:t>
            </a:r>
            <a:r>
              <a:rPr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20" dirty="0">
                <a:solidFill>
                  <a:srgbClr val="FFFFFF"/>
                </a:solidFill>
                <a:latin typeface="Calibri"/>
                <a:cs typeface="Calibri"/>
              </a:rPr>
              <a:t>TANIMLAR</a:t>
            </a:r>
            <a:endParaRPr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5321" y="750943"/>
            <a:ext cx="3943397" cy="44729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456938" y="791083"/>
            <a:ext cx="2823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1F4E79"/>
                </a:solidFill>
                <a:latin typeface="Arial Rounded MT Bold"/>
                <a:cs typeface="Arial Rounded MT Bold"/>
              </a:rPr>
              <a:t>5.</a:t>
            </a:r>
            <a:r>
              <a:rPr b="1" spc="-30" dirty="0">
                <a:solidFill>
                  <a:srgbClr val="1F4E79"/>
                </a:solidFill>
                <a:latin typeface="Arial Rounded MT Bold"/>
                <a:cs typeface="Arial Rounded MT Bold"/>
              </a:rPr>
              <a:t> </a:t>
            </a:r>
            <a:r>
              <a:rPr b="1" spc="5" dirty="0">
                <a:solidFill>
                  <a:srgbClr val="1F4E79"/>
                </a:solidFill>
                <a:latin typeface="Arial Rounded MT Bold"/>
                <a:cs typeface="Arial Rounded MT Bold"/>
              </a:rPr>
              <a:t>Steril</a:t>
            </a:r>
            <a:r>
              <a:rPr b="1" spc="-55" dirty="0">
                <a:solidFill>
                  <a:srgbClr val="1F4E79"/>
                </a:solidFill>
                <a:latin typeface="Arial Rounded MT Bold"/>
                <a:cs typeface="Arial Rounded MT Bold"/>
              </a:rPr>
              <a:t> </a:t>
            </a:r>
            <a:r>
              <a:rPr b="1" spc="-5" dirty="0">
                <a:solidFill>
                  <a:srgbClr val="1F4E79"/>
                </a:solidFill>
                <a:latin typeface="Arial Rounded MT Bold"/>
                <a:cs typeface="Arial Rounded MT Bold"/>
              </a:rPr>
              <a:t>Enjeksiyonluk</a:t>
            </a:r>
            <a:r>
              <a:rPr b="1" spc="-50" dirty="0">
                <a:solidFill>
                  <a:srgbClr val="1F4E79"/>
                </a:solidFill>
                <a:latin typeface="Arial Rounded MT Bold"/>
                <a:cs typeface="Arial Rounded MT Bold"/>
              </a:rPr>
              <a:t> </a:t>
            </a:r>
            <a:r>
              <a:rPr b="1" dirty="0">
                <a:solidFill>
                  <a:srgbClr val="1F4E79"/>
                </a:solidFill>
                <a:latin typeface="Arial Rounded MT Bold"/>
                <a:cs typeface="Arial Rounded MT Bold"/>
              </a:rPr>
              <a:t>Su</a:t>
            </a:r>
            <a:endParaRPr>
              <a:latin typeface="Arial Rounded MT Bold"/>
              <a:cs typeface="Arial Rounded MT Bol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15441" y="2025650"/>
            <a:ext cx="4704715" cy="398145"/>
          </a:xfrm>
          <a:custGeom>
            <a:avLst/>
            <a:gdLst/>
            <a:ahLst/>
            <a:cxnLst/>
            <a:rect l="l" t="t" r="r" b="b"/>
            <a:pathLst>
              <a:path w="4704715" h="398144">
                <a:moveTo>
                  <a:pt x="4704588" y="0"/>
                </a:moveTo>
                <a:lnTo>
                  <a:pt x="4704588" y="0"/>
                </a:lnTo>
                <a:lnTo>
                  <a:pt x="0" y="0"/>
                </a:lnTo>
                <a:lnTo>
                  <a:pt x="0" y="397764"/>
                </a:lnTo>
                <a:lnTo>
                  <a:pt x="4704588" y="397764"/>
                </a:lnTo>
                <a:lnTo>
                  <a:pt x="470458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431795" y="752512"/>
            <a:ext cx="3650615" cy="2043508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Steril </a:t>
            </a:r>
            <a:r>
              <a:rPr dirty="0"/>
              <a:t>enjeksiyonluk</a:t>
            </a:r>
            <a:r>
              <a:rPr spc="-15" dirty="0"/>
              <a:t> </a:t>
            </a:r>
            <a:r>
              <a:rPr spc="-5" dirty="0"/>
              <a:t>su: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1524000" y="1"/>
            <a:ext cx="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pPr marL="38100">
                <a:lnSpc>
                  <a:spcPts val="955"/>
                </a:lnSpc>
              </a:pPr>
              <a:t>7</a:t>
            </a:fld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602739" y="1975485"/>
            <a:ext cx="8948420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latin typeface="Arial"/>
                <a:cs typeface="Arial"/>
              </a:rPr>
              <a:t>Avrupa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Farmakopesi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(Ph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Eur)</a:t>
            </a:r>
            <a:endParaRPr sz="2800">
              <a:latin typeface="Arial"/>
              <a:cs typeface="Arial"/>
            </a:endParaRPr>
          </a:p>
          <a:p>
            <a:pPr marL="12700"/>
            <a:r>
              <a:rPr sz="2800" spc="-5" dirty="0">
                <a:latin typeface="Arial"/>
                <a:cs typeface="Arial"/>
              </a:rPr>
              <a:t>*İletkenlik:</a:t>
            </a:r>
            <a:endParaRPr sz="2800">
              <a:latin typeface="Arial"/>
              <a:cs typeface="Arial"/>
            </a:endParaRPr>
          </a:p>
          <a:p>
            <a:pPr marL="12700" marR="5080"/>
            <a:r>
              <a:rPr sz="2800" spc="-5" dirty="0">
                <a:latin typeface="Arial"/>
                <a:cs typeface="Arial"/>
              </a:rPr>
              <a:t>10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mL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daha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az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hacimler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için 200C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de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max. </a:t>
            </a:r>
            <a:r>
              <a:rPr sz="2800" spc="-5" dirty="0">
                <a:latin typeface="Arial"/>
                <a:cs typeface="Arial"/>
              </a:rPr>
              <a:t>25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μS/cm,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10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mL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den fazla olanlar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için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200C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de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max.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5 μS/cm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dir.</a:t>
            </a:r>
            <a:endParaRPr sz="2800">
              <a:latin typeface="Arial"/>
              <a:cs typeface="Arial"/>
            </a:endParaRPr>
          </a:p>
          <a:p>
            <a:pPr marL="12700"/>
            <a:r>
              <a:rPr sz="2800" spc="-5" dirty="0">
                <a:latin typeface="Arial"/>
                <a:cs typeface="Arial"/>
              </a:rPr>
              <a:t>**Klorür: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max.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0.5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ppm</a:t>
            </a:r>
            <a:endParaRPr sz="2800">
              <a:latin typeface="Arial"/>
              <a:cs typeface="Arial"/>
            </a:endParaRPr>
          </a:p>
          <a:p>
            <a:pPr marL="12700"/>
            <a:r>
              <a:rPr sz="2800" spc="-5" dirty="0">
                <a:latin typeface="Arial"/>
                <a:cs typeface="Arial"/>
              </a:rPr>
              <a:t>***Diğer özellikleri</a:t>
            </a:r>
            <a:r>
              <a:rPr sz="2800" dirty="0">
                <a:latin typeface="Arial"/>
                <a:cs typeface="Arial"/>
              </a:rPr>
              <a:t> saf</a:t>
            </a:r>
            <a:r>
              <a:rPr sz="2800" spc="-5" dirty="0">
                <a:latin typeface="Arial"/>
                <a:cs typeface="Arial"/>
              </a:rPr>
              <a:t> su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ile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aynıdır..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3382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45135" y="183769"/>
            <a:ext cx="9123045" cy="472440"/>
            <a:chOff x="21134" y="183769"/>
            <a:chExt cx="9123045" cy="472440"/>
          </a:xfrm>
        </p:grpSpPr>
        <p:sp>
          <p:nvSpPr>
            <p:cNvPr id="3" name="object 3"/>
            <p:cNvSpPr/>
            <p:nvPr/>
          </p:nvSpPr>
          <p:spPr>
            <a:xfrm>
              <a:off x="27484" y="190144"/>
              <a:ext cx="9116695" cy="459740"/>
            </a:xfrm>
            <a:custGeom>
              <a:avLst/>
              <a:gdLst/>
              <a:ahLst/>
              <a:cxnLst/>
              <a:rect l="l" t="t" r="r" b="b"/>
              <a:pathLst>
                <a:path w="9116695" h="459740">
                  <a:moveTo>
                    <a:pt x="0" y="459460"/>
                  </a:moveTo>
                  <a:lnTo>
                    <a:pt x="9116515" y="459460"/>
                  </a:lnTo>
                  <a:lnTo>
                    <a:pt x="9116515" y="0"/>
                  </a:lnTo>
                  <a:lnTo>
                    <a:pt x="0" y="0"/>
                  </a:lnTo>
                  <a:lnTo>
                    <a:pt x="0" y="45946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484" y="183769"/>
              <a:ext cx="0" cy="472440"/>
            </a:xfrm>
            <a:custGeom>
              <a:avLst/>
              <a:gdLst/>
              <a:ahLst/>
              <a:cxnLst/>
              <a:rect l="l" t="t" r="r" b="b"/>
              <a:pathLst>
                <a:path h="472440">
                  <a:moveTo>
                    <a:pt x="0" y="0"/>
                  </a:moveTo>
                  <a:lnTo>
                    <a:pt x="0" y="472185"/>
                  </a:lnTo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132" y="183768"/>
              <a:ext cx="9123045" cy="472440"/>
            </a:xfrm>
            <a:custGeom>
              <a:avLst/>
              <a:gdLst/>
              <a:ahLst/>
              <a:cxnLst/>
              <a:rect l="l" t="t" r="r" b="b"/>
              <a:pathLst>
                <a:path w="9123045" h="472440">
                  <a:moveTo>
                    <a:pt x="9122867" y="459486"/>
                  </a:moveTo>
                  <a:lnTo>
                    <a:pt x="0" y="459486"/>
                  </a:lnTo>
                  <a:lnTo>
                    <a:pt x="0" y="472186"/>
                  </a:lnTo>
                  <a:lnTo>
                    <a:pt x="9122867" y="472186"/>
                  </a:lnTo>
                  <a:lnTo>
                    <a:pt x="9122867" y="459486"/>
                  </a:lnTo>
                  <a:close/>
                </a:path>
                <a:path w="9123045" h="472440">
                  <a:moveTo>
                    <a:pt x="912286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22867" y="12700"/>
                  </a:lnTo>
                  <a:lnTo>
                    <a:pt x="912286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73422" y="254889"/>
            <a:ext cx="1702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GENEL</a:t>
            </a:r>
            <a:r>
              <a:rPr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20" dirty="0">
                <a:solidFill>
                  <a:srgbClr val="FFFFFF"/>
                </a:solidFill>
                <a:latin typeface="Calibri"/>
                <a:cs typeface="Calibri"/>
              </a:rPr>
              <a:t>TANIMLAR</a:t>
            </a:r>
            <a:endParaRPr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5321" y="750943"/>
            <a:ext cx="3943397" cy="44729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456938" y="791083"/>
            <a:ext cx="2823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1F4E79"/>
                </a:solidFill>
                <a:latin typeface="Arial Rounded MT Bold"/>
                <a:cs typeface="Arial Rounded MT Bold"/>
              </a:rPr>
              <a:t>5.</a:t>
            </a:r>
            <a:r>
              <a:rPr b="1" spc="-30" dirty="0">
                <a:solidFill>
                  <a:srgbClr val="1F4E79"/>
                </a:solidFill>
                <a:latin typeface="Arial Rounded MT Bold"/>
                <a:cs typeface="Arial Rounded MT Bold"/>
              </a:rPr>
              <a:t> </a:t>
            </a:r>
            <a:r>
              <a:rPr b="1" spc="5" dirty="0">
                <a:solidFill>
                  <a:srgbClr val="1F4E79"/>
                </a:solidFill>
                <a:latin typeface="Arial Rounded MT Bold"/>
                <a:cs typeface="Arial Rounded MT Bold"/>
              </a:rPr>
              <a:t>Steril</a:t>
            </a:r>
            <a:r>
              <a:rPr b="1" spc="-55" dirty="0">
                <a:solidFill>
                  <a:srgbClr val="1F4E79"/>
                </a:solidFill>
                <a:latin typeface="Arial Rounded MT Bold"/>
                <a:cs typeface="Arial Rounded MT Bold"/>
              </a:rPr>
              <a:t> </a:t>
            </a:r>
            <a:r>
              <a:rPr b="1" spc="-5" dirty="0">
                <a:solidFill>
                  <a:srgbClr val="1F4E79"/>
                </a:solidFill>
                <a:latin typeface="Arial Rounded MT Bold"/>
                <a:cs typeface="Arial Rounded MT Bold"/>
              </a:rPr>
              <a:t>Enjeksiyonluk</a:t>
            </a:r>
            <a:r>
              <a:rPr b="1" spc="-50" dirty="0">
                <a:solidFill>
                  <a:srgbClr val="1F4E79"/>
                </a:solidFill>
                <a:latin typeface="Arial Rounded MT Bold"/>
                <a:cs typeface="Arial Rounded MT Bold"/>
              </a:rPr>
              <a:t> </a:t>
            </a:r>
            <a:r>
              <a:rPr b="1" dirty="0">
                <a:solidFill>
                  <a:srgbClr val="1F4E79"/>
                </a:solidFill>
                <a:latin typeface="Arial Rounded MT Bold"/>
                <a:cs typeface="Arial Rounded MT Bold"/>
              </a:rPr>
              <a:t>Su</a:t>
            </a:r>
            <a:endParaRPr>
              <a:latin typeface="Arial Rounded MT Bold"/>
              <a:cs typeface="Arial Rounded MT Bol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42922" y="2105660"/>
            <a:ext cx="4927600" cy="398145"/>
          </a:xfrm>
          <a:custGeom>
            <a:avLst/>
            <a:gdLst/>
            <a:ahLst/>
            <a:cxnLst/>
            <a:rect l="l" t="t" r="r" b="b"/>
            <a:pathLst>
              <a:path w="4927600" h="398144">
                <a:moveTo>
                  <a:pt x="4927041" y="0"/>
                </a:moveTo>
                <a:lnTo>
                  <a:pt x="4927041" y="0"/>
                </a:lnTo>
                <a:lnTo>
                  <a:pt x="0" y="0"/>
                </a:lnTo>
                <a:lnTo>
                  <a:pt x="0" y="397764"/>
                </a:lnTo>
                <a:lnTo>
                  <a:pt x="4927041" y="397764"/>
                </a:lnTo>
                <a:lnTo>
                  <a:pt x="492704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459227" y="405675"/>
            <a:ext cx="3650615" cy="2043508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Steril</a:t>
            </a:r>
            <a:r>
              <a:rPr spc="-20" dirty="0"/>
              <a:t> </a:t>
            </a:r>
            <a:r>
              <a:rPr dirty="0"/>
              <a:t>enjeksiyonluk </a:t>
            </a:r>
            <a:r>
              <a:rPr spc="-5" dirty="0"/>
              <a:t>su: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4294967295"/>
          </p:nvPr>
        </p:nvSpPr>
        <p:spPr>
          <a:xfrm>
            <a:off x="1524000" y="1"/>
            <a:ext cx="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pPr marL="38100">
                <a:lnSpc>
                  <a:spcPts val="955"/>
                </a:lnSpc>
              </a:pPr>
              <a:t>8</a:t>
            </a:fld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1630171" y="2055368"/>
            <a:ext cx="8926830" cy="34746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Amerikan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Farmakopesi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(USP);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ye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göre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antimikrobiyal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ajan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veya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diğer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katkı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maddeleri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içermeyen,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hacmi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1L'yi 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geçmeyen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tek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dozluk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uygun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kaplar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içinde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ambalajlanmış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sterilize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edilmiş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ve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endotoksin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düzeyi 0.25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EU/mL'yi 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geçmeyen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injeksiyonluk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sudur.</a:t>
            </a:r>
            <a:endParaRPr sz="2800"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2900">
              <a:latin typeface="Arial"/>
              <a:cs typeface="Arial"/>
            </a:endParaRPr>
          </a:p>
          <a:p>
            <a:pPr marL="12700" marR="496570"/>
            <a:r>
              <a:rPr sz="2800" spc="-80" dirty="0">
                <a:latin typeface="Arial"/>
                <a:cs typeface="Arial"/>
              </a:rPr>
              <a:t>Taze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distillenmiş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kaynatma,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buhar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sterilizasyonu,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UV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ışınları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ile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sterilizasyon,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steril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filtrasyon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ile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sterilize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30171" y="5470042"/>
            <a:ext cx="3950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1418590" algn="l"/>
              </a:tabLst>
            </a:pPr>
            <a:r>
              <a:rPr sz="2800" spc="-20" dirty="0">
                <a:latin typeface="Arial"/>
                <a:cs typeface="Arial"/>
              </a:rPr>
              <a:t>edilirler.	</a:t>
            </a:r>
            <a:r>
              <a:rPr sz="2800" spc="-5" dirty="0">
                <a:latin typeface="Arial"/>
                <a:cs typeface="Arial"/>
              </a:rPr>
              <a:t>Ambalajlı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sudur.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0945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45135" y="183769"/>
            <a:ext cx="9123045" cy="472440"/>
            <a:chOff x="21134" y="183769"/>
            <a:chExt cx="9123045" cy="472440"/>
          </a:xfrm>
        </p:grpSpPr>
        <p:sp>
          <p:nvSpPr>
            <p:cNvPr id="3" name="object 3"/>
            <p:cNvSpPr/>
            <p:nvPr/>
          </p:nvSpPr>
          <p:spPr>
            <a:xfrm>
              <a:off x="27484" y="190144"/>
              <a:ext cx="9116695" cy="459740"/>
            </a:xfrm>
            <a:custGeom>
              <a:avLst/>
              <a:gdLst/>
              <a:ahLst/>
              <a:cxnLst/>
              <a:rect l="l" t="t" r="r" b="b"/>
              <a:pathLst>
                <a:path w="9116695" h="459740">
                  <a:moveTo>
                    <a:pt x="0" y="459460"/>
                  </a:moveTo>
                  <a:lnTo>
                    <a:pt x="9116515" y="459460"/>
                  </a:lnTo>
                  <a:lnTo>
                    <a:pt x="9116515" y="0"/>
                  </a:lnTo>
                  <a:lnTo>
                    <a:pt x="0" y="0"/>
                  </a:lnTo>
                  <a:lnTo>
                    <a:pt x="0" y="45946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484" y="183769"/>
              <a:ext cx="0" cy="472440"/>
            </a:xfrm>
            <a:custGeom>
              <a:avLst/>
              <a:gdLst/>
              <a:ahLst/>
              <a:cxnLst/>
              <a:rect l="l" t="t" r="r" b="b"/>
              <a:pathLst>
                <a:path h="472440">
                  <a:moveTo>
                    <a:pt x="0" y="0"/>
                  </a:moveTo>
                  <a:lnTo>
                    <a:pt x="0" y="472185"/>
                  </a:lnTo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132" y="183768"/>
              <a:ext cx="9123045" cy="472440"/>
            </a:xfrm>
            <a:custGeom>
              <a:avLst/>
              <a:gdLst/>
              <a:ahLst/>
              <a:cxnLst/>
              <a:rect l="l" t="t" r="r" b="b"/>
              <a:pathLst>
                <a:path w="9123045" h="472440">
                  <a:moveTo>
                    <a:pt x="9122867" y="459486"/>
                  </a:moveTo>
                  <a:lnTo>
                    <a:pt x="0" y="459486"/>
                  </a:lnTo>
                  <a:lnTo>
                    <a:pt x="0" y="472186"/>
                  </a:lnTo>
                  <a:lnTo>
                    <a:pt x="9122867" y="472186"/>
                  </a:lnTo>
                  <a:lnTo>
                    <a:pt x="9122867" y="459486"/>
                  </a:lnTo>
                  <a:close/>
                </a:path>
                <a:path w="9123045" h="472440">
                  <a:moveTo>
                    <a:pt x="912286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22867" y="12700"/>
                  </a:lnTo>
                  <a:lnTo>
                    <a:pt x="912286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73422" y="254889"/>
            <a:ext cx="1702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GENEL</a:t>
            </a:r>
            <a:r>
              <a:rPr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20" dirty="0">
                <a:solidFill>
                  <a:srgbClr val="FFFFFF"/>
                </a:solidFill>
                <a:latin typeface="Calibri"/>
                <a:cs typeface="Calibri"/>
              </a:rPr>
              <a:t>TANIMLAR</a:t>
            </a:r>
            <a:endParaRPr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44243" y="6492545"/>
            <a:ext cx="520065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sz="900" spc="-5" dirty="0">
                <a:solidFill>
                  <a:srgbClr val="888888"/>
                </a:solidFill>
                <a:latin typeface="Calibri"/>
                <a:cs typeface="Calibri"/>
              </a:rPr>
              <a:t>1.02.2</a:t>
            </a:r>
            <a:r>
              <a:rPr sz="900" spc="-15" dirty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888888"/>
                </a:solidFill>
                <a:latin typeface="Calibri"/>
                <a:cs typeface="Calibri"/>
              </a:rPr>
              <a:t>21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82260" y="5646648"/>
            <a:ext cx="1219200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spc="-5" dirty="0">
                <a:solidFill>
                  <a:srgbClr val="888888"/>
                </a:solidFill>
                <a:latin typeface="Calibri"/>
                <a:cs typeface="Calibri"/>
              </a:rPr>
              <a:t>Farmasötik</a:t>
            </a:r>
            <a:r>
              <a:rPr sz="90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888888"/>
                </a:solidFill>
                <a:latin typeface="Calibri"/>
                <a:cs typeface="Calibri"/>
              </a:rPr>
              <a:t>Teknoloji</a:t>
            </a:r>
            <a:r>
              <a:rPr sz="900" spc="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888888"/>
                </a:solidFill>
                <a:latin typeface="Calibri"/>
                <a:cs typeface="Calibri"/>
              </a:rPr>
              <a:t>ABD.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900" spc="-5" dirty="0">
                <a:solidFill>
                  <a:srgbClr val="888888"/>
                </a:solidFill>
                <a:latin typeface="Calibri"/>
                <a:cs typeface="Calibri"/>
              </a:rPr>
              <a:t>Prof.Dr.</a:t>
            </a:r>
            <a:r>
              <a:rPr sz="900" spc="-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888888"/>
                </a:solidFill>
                <a:latin typeface="Calibri"/>
                <a:cs typeface="Calibri"/>
              </a:rPr>
              <a:t>Ayhan</a:t>
            </a:r>
            <a:r>
              <a:rPr sz="90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888888"/>
                </a:solidFill>
                <a:latin typeface="Calibri"/>
                <a:cs typeface="Calibri"/>
              </a:rPr>
              <a:t>SAVAŞER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19259" y="6451194"/>
            <a:ext cx="1416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5" dirty="0">
                <a:solidFill>
                  <a:srgbClr val="888888"/>
                </a:solidFill>
                <a:latin typeface="Calibri"/>
                <a:cs typeface="Calibri"/>
              </a:rPr>
              <a:t>29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5321" y="750943"/>
            <a:ext cx="3943397" cy="44729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456938" y="791083"/>
            <a:ext cx="2823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1F4E79"/>
                </a:solidFill>
                <a:latin typeface="Arial Rounded MT Bold"/>
                <a:cs typeface="Arial Rounded MT Bold"/>
              </a:rPr>
              <a:t>5.</a:t>
            </a:r>
            <a:r>
              <a:rPr b="1" spc="-30" dirty="0">
                <a:solidFill>
                  <a:srgbClr val="1F4E79"/>
                </a:solidFill>
                <a:latin typeface="Arial Rounded MT Bold"/>
                <a:cs typeface="Arial Rounded MT Bold"/>
              </a:rPr>
              <a:t> </a:t>
            </a:r>
            <a:r>
              <a:rPr b="1" spc="5" dirty="0">
                <a:solidFill>
                  <a:srgbClr val="1F4E79"/>
                </a:solidFill>
                <a:latin typeface="Arial Rounded MT Bold"/>
                <a:cs typeface="Arial Rounded MT Bold"/>
              </a:rPr>
              <a:t>Steril</a:t>
            </a:r>
            <a:r>
              <a:rPr b="1" spc="-55" dirty="0">
                <a:solidFill>
                  <a:srgbClr val="1F4E79"/>
                </a:solidFill>
                <a:latin typeface="Arial Rounded MT Bold"/>
                <a:cs typeface="Arial Rounded MT Bold"/>
              </a:rPr>
              <a:t> </a:t>
            </a:r>
            <a:r>
              <a:rPr b="1" spc="-5" dirty="0">
                <a:solidFill>
                  <a:srgbClr val="1F4E79"/>
                </a:solidFill>
                <a:latin typeface="Arial Rounded MT Bold"/>
                <a:cs typeface="Arial Rounded MT Bold"/>
              </a:rPr>
              <a:t>Enjeksiyonluk</a:t>
            </a:r>
            <a:r>
              <a:rPr b="1" spc="-50" dirty="0">
                <a:solidFill>
                  <a:srgbClr val="1F4E79"/>
                </a:solidFill>
                <a:latin typeface="Arial Rounded MT Bold"/>
                <a:cs typeface="Arial Rounded MT Bold"/>
              </a:rPr>
              <a:t> </a:t>
            </a:r>
            <a:r>
              <a:rPr b="1" dirty="0">
                <a:solidFill>
                  <a:srgbClr val="1F4E79"/>
                </a:solidFill>
                <a:latin typeface="Arial Rounded MT Bold"/>
                <a:cs typeface="Arial Rounded MT Bold"/>
              </a:rPr>
              <a:t>Su</a:t>
            </a:r>
            <a:endParaRPr>
              <a:latin typeface="Arial Rounded MT Bold"/>
              <a:cs typeface="Arial Rounded MT Bold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810918" y="493842"/>
            <a:ext cx="7866380" cy="2720617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841500">
              <a:lnSpc>
                <a:spcPct val="100000"/>
              </a:lnSpc>
              <a:spcBef>
                <a:spcPts val="95"/>
              </a:spcBef>
            </a:pPr>
            <a:r>
              <a:rPr dirty="0"/>
              <a:t>Steril</a:t>
            </a:r>
            <a:r>
              <a:rPr spc="-20" dirty="0"/>
              <a:t> </a:t>
            </a:r>
            <a:r>
              <a:rPr dirty="0"/>
              <a:t>enjeksiyonluk</a:t>
            </a:r>
            <a:r>
              <a:rPr spc="-5" dirty="0"/>
              <a:t> su:</a:t>
            </a: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Bu</a:t>
            </a:r>
            <a:r>
              <a:rPr dirty="0"/>
              <a:t> tip</a:t>
            </a:r>
            <a:r>
              <a:rPr spc="-5" dirty="0"/>
              <a:t> su,</a:t>
            </a:r>
            <a:r>
              <a:rPr spc="5" dirty="0"/>
              <a:t> </a:t>
            </a:r>
            <a:r>
              <a:rPr dirty="0"/>
              <a:t>katı</a:t>
            </a:r>
            <a:r>
              <a:rPr spc="-35" dirty="0"/>
              <a:t> </a:t>
            </a:r>
            <a:r>
              <a:rPr dirty="0"/>
              <a:t>enjeksiyonluk</a:t>
            </a:r>
            <a:r>
              <a:rPr spc="20" dirty="0"/>
              <a:t> </a:t>
            </a:r>
            <a:r>
              <a:rPr spc="-5" dirty="0"/>
              <a:t>preparatlarda</a:t>
            </a:r>
            <a:r>
              <a:rPr spc="5" dirty="0"/>
              <a:t> </a:t>
            </a:r>
            <a:r>
              <a:rPr dirty="0"/>
              <a:t>çözücü </a:t>
            </a:r>
            <a:r>
              <a:rPr spc="-765" dirty="0"/>
              <a:t> </a:t>
            </a:r>
            <a:r>
              <a:rPr spc="-5" dirty="0"/>
              <a:t>olarak</a:t>
            </a:r>
            <a:r>
              <a:rPr spc="5" dirty="0"/>
              <a:t> </a:t>
            </a:r>
            <a:r>
              <a:rPr spc="-15" dirty="0"/>
              <a:t>kullanılır.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810919" y="2482342"/>
            <a:ext cx="8336915" cy="30437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69950"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Bir</a:t>
            </a:r>
            <a:r>
              <a:rPr sz="2800" dirty="0">
                <a:latin typeface="Arial"/>
                <a:cs typeface="Arial"/>
              </a:rPr>
              <a:t> litreden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büyük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olmayan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Tek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dozluk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kaplarda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ambalajlanır.</a:t>
            </a:r>
            <a:endParaRPr sz="2800"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sz="2900">
              <a:latin typeface="Arial"/>
              <a:cs typeface="Arial"/>
            </a:endParaRPr>
          </a:p>
          <a:p>
            <a:pPr marL="12700" marR="5080">
              <a:spcBef>
                <a:spcPts val="5"/>
              </a:spcBef>
            </a:pPr>
            <a:r>
              <a:rPr sz="2800" dirty="0">
                <a:latin typeface="Arial"/>
                <a:cs typeface="Arial"/>
              </a:rPr>
              <a:t>Esas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olarak, stabilite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açısından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katı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halde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hazırlanan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preparatlar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için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çözücü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olarak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kullanılır.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Etiketinde</a:t>
            </a:r>
            <a:endParaRPr sz="2800">
              <a:latin typeface="Arial"/>
              <a:cs typeface="Arial"/>
            </a:endParaRPr>
          </a:p>
          <a:p>
            <a:pPr marL="12700" marR="704215"/>
            <a:r>
              <a:rPr sz="2800" dirty="0">
                <a:latin typeface="Arial"/>
                <a:cs typeface="Arial"/>
              </a:rPr>
              <a:t>"yaklaşık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izotonik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yapılmadan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intravasküler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yolla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kullanılmaması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gerektiği"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yazılmalıdır.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23694" y="5519382"/>
            <a:ext cx="6054090" cy="39814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65"/>
              </a:lnSpc>
            </a:pPr>
            <a:r>
              <a:rPr sz="2800" spc="-5" dirty="0">
                <a:latin typeface="Arial"/>
                <a:cs typeface="Arial"/>
              </a:rPr>
              <a:t>Bu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açıklamalardan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anlaşılacağı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üzere,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23694" y="5946102"/>
            <a:ext cx="5605780" cy="39814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65"/>
              </a:lnSpc>
            </a:pPr>
            <a:r>
              <a:rPr sz="2800" dirty="0">
                <a:latin typeface="Arial"/>
                <a:cs typeface="Arial"/>
              </a:rPr>
              <a:t>steril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injeksiyonluk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su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nihai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üründür.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23694" y="6372820"/>
            <a:ext cx="6884670" cy="39814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70"/>
              </a:lnSpc>
            </a:pPr>
            <a:r>
              <a:rPr sz="2800" dirty="0">
                <a:latin typeface="Arial"/>
                <a:cs typeface="Arial"/>
              </a:rPr>
              <a:t>İnjeksiyonluk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su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ise bir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formülasyon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ajanıdır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83879" y="6323787"/>
            <a:ext cx="124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1910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771</Words>
  <Application>Microsoft Office PowerPoint</Application>
  <PresentationFormat>Geniş ekran</PresentationFormat>
  <Paragraphs>115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Times New Roman</vt:lpstr>
      <vt:lpstr>Office Teması</vt:lpstr>
      <vt:lpstr>PowerPoint Sunusu</vt:lpstr>
      <vt:lpstr>Taze injeksiyonluk Su</vt:lpstr>
      <vt:lpstr>Enjeksiyonluk Su: Distilasyon</vt:lpstr>
      <vt:lpstr>Enjeksiyonluk Su: Ters Ozmoz</vt:lpstr>
      <vt:lpstr>Enjeksiyonluk Su: Membran Filtrasyon</vt:lpstr>
      <vt:lpstr>GENEL TANIMLAR</vt:lpstr>
      <vt:lpstr>Steril enjeksiyonluk su:</vt:lpstr>
      <vt:lpstr>Steril enjeksiyonluk su:</vt:lpstr>
      <vt:lpstr>Steril enjeksiyonluk su: Bu tip su, katı enjeksiyonluk preparatlarda çözücü  olarak kullanılır.</vt:lpstr>
      <vt:lpstr>PowerPoint Sunusu</vt:lpstr>
      <vt:lpstr>PowerPoint Sunusu</vt:lpstr>
      <vt:lpstr>PowerPoint Sunusu</vt:lpstr>
      <vt:lpstr>PowerPoint Sunusu</vt:lpstr>
      <vt:lpstr>PowerPoint Sunusu</vt:lpstr>
      <vt:lpstr>İrigasyon; kliniklerde ameliyat sırasında veya  sonrasında cerrahi işlemlerde yara ve dokuları  yıkama işlemidir.</vt:lpstr>
      <vt:lpstr>PowerPoint Sunusu</vt:lpstr>
      <vt:lpstr>GENEL TANIMLAR</vt:lpstr>
      <vt:lpstr>Uygun kaplarda ambalajlanan ve etiketlenen  ürünlerdir. Mikrobiyolojik bulaşmadan uzak tutularak saklanmalıdır.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Windows Kullanıcısı</cp:lastModifiedBy>
  <cp:revision>1</cp:revision>
  <dcterms:created xsi:type="dcterms:W3CDTF">2021-03-15T12:15:25Z</dcterms:created>
  <dcterms:modified xsi:type="dcterms:W3CDTF">2021-03-15T12:17:17Z</dcterms:modified>
</cp:coreProperties>
</file>