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59" r:id="rId5"/>
    <p:sldId id="260" r:id="rId6"/>
    <p:sldId id="261" r:id="rId7"/>
    <p:sldId id="262"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2" y="5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225C6C9E-F791-4A77-A418-DE3FE39B1EAA}" type="datetimeFigureOut">
              <a:rPr lang="en-US" smtClean="0"/>
              <a:t>4/10/2019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3955748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25C6C9E-F791-4A77-A418-DE3FE39B1EAA}" type="datetimeFigureOut">
              <a:rPr lang="en-US" smtClean="0"/>
              <a:t>4/10/2019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2128426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25C6C9E-F791-4A77-A418-DE3FE39B1EAA}" type="datetimeFigureOut">
              <a:rPr lang="en-US" smtClean="0"/>
              <a:t>4/10/2019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4245854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225C6C9E-F791-4A77-A418-DE3FE39B1EAA}" type="datetimeFigureOut">
              <a:rPr lang="en-US" smtClean="0"/>
              <a:t>4/10/2019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114867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25C6C9E-F791-4A77-A418-DE3FE39B1EAA}" type="datetimeFigureOut">
              <a:rPr lang="en-US" smtClean="0"/>
              <a:t>4/10/2019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4008755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225C6C9E-F791-4A77-A418-DE3FE39B1EAA}" type="datetimeFigureOut">
              <a:rPr lang="en-US" smtClean="0"/>
              <a:t>4/10/2019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3360816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225C6C9E-F791-4A77-A418-DE3FE39B1EAA}" type="datetimeFigureOut">
              <a:rPr lang="en-US" smtClean="0"/>
              <a:t>4/10/2019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1636774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225C6C9E-F791-4A77-A418-DE3FE39B1EAA}" type="datetimeFigureOut">
              <a:rPr lang="en-US" smtClean="0"/>
              <a:t>4/10/2019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637976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5C6C9E-F791-4A77-A418-DE3FE39B1EAA}" type="datetimeFigureOut">
              <a:rPr lang="en-US" smtClean="0"/>
              <a:t>4/10/2019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1880918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25C6C9E-F791-4A77-A418-DE3FE39B1EAA}" type="datetimeFigureOut">
              <a:rPr lang="en-US" smtClean="0"/>
              <a:t>4/10/2019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2909879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25C6C9E-F791-4A77-A418-DE3FE39B1EAA}" type="datetimeFigureOut">
              <a:rPr lang="en-US" smtClean="0"/>
              <a:t>4/10/2019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405F69C-709B-45AC-98C2-F4C5FB51D71F}" type="slidenum">
              <a:rPr lang="en-US" smtClean="0"/>
              <a:t>‹#›</a:t>
            </a:fld>
            <a:endParaRPr lang="en-US"/>
          </a:p>
        </p:txBody>
      </p:sp>
    </p:spTree>
    <p:extLst>
      <p:ext uri="{BB962C8B-B14F-4D97-AF65-F5344CB8AC3E}">
        <p14:creationId xmlns:p14="http://schemas.microsoft.com/office/powerpoint/2010/main" val="1740477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C6C9E-F791-4A77-A418-DE3FE39B1EAA}" type="datetimeFigureOut">
              <a:rPr lang="en-US" smtClean="0"/>
              <a:t>4/10/2019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5F69C-709B-45AC-98C2-F4C5FB51D71F}" type="slidenum">
              <a:rPr lang="en-US" smtClean="0"/>
              <a:t>‹#›</a:t>
            </a:fld>
            <a:endParaRPr lang="en-US"/>
          </a:p>
        </p:txBody>
      </p:sp>
    </p:spTree>
    <p:extLst>
      <p:ext uri="{BB962C8B-B14F-4D97-AF65-F5344CB8AC3E}">
        <p14:creationId xmlns:p14="http://schemas.microsoft.com/office/powerpoint/2010/main" val="1210274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3127" y="0"/>
            <a:ext cx="8348353" cy="6745184"/>
          </a:xfrm>
        </p:spPr>
        <p:style>
          <a:lnRef idx="0">
            <a:schemeClr val="accent6"/>
          </a:lnRef>
          <a:fillRef idx="3">
            <a:schemeClr val="accent6"/>
          </a:fillRef>
          <a:effectRef idx="3">
            <a:schemeClr val="accent6"/>
          </a:effectRef>
          <a:fontRef idx="minor">
            <a:schemeClr val="lt1"/>
          </a:fontRef>
        </p:style>
        <p:txBody>
          <a:bodyPr>
            <a:noAutofit/>
          </a:bodyPr>
          <a:lstStyle/>
          <a:p>
            <a:r>
              <a:rPr lang="en-US" sz="4800" dirty="0" smtClean="0">
                <a:latin typeface="Algerian" panose="04020705040A02060702" pitchFamily="82" charset="0"/>
              </a:rPr>
              <a:t>DECLARATION ON</a:t>
            </a:r>
            <a:br>
              <a:rPr lang="en-US" sz="4800" dirty="0" smtClean="0">
                <a:latin typeface="Algerian" panose="04020705040A02060702" pitchFamily="82" charset="0"/>
              </a:rPr>
            </a:br>
            <a:r>
              <a:rPr lang="en-US" sz="4800" dirty="0" smtClean="0">
                <a:latin typeface="Algerian" panose="04020705040A02060702" pitchFamily="82" charset="0"/>
              </a:rPr>
              <a:t>THE RELATION OF THE CHURCH TO NON-CHRISTIAN RELIGIONS</a:t>
            </a:r>
            <a:br>
              <a:rPr lang="en-US" sz="4800" dirty="0" smtClean="0">
                <a:latin typeface="Algerian" panose="04020705040A02060702" pitchFamily="82" charset="0"/>
              </a:rPr>
            </a:br>
            <a:r>
              <a:rPr lang="en-US" sz="4800" dirty="0" smtClean="0">
                <a:latin typeface="Algerian" panose="04020705040A02060702" pitchFamily="82" charset="0"/>
              </a:rPr>
              <a:t>NOSTRA AETATE</a:t>
            </a:r>
            <a:br>
              <a:rPr lang="en-US" sz="4800" dirty="0" smtClean="0">
                <a:latin typeface="Algerian" panose="04020705040A02060702" pitchFamily="82" charset="0"/>
              </a:rPr>
            </a:br>
            <a:r>
              <a:rPr lang="en-US" sz="4800" dirty="0" smtClean="0">
                <a:latin typeface="Algerian" panose="04020705040A02060702" pitchFamily="82" charset="0"/>
              </a:rPr>
              <a:t>PROCLAIMED BY HIS HOLINESS</a:t>
            </a:r>
            <a:br>
              <a:rPr lang="en-US" sz="4800" dirty="0" smtClean="0">
                <a:latin typeface="Algerian" panose="04020705040A02060702" pitchFamily="82" charset="0"/>
              </a:rPr>
            </a:br>
            <a:r>
              <a:rPr lang="en-US" sz="4800" dirty="0" smtClean="0">
                <a:latin typeface="Algerian" panose="04020705040A02060702" pitchFamily="82" charset="0"/>
              </a:rPr>
              <a:t>POPE PAUL VI</a:t>
            </a:r>
            <a:br>
              <a:rPr lang="en-US" sz="4800" dirty="0" smtClean="0">
                <a:latin typeface="Algerian" panose="04020705040A02060702" pitchFamily="82" charset="0"/>
              </a:rPr>
            </a:br>
            <a:r>
              <a:rPr lang="en-US" sz="4800" dirty="0" smtClean="0">
                <a:latin typeface="Algerian" panose="04020705040A02060702" pitchFamily="82" charset="0"/>
              </a:rPr>
              <a:t>ON OCTOBER 28, 1965</a:t>
            </a:r>
            <a:endParaRPr lang="en-US" sz="4800" dirty="0">
              <a:latin typeface="Algerian" panose="04020705040A02060702" pitchFamily="82" charset="0"/>
            </a:endParaRP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6270" y="0"/>
            <a:ext cx="3835730" cy="6602681"/>
          </a:xfrm>
          <a:prstGeom prst="rect">
            <a:avLst/>
          </a:prstGeom>
        </p:spPr>
      </p:pic>
    </p:spTree>
    <p:extLst>
      <p:ext uri="{BB962C8B-B14F-4D97-AF65-F5344CB8AC3E}">
        <p14:creationId xmlns:p14="http://schemas.microsoft.com/office/powerpoint/2010/main" val="104759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878" y="1"/>
            <a:ext cx="12298878" cy="6721434"/>
          </a:xfrm>
          <a:solidFill>
            <a:schemeClr val="accent4">
              <a:lumMod val="75000"/>
            </a:schemeClr>
          </a:solidFill>
        </p:spPr>
        <p:txBody>
          <a:bodyPr/>
          <a:lstStyle/>
          <a:p>
            <a:pPr algn="ctr"/>
            <a:r>
              <a:rPr lang="en-US" dirty="0" smtClean="0">
                <a:latin typeface="Algerian" panose="04020705040A02060702" pitchFamily="82" charset="0"/>
              </a:rPr>
              <a:t>The Church regards with esteem also the Moslems.</a:t>
            </a:r>
            <a:endParaRPr lang="en-US" dirty="0">
              <a:latin typeface="Algerian" panose="04020705040A02060702" pitchFamily="82" charset="0"/>
            </a:endParaRPr>
          </a:p>
        </p:txBody>
      </p:sp>
    </p:spTree>
    <p:extLst>
      <p:ext uri="{BB962C8B-B14F-4D97-AF65-F5344CB8AC3E}">
        <p14:creationId xmlns:p14="http://schemas.microsoft.com/office/powerpoint/2010/main" val="3131886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ctr">
              <a:lnSpc>
                <a:spcPct val="200000"/>
              </a:lnSpc>
            </a:pPr>
            <a:r>
              <a:rPr lang="en-US" sz="3200" dirty="0" smtClean="0">
                <a:latin typeface="Aharoni" panose="02010803020104030203" pitchFamily="2" charset="-79"/>
                <a:cs typeface="Aharoni" panose="02010803020104030203" pitchFamily="2" charset="-79"/>
              </a:rPr>
              <a:t>They adore the one God, living and subsisting in Himself; merciful and all- powerful, the Creator of heaven and earth, who has spoken to men; they take pains to submit wholeheartedly to even His inscrutable decrees, just as Abraham, with whom the faith of Islam takes pleasure in linking itself, submitted to God.</a:t>
            </a:r>
            <a:endParaRPr lang="en-US" sz="32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856365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1"/>
            <a:ext cx="12053455" cy="6858000"/>
          </a:xfrm>
        </p:spPr>
        <p:style>
          <a:lnRef idx="0">
            <a:schemeClr val="accent1"/>
          </a:lnRef>
          <a:fillRef idx="3">
            <a:schemeClr val="accent1"/>
          </a:fillRef>
          <a:effectRef idx="3">
            <a:schemeClr val="accent1"/>
          </a:effectRef>
          <a:fontRef idx="minor">
            <a:schemeClr val="lt1"/>
          </a:fontRef>
        </p:style>
        <p:txBody>
          <a:bodyPr>
            <a:normAutofit/>
          </a:bodyPr>
          <a:lstStyle/>
          <a:p>
            <a:pPr algn="ctr"/>
            <a:r>
              <a:rPr lang="en-US" sz="4800" dirty="0" smtClean="0">
                <a:solidFill>
                  <a:srgbClr val="C00000"/>
                </a:solidFill>
                <a:latin typeface="Arial Black" panose="020B0A04020102020204" pitchFamily="34" charset="0"/>
              </a:rPr>
              <a:t>Though they do not acknowledge Jesus as God, they revere Him as a prophet.</a:t>
            </a:r>
            <a:endParaRPr lang="en-US" sz="4800" dirty="0">
              <a:solidFill>
                <a:srgbClr val="C00000"/>
              </a:solidFill>
              <a:latin typeface="Arial Black" panose="020B0A04020102020204" pitchFamily="34" charset="0"/>
            </a:endParaRPr>
          </a:p>
        </p:txBody>
      </p:sp>
    </p:spTree>
    <p:extLst>
      <p:ext uri="{BB962C8B-B14F-4D97-AF65-F5344CB8AC3E}">
        <p14:creationId xmlns:p14="http://schemas.microsoft.com/office/powerpoint/2010/main" val="154627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normAutofit/>
          </a:bodyPr>
          <a:lstStyle/>
          <a:p>
            <a:pPr algn="ctr"/>
            <a:r>
              <a:rPr lang="en-US" sz="6600" dirty="0" smtClean="0">
                <a:latin typeface="Arial Rounded MT Bold" panose="020F0704030504030204" pitchFamily="34" charset="0"/>
              </a:rPr>
              <a:t>They also honor Mary, His virgin Mother; at times they even call on her with devotion.</a:t>
            </a:r>
            <a:endParaRPr lang="en-US" sz="6600" dirty="0">
              <a:latin typeface="Arial Rounded MT Bold" panose="020F0704030504030204" pitchFamily="34" charset="0"/>
            </a:endParaRPr>
          </a:p>
        </p:txBody>
      </p:sp>
    </p:spTree>
    <p:extLst>
      <p:ext uri="{BB962C8B-B14F-4D97-AF65-F5344CB8AC3E}">
        <p14:creationId xmlns:p14="http://schemas.microsoft.com/office/powerpoint/2010/main" val="3900042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077205" cy="6858000"/>
          </a:xfrm>
          <a:solidFill>
            <a:srgbClr val="7030A0"/>
          </a:solidFill>
        </p:spPr>
        <p:txBody>
          <a:bodyPr>
            <a:normAutofit/>
          </a:bodyPr>
          <a:lstStyle/>
          <a:p>
            <a:pPr algn="ctr"/>
            <a:r>
              <a:rPr lang="en-US" sz="5400" b="1" dirty="0" smtClean="0">
                <a:latin typeface="Bahnschrift Light" panose="020B0502040204020203" pitchFamily="34" charset="0"/>
              </a:rPr>
              <a:t>In addition, they await the day of judgment when God will render their deserts to all those who have been raised up from the dead. </a:t>
            </a:r>
            <a:endParaRPr lang="en-US" sz="5400" b="1" dirty="0">
              <a:latin typeface="Bahnschrift Light" panose="020B0502040204020203" pitchFamily="34" charset="0"/>
            </a:endParaRPr>
          </a:p>
        </p:txBody>
      </p:sp>
    </p:spTree>
    <p:extLst>
      <p:ext uri="{BB962C8B-B14F-4D97-AF65-F5344CB8AC3E}">
        <p14:creationId xmlns:p14="http://schemas.microsoft.com/office/powerpoint/2010/main" val="1721492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a:solidFill>
            <a:schemeClr val="accent6">
              <a:lumMod val="75000"/>
            </a:schemeClr>
          </a:solidFill>
        </p:spPr>
        <p:txBody>
          <a:bodyPr>
            <a:noAutofit/>
          </a:bodyPr>
          <a:lstStyle/>
          <a:p>
            <a:pPr algn="ctr"/>
            <a:r>
              <a:rPr lang="en-US" sz="6600" b="1" dirty="0" smtClean="0">
                <a:solidFill>
                  <a:srgbClr val="FFFF00"/>
                </a:solidFill>
                <a:latin typeface="FrankRuehl" panose="020E0503060101010101" pitchFamily="34" charset="-79"/>
                <a:cs typeface="FrankRuehl" panose="020E0503060101010101" pitchFamily="34" charset="-79"/>
              </a:rPr>
              <a:t>Finally, they value the moral life and worship God especially through prayer, almsgiving and fasting. </a:t>
            </a:r>
            <a:endParaRPr lang="en-US" sz="6600" b="1" dirty="0">
              <a:solidFill>
                <a:srgbClr val="FFFF00"/>
              </a:solidFill>
              <a:latin typeface="FrankRuehl" panose="020E0503060101010101" pitchFamily="34" charset="-79"/>
              <a:cs typeface="FrankRuehl" panose="020E0503060101010101" pitchFamily="34" charset="-79"/>
            </a:endParaRPr>
          </a:p>
        </p:txBody>
      </p:sp>
    </p:spTree>
    <p:extLst>
      <p:ext uri="{BB962C8B-B14F-4D97-AF65-F5344CB8AC3E}">
        <p14:creationId xmlns:p14="http://schemas.microsoft.com/office/powerpoint/2010/main" val="2901679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
            <a:ext cx="12192000" cy="6858000"/>
          </a:xfr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noAutofit/>
          </a:bodyPr>
          <a:lstStyle/>
          <a:p>
            <a:pPr algn="ctr"/>
            <a:r>
              <a:rPr lang="en-US" b="1" dirty="0" smtClean="0">
                <a:latin typeface="+mn-lt"/>
              </a:rPr>
              <a:t>Since in the course of centuries not a few quarrels and hostilities have arisen between Christians and Moslems, this sacred synod urges all to forget the past and to work sincerely for mutual understanding and to preserve as well as to promote together for the benefit of all mankind social justice and moral welfare, as well as peace and freedom. </a:t>
            </a:r>
            <a:endParaRPr lang="en-US" b="1" dirty="0">
              <a:latin typeface="+mn-lt"/>
            </a:endParaRPr>
          </a:p>
        </p:txBody>
      </p:sp>
    </p:spTree>
    <p:extLst>
      <p:ext uri="{BB962C8B-B14F-4D97-AF65-F5344CB8AC3E}">
        <p14:creationId xmlns:p14="http://schemas.microsoft.com/office/powerpoint/2010/main" val="423712975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216</Words>
  <Application>Microsoft Office PowerPoint</Application>
  <PresentationFormat>Geniş ekran</PresentationFormat>
  <Paragraphs>8</Paragraphs>
  <Slides>8</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8</vt:i4>
      </vt:variant>
    </vt:vector>
  </HeadingPairs>
  <TitlesOfParts>
    <vt:vector size="18" baseType="lpstr">
      <vt:lpstr>Aharoni</vt:lpstr>
      <vt:lpstr>Algerian</vt:lpstr>
      <vt:lpstr>Arial</vt:lpstr>
      <vt:lpstr>Arial Black</vt:lpstr>
      <vt:lpstr>Arial Rounded MT Bold</vt:lpstr>
      <vt:lpstr>Bahnschrift Light</vt:lpstr>
      <vt:lpstr>Calibri</vt:lpstr>
      <vt:lpstr>Calibri Light</vt:lpstr>
      <vt:lpstr>FrankRuehl</vt:lpstr>
      <vt:lpstr>Office Teması</vt:lpstr>
      <vt:lpstr>DECLARATION ON THE RELATION OF THE CHURCH TO NON-CHRISTIAN RELIGIONS NOSTRA AETATE PROCLAIMED BY HIS HOLINESS POPE PAUL VI ON OCTOBER 28, 1965</vt:lpstr>
      <vt:lpstr>The Church regards with esteem also the Moslems.</vt:lpstr>
      <vt:lpstr>They adore the one God, living and subsisting in Himself; merciful and all- powerful, the Creator of heaven and earth, who has spoken to men; they take pains to submit wholeheartedly to even His inscrutable decrees, just as Abraham, with whom the faith of Islam takes pleasure in linking itself, submitted to God.</vt:lpstr>
      <vt:lpstr>Though they do not acknowledge Jesus as God, they revere Him as a prophet.</vt:lpstr>
      <vt:lpstr>They also honor Mary, His virgin Mother; at times they even call on her with devotion.</vt:lpstr>
      <vt:lpstr>In addition, they await the day of judgment when God will render their deserts to all those who have been raised up from the dead. </vt:lpstr>
      <vt:lpstr>Finally, they value the moral life and worship God especially through prayer, almsgiving and fasting. </vt:lpstr>
      <vt:lpstr>Since in the course of centuries not a few quarrels and hostilities have arisen between Christians and Moslems, this sacred synod urges all to forget the past and to work sincerely for mutual understanding and to preserve as well as to promote together for the benefit of all mankind social justice and moral welfare, as well as peace and freedom. </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DECLARATION ON THE RELATION OF THE CHURCH TO NON-CHRISTIAN RELIGIONS NOSTRA AETATE PROCLAIMED BY HIS HOLINESS POPE PAUL VI ON OCTOBER 28, 1965</dc:title>
  <dc:creator>user</dc:creator>
  <cp:lastModifiedBy>user</cp:lastModifiedBy>
  <cp:revision>4</cp:revision>
  <dcterms:created xsi:type="dcterms:W3CDTF">2019-04-10T19:18:08Z</dcterms:created>
  <dcterms:modified xsi:type="dcterms:W3CDTF">2019-04-10T19:39:23Z</dcterms:modified>
</cp:coreProperties>
</file>