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11A88FF0-2150-420F-8B26-CA2DA1E0A829}">
          <p14:sldIdLst>
            <p14:sldId id="256"/>
            <p14:sldId id="257"/>
            <p14:sldId id="258"/>
            <p14:sldId id="259"/>
            <p14:sldId id="260"/>
            <p14:sldId id="261"/>
            <p14:sldId id="262"/>
            <p14:sldId id="263"/>
            <p14:sldId id="264"/>
          </p14:sldIdLst>
        </p14:section>
        <p14:section name="Başlıksız Bölüm" id="{5D5B54D2-8261-4293-9442-3158679019ED}">
          <p14:sldIdLst>
            <p14:sldId id="265"/>
            <p14:sldId id="26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235371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370203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85856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417570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08665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010119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2345051-2045-45DA-935E-2E3CA1A69ADC}" type="datetimeFigureOut">
              <a:rPr lang="en-US" smtClean="0"/>
              <a:t>5/19/2020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285417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2345051-2045-45DA-935E-2E3CA1A69ADC}" type="datetimeFigureOut">
              <a:rPr lang="en-US" smtClean="0"/>
              <a:t>5/19/2020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58340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45051-2045-45DA-935E-2E3CA1A69ADC}" type="datetimeFigureOut">
              <a:rPr lang="en-US" smtClean="0"/>
              <a:t>5/19/2020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113115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840768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889848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45051-2045-45DA-935E-2E3CA1A69ADC}" type="datetimeFigureOut">
              <a:rPr lang="en-US" smtClean="0"/>
              <a:t>5/19/2020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875639766"/>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EB2242-8C78-4D3E-8AFC-66CCF05D23EC}"/>
              </a:ext>
            </a:extLst>
          </p:cNvPr>
          <p:cNvPicPr>
            <a:picLocks noChangeAspect="1"/>
          </p:cNvPicPr>
          <p:nvPr/>
        </p:nvPicPr>
        <p:blipFill rotWithShape="1">
          <a:blip r:embed="rId2">
            <a:alphaModFix amt="50000"/>
          </a:blip>
          <a:srcRect t="1321" b="14409"/>
          <a:stretch/>
        </p:blipFill>
        <p:spPr>
          <a:xfrm>
            <a:off x="20" y="1"/>
            <a:ext cx="12191980" cy="6857999"/>
          </a:xfrm>
          <a:prstGeom prst="rect">
            <a:avLst/>
          </a:prstGeom>
        </p:spPr>
      </p:pic>
      <p:sp>
        <p:nvSpPr>
          <p:cNvPr id="2" name="Başlık 1">
            <a:extLst>
              <a:ext uri="{FF2B5EF4-FFF2-40B4-BE49-F238E27FC236}">
                <a16:creationId xmlns:a16="http://schemas.microsoft.com/office/drawing/2014/main" id="{8383231E-EC7D-4725-A6BF-BBD2C6F1F39D}"/>
              </a:ext>
            </a:extLst>
          </p:cNvPr>
          <p:cNvSpPr>
            <a:spLocks noGrp="1"/>
          </p:cNvSpPr>
          <p:nvPr>
            <p:ph type="title"/>
          </p:nvPr>
        </p:nvSpPr>
        <p:spPr>
          <a:xfrm>
            <a:off x="1524000" y="1122362"/>
            <a:ext cx="9144000" cy="2900518"/>
          </a:xfrm>
        </p:spPr>
        <p:txBody>
          <a:bodyPr vert="horz" lIns="91440" tIns="45720" rIns="91440" bIns="45720" rtlCol="0" anchor="b">
            <a:normAutofit/>
          </a:bodyPr>
          <a:lstStyle/>
          <a:p>
            <a:pPr algn="ctr"/>
            <a:r>
              <a:rPr lang="tr-TR" sz="6000" dirty="0">
                <a:solidFill>
                  <a:srgbClr val="FFFFFF"/>
                </a:solidFill>
              </a:rPr>
              <a:t>Yaklaşımlar </a:t>
            </a:r>
            <a:endParaRPr lang="en-US" sz="6000" dirty="0">
              <a:solidFill>
                <a:srgbClr val="FFFFFF"/>
              </a:solidFill>
            </a:endParaRPr>
          </a:p>
        </p:txBody>
      </p:sp>
      <p:sp>
        <p:nvSpPr>
          <p:cNvPr id="3" name="Alt Başlık 2">
            <a:extLst>
              <a:ext uri="{FF2B5EF4-FFF2-40B4-BE49-F238E27FC236}">
                <a16:creationId xmlns:a16="http://schemas.microsoft.com/office/drawing/2014/main" id="{ABCF9AC1-72AA-4927-B89F-589C82D0D2B6}"/>
              </a:ext>
            </a:extLst>
          </p:cNvPr>
          <p:cNvSpPr>
            <a:spLocks noGrp="1"/>
          </p:cNvSpPr>
          <p:nvPr>
            <p:ph idx="1"/>
          </p:nvPr>
        </p:nvSpPr>
        <p:spPr>
          <a:xfrm>
            <a:off x="1524000" y="4159404"/>
            <a:ext cx="9144000" cy="1098395"/>
          </a:xfrm>
        </p:spPr>
        <p:txBody>
          <a:bodyPr vert="horz" lIns="91440" tIns="45720" rIns="91440" bIns="45720" rtlCol="0">
            <a:normAutofit/>
          </a:bodyPr>
          <a:lstStyle/>
          <a:p>
            <a:pPr marL="0" indent="0" algn="ctr">
              <a:buNone/>
            </a:pPr>
            <a:r>
              <a:rPr lang="tr-TR" sz="2400" dirty="0" err="1">
                <a:solidFill>
                  <a:srgbClr val="FFFFFF"/>
                </a:solidFill>
              </a:rPr>
              <a:t>Ekofeminizm</a:t>
            </a:r>
            <a:r>
              <a:rPr lang="tr-TR" sz="2400" dirty="0">
                <a:solidFill>
                  <a:srgbClr val="FFFFFF"/>
                </a:solidFill>
              </a:rPr>
              <a:t> </a:t>
            </a:r>
            <a:endParaRPr lang="en-US" sz="2400" dirty="0">
              <a:solidFill>
                <a:srgbClr val="FFFFFF"/>
              </a:solidFill>
            </a:endParaRPr>
          </a:p>
        </p:txBody>
      </p:sp>
    </p:spTree>
    <p:extLst>
      <p:ext uri="{BB962C8B-B14F-4D97-AF65-F5344CB8AC3E}">
        <p14:creationId xmlns:p14="http://schemas.microsoft.com/office/powerpoint/2010/main" val="2999951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Başlık 3">
            <a:extLst>
              <a:ext uri="{FF2B5EF4-FFF2-40B4-BE49-F238E27FC236}">
                <a16:creationId xmlns:a16="http://schemas.microsoft.com/office/drawing/2014/main" id="{53901BFF-C2FC-4858-9685-C4C7BB875AE4}"/>
              </a:ext>
            </a:extLst>
          </p:cNvPr>
          <p:cNvSpPr>
            <a:spLocks noGrp="1"/>
          </p:cNvSpPr>
          <p:nvPr>
            <p:ph type="title"/>
          </p:nvPr>
        </p:nvSpPr>
        <p:spPr>
          <a:xfrm>
            <a:off x="643467" y="321734"/>
            <a:ext cx="10905066" cy="1135737"/>
          </a:xfrm>
        </p:spPr>
        <p:txBody>
          <a:bodyPr>
            <a:normAutofit/>
          </a:bodyPr>
          <a:lstStyle/>
          <a:p>
            <a:r>
              <a:rPr lang="tr-TR" sz="3600"/>
              <a:t>Kaynaklar </a:t>
            </a:r>
          </a:p>
        </p:txBody>
      </p:sp>
      <p:sp>
        <p:nvSpPr>
          <p:cNvPr id="6" name="Rectangle 1">
            <a:extLst>
              <a:ext uri="{FF2B5EF4-FFF2-40B4-BE49-F238E27FC236}">
                <a16:creationId xmlns:a16="http://schemas.microsoft.com/office/drawing/2014/main" id="{DAFF7E92-3BCF-4E2A-95D5-60C70BCDF012}"/>
              </a:ext>
            </a:extLst>
          </p:cNvPr>
          <p:cNvSpPr>
            <a:spLocks noGrp="1" noChangeArrowheads="1"/>
          </p:cNvSpPr>
          <p:nvPr>
            <p:ph idx="1"/>
          </p:nvPr>
        </p:nvSpPr>
        <p:spPr>
          <a:xfrm>
            <a:off x="643467" y="1782981"/>
            <a:ext cx="10905066" cy="4393982"/>
          </a:xfrm>
        </p:spPr>
        <p:txBody>
          <a:bodyPr>
            <a:normAutofit/>
          </a:bodyPr>
          <a:lstStyle/>
          <a:p>
            <a:endParaRPr lang="tr-TR" altLang="tr-TR" sz="2000" dirty="0"/>
          </a:p>
          <a:p>
            <a:r>
              <a:rPr lang="en-US" altLang="tr-TR" sz="2000" dirty="0" err="1"/>
              <a:t>Plumwood</a:t>
            </a:r>
            <a:r>
              <a:rPr lang="en-US" altLang="tr-TR" sz="2000" dirty="0"/>
              <a:t>, Val (1992) “Feminism and Ecofeminism: Beyond the Dualistic Assumptions of Women, Men and Nature”, The Ecologist, Vol. 22, No. 1</a:t>
            </a:r>
            <a:endParaRPr lang="tr-TR" altLang="tr-TR" sz="2000" dirty="0"/>
          </a:p>
          <a:p>
            <a:r>
              <a:rPr lang="en-US" altLang="tr-TR" sz="2000" dirty="0"/>
              <a:t>__________ (1993) Feminism and the Mastery of Nature. London: Routledge.</a:t>
            </a:r>
          </a:p>
          <a:p>
            <a:pPr lvl="0"/>
            <a:r>
              <a:rPr lang="en-US" altLang="tr-TR" sz="2000" dirty="0" err="1"/>
              <a:t>Mies</a:t>
            </a:r>
            <a:r>
              <a:rPr lang="en-US" altLang="tr-TR" sz="2000" dirty="0"/>
              <a:t>, Maria and Shiva, Vandana (1993) “Introduction” in Ecofeminism, London: Zed Books</a:t>
            </a:r>
            <a:r>
              <a:rPr lang="tr-TR" altLang="tr-TR" sz="2000" dirty="0"/>
              <a:t>.</a:t>
            </a:r>
          </a:p>
          <a:p>
            <a:pPr lvl="0"/>
            <a:r>
              <a:rPr lang="en-US" altLang="tr-TR" sz="2000" dirty="0"/>
              <a:t>Griffin, Susan (1978) Women and Nature: The Roaring Inside Her, London: The Women’s Pres. </a:t>
            </a:r>
            <a:endParaRPr lang="tr-TR" altLang="tr-TR" sz="2000" dirty="0"/>
          </a:p>
          <a:p>
            <a:r>
              <a:rPr lang="en-US" altLang="tr-TR" sz="2000" dirty="0">
                <a:ea typeface="Times New Roman" panose="02020603050405020304" pitchFamily="18" charset="0"/>
              </a:rPr>
              <a:t>Merchant, Carolyn (1980) The Death of Nature-Women, Ecology and the Scientific Revolution. San Francisco: Harper Collins.</a:t>
            </a:r>
            <a:endParaRPr lang="tr-TR" altLang="tr-TR" sz="2000" dirty="0"/>
          </a:p>
          <a:p>
            <a:r>
              <a:rPr lang="en-US" sz="2000" dirty="0"/>
              <a:t>Mellor, Mary (1993) </a:t>
            </a:r>
            <a:r>
              <a:rPr lang="en-US" sz="2000" dirty="0" err="1"/>
              <a:t>Sınırları</a:t>
            </a:r>
            <a:r>
              <a:rPr lang="en-US" sz="2000" dirty="0"/>
              <a:t> </a:t>
            </a:r>
            <a:r>
              <a:rPr lang="en-US" sz="2000" dirty="0" err="1"/>
              <a:t>Yıkmak</a:t>
            </a:r>
            <a:r>
              <a:rPr lang="en-US" sz="2000" dirty="0"/>
              <a:t>: Feminist, </a:t>
            </a:r>
            <a:r>
              <a:rPr lang="en-US" sz="2000" dirty="0" err="1"/>
              <a:t>Yeşil</a:t>
            </a:r>
            <a:r>
              <a:rPr lang="en-US" sz="2000" dirty="0"/>
              <a:t> Bir </a:t>
            </a:r>
            <a:r>
              <a:rPr lang="en-US" sz="2000" dirty="0" err="1"/>
              <a:t>Sosyalizme</a:t>
            </a:r>
            <a:r>
              <a:rPr lang="en-US" sz="2000" dirty="0"/>
              <a:t> </a:t>
            </a:r>
            <a:r>
              <a:rPr lang="en-US" sz="2000" dirty="0" err="1"/>
              <a:t>Doğr</a:t>
            </a:r>
            <a:r>
              <a:rPr lang="en-US" sz="2000" dirty="0"/>
              <a:t>. (</a:t>
            </a:r>
            <a:r>
              <a:rPr lang="en-US" sz="2000" dirty="0" err="1"/>
              <a:t>Çeviren</a:t>
            </a:r>
            <a:r>
              <a:rPr lang="en-US" sz="2000" dirty="0"/>
              <a:t>.  O. </a:t>
            </a:r>
            <a:r>
              <a:rPr lang="en-US" sz="2000" dirty="0" err="1"/>
              <a:t>Akınhay</a:t>
            </a:r>
            <a:r>
              <a:rPr lang="en-US" sz="2000" dirty="0"/>
              <a:t>), İstanbul: </a:t>
            </a:r>
            <a:r>
              <a:rPr lang="en-US" sz="2000" dirty="0" err="1"/>
              <a:t>Ayrıntı</a:t>
            </a:r>
            <a:r>
              <a:rPr lang="en-US" sz="2000" dirty="0"/>
              <a:t> </a:t>
            </a:r>
            <a:r>
              <a:rPr lang="en-US" sz="2000" dirty="0" err="1"/>
              <a:t>Yayınları</a:t>
            </a:r>
            <a:r>
              <a:rPr lang="en-US" sz="2000" dirty="0"/>
              <a:t>.</a:t>
            </a:r>
            <a:endParaRPr lang="tr-TR" sz="2000" dirty="0"/>
          </a:p>
          <a:p>
            <a:endParaRPr lang="tr-TR" sz="2000" dirty="0"/>
          </a:p>
          <a:p>
            <a:endParaRPr lang="tr-TR" sz="2000" dirty="0"/>
          </a:p>
          <a:p>
            <a:endParaRPr lang="tr-TR" sz="2000" dirty="0"/>
          </a:p>
          <a:p>
            <a:endParaRPr lang="tr-TR" sz="2000" dirty="0"/>
          </a:p>
          <a:p>
            <a:pPr lvl="0"/>
            <a:endParaRPr lang="tr-TR" altLang="tr-TR" sz="2000" dirty="0"/>
          </a:p>
          <a:p>
            <a:pPr lvl="0"/>
            <a:endParaRPr lang="tr-TR" altLang="tr-TR" sz="2000" dirty="0"/>
          </a:p>
          <a:p>
            <a:pPr lvl="0"/>
            <a:endParaRPr lang="tr-TR" altLang="tr-TR" sz="2000" dirty="0"/>
          </a:p>
          <a:p>
            <a:pPr lvl="0"/>
            <a:endParaRPr lang="tr-TR" altLang="tr-TR" sz="2000" dirty="0"/>
          </a:p>
          <a:p>
            <a:pPr lvl="0"/>
            <a:endParaRPr lang="en-US" altLang="tr-TR" sz="2000" dirty="0"/>
          </a:p>
        </p:txBody>
      </p:sp>
      <p:sp>
        <p:nvSpPr>
          <p:cNvPr id="20" name="Rectangle 1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Isosceles Triangle 2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Rectangle 2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3">
            <a:extLst>
              <a:ext uri="{FF2B5EF4-FFF2-40B4-BE49-F238E27FC236}">
                <a16:creationId xmlns:a16="http://schemas.microsoft.com/office/drawing/2014/main" id="{47A4F067-DD0F-4D1D-8522-DFBFDB42E1C2}"/>
              </a:ext>
            </a:extLst>
          </p:cNvPr>
          <p:cNvSpPr>
            <a:spLocks noChangeArrowheads="1"/>
          </p:cNvSpPr>
          <p:nvPr/>
        </p:nvSpPr>
        <p:spPr bwMode="auto">
          <a:xfrm>
            <a:off x="0" y="90101"/>
            <a:ext cx="27122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spcBef>
                <a:spcPct val="0"/>
              </a:spcBef>
              <a:spcAft>
                <a:spcPts val="600"/>
              </a:spcAft>
              <a:buClrTx/>
              <a:buSzTx/>
              <a:buFontTx/>
              <a:buNone/>
              <a:tabLst/>
            </a:pPr>
            <a:r>
              <a:rPr kumimoji="0" lang="en-US" altLang="tr-TR"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tr-TR" altLang="tr-TR" sz="1100" b="0" i="0" u="none" strike="noStrike" cap="none" normalizeH="0" baseline="0">
              <a:ln>
                <a:noFill/>
              </a:ln>
              <a:solidFill>
                <a:schemeClr val="tx1"/>
              </a:solidFill>
              <a:effectLst/>
              <a:latin typeface="Arial" panose="020B0604020202020204" pitchFamily="34" charset="0"/>
            </a:endParaRPr>
          </a:p>
        </p:txBody>
      </p:sp>
      <p:sp>
        <p:nvSpPr>
          <p:cNvPr id="13" name="Rectangle 4">
            <a:extLst>
              <a:ext uri="{FF2B5EF4-FFF2-40B4-BE49-F238E27FC236}">
                <a16:creationId xmlns:a16="http://schemas.microsoft.com/office/drawing/2014/main" id="{449F44DC-F1B4-4D92-AE53-58236ED05BC4}"/>
              </a:ext>
            </a:extLst>
          </p:cNvPr>
          <p:cNvSpPr>
            <a:spLocks noChangeArrowheads="1"/>
          </p:cNvSpPr>
          <p:nvPr/>
        </p:nvSpPr>
        <p:spPr bwMode="auto">
          <a:xfrm>
            <a:off x="0" y="226626"/>
            <a:ext cx="27122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ts val="600"/>
              </a:spcAft>
              <a:buClrTx/>
              <a:buSzTx/>
              <a:buFontTx/>
              <a:buNone/>
              <a:tabLst/>
            </a:pPr>
            <a:r>
              <a:rPr kumimoji="0" lang="en-US" altLang="tr-TR"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en-US"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2856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Freeform: Shape 12">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Freeform: Shape 14">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Başlık 5">
            <a:extLst>
              <a:ext uri="{FF2B5EF4-FFF2-40B4-BE49-F238E27FC236}">
                <a16:creationId xmlns:a16="http://schemas.microsoft.com/office/drawing/2014/main" id="{33433E97-1E12-4A0B-8113-B9C657399B77}"/>
              </a:ext>
            </a:extLst>
          </p:cNvPr>
          <p:cNvSpPr>
            <a:spLocks noGrp="1"/>
          </p:cNvSpPr>
          <p:nvPr>
            <p:ph type="title"/>
          </p:nvPr>
        </p:nvSpPr>
        <p:spPr>
          <a:xfrm>
            <a:off x="621792" y="1161288"/>
            <a:ext cx="3602736" cy="4526280"/>
          </a:xfrm>
        </p:spPr>
        <p:txBody>
          <a:bodyPr>
            <a:normAutofit/>
          </a:bodyPr>
          <a:lstStyle/>
          <a:p>
            <a:r>
              <a:rPr lang="tr-TR" sz="4000"/>
              <a:t>Kaynaklar </a:t>
            </a:r>
          </a:p>
        </p:txBody>
      </p:sp>
      <p:sp>
        <p:nvSpPr>
          <p:cNvPr id="17" name="Rectangle 16">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1">
            <a:extLst>
              <a:ext uri="{FF2B5EF4-FFF2-40B4-BE49-F238E27FC236}">
                <a16:creationId xmlns:a16="http://schemas.microsoft.com/office/drawing/2014/main" id="{C7C5C7DF-6588-4A88-A605-AF4A2D6D7F4A}"/>
              </a:ext>
            </a:extLst>
          </p:cNvPr>
          <p:cNvSpPr>
            <a:spLocks noGrp="1" noChangeArrowheads="1"/>
          </p:cNvSpPr>
          <p:nvPr>
            <p:ph idx="1"/>
          </p:nvPr>
        </p:nvSpPr>
        <p:spPr>
          <a:xfrm>
            <a:off x="5434149" y="932688"/>
            <a:ext cx="5916603" cy="4992624"/>
          </a:xfrm>
        </p:spPr>
        <p:txBody>
          <a:bodyPr anchor="ctr">
            <a:normAutofit/>
          </a:bodyPr>
          <a:lstStyle/>
          <a:p>
            <a:pPr lvl="0"/>
            <a:r>
              <a:rPr lang="en-US" altLang="tr-TR" sz="2000"/>
              <a:t>Hekman, Susan (1987) “The Feminization of Epistemology: Gender and Social Science” in J. Maria Falco (ed.) Feminism and Epistemology: Approaches to Research in Women and Politics, New York and London: The Haworth Press.</a:t>
            </a:r>
          </a:p>
        </p:txBody>
      </p:sp>
    </p:spTree>
    <p:extLst>
      <p:ext uri="{BB962C8B-B14F-4D97-AF65-F5344CB8AC3E}">
        <p14:creationId xmlns:p14="http://schemas.microsoft.com/office/powerpoint/2010/main" val="503514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CA5AC4-9C9C-4957-A8E5-92F67E2B0C0D}"/>
              </a:ext>
            </a:extLst>
          </p:cNvPr>
          <p:cNvSpPr>
            <a:spLocks noGrp="1"/>
          </p:cNvSpPr>
          <p:nvPr>
            <p:ph type="title"/>
          </p:nvPr>
        </p:nvSpPr>
        <p:spPr/>
        <p:txBody>
          <a:bodyPr/>
          <a:lstStyle/>
          <a:p>
            <a:r>
              <a:rPr lang="tr-TR" dirty="0"/>
              <a:t>Yaklaşımlar: </a:t>
            </a:r>
            <a:r>
              <a:rPr lang="tr-TR" dirty="0" err="1"/>
              <a:t>Ekofeminizm</a:t>
            </a:r>
            <a:r>
              <a:rPr lang="tr-TR" dirty="0"/>
              <a:t> </a:t>
            </a:r>
          </a:p>
        </p:txBody>
      </p:sp>
      <p:sp>
        <p:nvSpPr>
          <p:cNvPr id="3" name="İçerik Yer Tutucusu 2">
            <a:extLst>
              <a:ext uri="{FF2B5EF4-FFF2-40B4-BE49-F238E27FC236}">
                <a16:creationId xmlns:a16="http://schemas.microsoft.com/office/drawing/2014/main" id="{BDED4A7A-5211-44D5-8461-E6B5D7431288}"/>
              </a:ext>
            </a:extLst>
          </p:cNvPr>
          <p:cNvSpPr>
            <a:spLocks noGrp="1"/>
          </p:cNvSpPr>
          <p:nvPr>
            <p:ph idx="1"/>
          </p:nvPr>
        </p:nvSpPr>
        <p:spPr/>
        <p:txBody>
          <a:bodyPr>
            <a:normAutofit/>
          </a:bodyPr>
          <a:lstStyle/>
          <a:p>
            <a:r>
              <a:rPr lang="tr-TR" dirty="0" err="1"/>
              <a:t>Ekofeminizm</a:t>
            </a:r>
            <a:r>
              <a:rPr lang="tr-TR" dirty="0"/>
              <a:t> terimi ilk kez 1974 yılında Fransız feminist </a:t>
            </a:r>
            <a:r>
              <a:rPr lang="tr-TR" dirty="0" err="1"/>
              <a:t>Francois</a:t>
            </a:r>
            <a:r>
              <a:rPr lang="tr-TR" dirty="0"/>
              <a:t> </a:t>
            </a:r>
            <a:r>
              <a:rPr lang="tr-TR" dirty="0" err="1"/>
              <a:t>d’Eaubonne</a:t>
            </a:r>
            <a:r>
              <a:rPr lang="tr-TR" dirty="0"/>
              <a:t> tarafından kullanılmıştır. Ancak 1970’lerin başında tutarlı bir </a:t>
            </a:r>
            <a:r>
              <a:rPr lang="tr-TR" dirty="0" err="1"/>
              <a:t>ekofeminist</a:t>
            </a:r>
            <a:r>
              <a:rPr lang="tr-TR" dirty="0"/>
              <a:t> kuramdan söz etmek mümkün olmamakla birlikte, kadın üzerindeki egemenlik ve doğanın tahrip edilmesi arasındaki ilişkileri açıklamayı amaçlayan bazı çalışmalar bulunmaktaydı. </a:t>
            </a:r>
          </a:p>
          <a:p>
            <a:r>
              <a:rPr lang="tr-TR" dirty="0"/>
              <a:t>Bu çalışmalar arasında </a:t>
            </a:r>
            <a:r>
              <a:rPr lang="tr-TR" dirty="0" err="1"/>
              <a:t>Rosemary</a:t>
            </a:r>
            <a:r>
              <a:rPr lang="tr-TR" dirty="0"/>
              <a:t> </a:t>
            </a:r>
            <a:r>
              <a:rPr lang="tr-TR" dirty="0" err="1"/>
              <a:t>Radford-Rueter’in</a:t>
            </a:r>
            <a:r>
              <a:rPr lang="tr-TR" dirty="0"/>
              <a:t> New </a:t>
            </a:r>
            <a:r>
              <a:rPr lang="tr-TR" dirty="0" err="1"/>
              <a:t>Women</a:t>
            </a:r>
            <a:r>
              <a:rPr lang="tr-TR" dirty="0"/>
              <a:t>, New Earth-</a:t>
            </a:r>
            <a:r>
              <a:rPr lang="tr-TR" dirty="0" err="1"/>
              <a:t>Sexist</a:t>
            </a:r>
            <a:r>
              <a:rPr lang="tr-TR" dirty="0"/>
              <a:t> </a:t>
            </a:r>
            <a:r>
              <a:rPr lang="tr-TR" dirty="0" err="1"/>
              <a:t>Ideologies</a:t>
            </a:r>
            <a:r>
              <a:rPr lang="tr-TR" dirty="0"/>
              <a:t> </a:t>
            </a:r>
            <a:r>
              <a:rPr lang="tr-TR" dirty="0" err="1"/>
              <a:t>and</a:t>
            </a:r>
            <a:r>
              <a:rPr lang="tr-TR" dirty="0"/>
              <a:t> Human </a:t>
            </a:r>
            <a:r>
              <a:rPr lang="tr-TR" dirty="0" err="1"/>
              <a:t>Liberation</a:t>
            </a:r>
            <a:r>
              <a:rPr lang="tr-TR" dirty="0"/>
              <a:t> (1975) Susan </a:t>
            </a:r>
            <a:r>
              <a:rPr lang="tr-TR" dirty="0" err="1"/>
              <a:t>Griffin’in</a:t>
            </a:r>
            <a:r>
              <a:rPr lang="tr-TR" dirty="0"/>
              <a:t> </a:t>
            </a:r>
            <a:r>
              <a:rPr lang="tr-TR" dirty="0" err="1"/>
              <a:t>Women</a:t>
            </a:r>
            <a:r>
              <a:rPr lang="tr-TR" dirty="0"/>
              <a:t> </a:t>
            </a:r>
            <a:r>
              <a:rPr lang="tr-TR" dirty="0" err="1"/>
              <a:t>and</a:t>
            </a:r>
            <a:r>
              <a:rPr lang="tr-TR" dirty="0"/>
              <a:t> Nature-</a:t>
            </a:r>
            <a:r>
              <a:rPr lang="tr-TR" dirty="0" err="1"/>
              <a:t>The</a:t>
            </a:r>
            <a:r>
              <a:rPr lang="tr-TR" dirty="0"/>
              <a:t> </a:t>
            </a:r>
            <a:r>
              <a:rPr lang="tr-TR" dirty="0" err="1"/>
              <a:t>Roaring</a:t>
            </a:r>
            <a:r>
              <a:rPr lang="tr-TR" dirty="0"/>
              <a:t> Inside Her (1978) ve </a:t>
            </a:r>
            <a:r>
              <a:rPr lang="tr-TR" dirty="0" err="1"/>
              <a:t>Carolyn</a:t>
            </a:r>
            <a:r>
              <a:rPr lang="tr-TR" dirty="0"/>
              <a:t> Merchant’ın </a:t>
            </a:r>
            <a:r>
              <a:rPr lang="tr-TR" dirty="0" err="1"/>
              <a:t>The</a:t>
            </a:r>
            <a:r>
              <a:rPr lang="tr-TR" dirty="0"/>
              <a:t> </a:t>
            </a:r>
            <a:r>
              <a:rPr lang="tr-TR" dirty="0" err="1"/>
              <a:t>Death</a:t>
            </a:r>
            <a:r>
              <a:rPr lang="tr-TR" dirty="0"/>
              <a:t> of Nature –</a:t>
            </a:r>
            <a:r>
              <a:rPr lang="tr-TR" dirty="0" err="1"/>
              <a:t>Women</a:t>
            </a:r>
            <a:r>
              <a:rPr lang="tr-TR" dirty="0"/>
              <a:t>, </a:t>
            </a:r>
            <a:r>
              <a:rPr lang="tr-TR" dirty="0" err="1"/>
              <a:t>Ecology</a:t>
            </a:r>
            <a:r>
              <a:rPr lang="tr-TR" dirty="0"/>
              <a:t> </a:t>
            </a:r>
            <a:r>
              <a:rPr lang="tr-TR" dirty="0" err="1"/>
              <a:t>and</a:t>
            </a:r>
            <a:r>
              <a:rPr lang="tr-TR" dirty="0"/>
              <a:t> </a:t>
            </a:r>
            <a:r>
              <a:rPr lang="tr-TR" dirty="0" err="1"/>
              <a:t>the</a:t>
            </a:r>
            <a:r>
              <a:rPr lang="tr-TR" dirty="0"/>
              <a:t> </a:t>
            </a:r>
            <a:r>
              <a:rPr lang="tr-TR" dirty="0" err="1"/>
              <a:t>Scientific</a:t>
            </a:r>
            <a:r>
              <a:rPr lang="tr-TR" dirty="0"/>
              <a:t> </a:t>
            </a:r>
            <a:r>
              <a:rPr lang="tr-TR" dirty="0" err="1"/>
              <a:t>Revolution</a:t>
            </a:r>
            <a:r>
              <a:rPr lang="tr-TR" dirty="0"/>
              <a:t> (1980) yapıtları sayılabilir. </a:t>
            </a:r>
            <a:endParaRPr lang="tr-TR" sz="3200" dirty="0"/>
          </a:p>
        </p:txBody>
      </p:sp>
    </p:spTree>
    <p:extLst>
      <p:ext uri="{BB962C8B-B14F-4D97-AF65-F5344CB8AC3E}">
        <p14:creationId xmlns:p14="http://schemas.microsoft.com/office/powerpoint/2010/main" val="2889859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798C38-7498-4AE1-95CD-274EA90ABE30}"/>
              </a:ext>
            </a:extLst>
          </p:cNvPr>
          <p:cNvSpPr>
            <a:spLocks noGrp="1"/>
          </p:cNvSpPr>
          <p:nvPr>
            <p:ph type="title"/>
          </p:nvPr>
        </p:nvSpPr>
        <p:spPr/>
        <p:txBody>
          <a:bodyPr/>
          <a:lstStyle/>
          <a:p>
            <a:r>
              <a:rPr lang="tr-TR" dirty="0" err="1"/>
              <a:t>Ekofemizm</a:t>
            </a:r>
            <a:endParaRPr lang="tr-TR" dirty="0"/>
          </a:p>
        </p:txBody>
      </p:sp>
      <p:sp>
        <p:nvSpPr>
          <p:cNvPr id="3" name="İçerik Yer Tutucusu 2">
            <a:extLst>
              <a:ext uri="{FF2B5EF4-FFF2-40B4-BE49-F238E27FC236}">
                <a16:creationId xmlns:a16="http://schemas.microsoft.com/office/drawing/2014/main" id="{0311DB9B-06C4-4363-A186-44C80833AC6F}"/>
              </a:ext>
            </a:extLst>
          </p:cNvPr>
          <p:cNvSpPr>
            <a:spLocks noGrp="1"/>
          </p:cNvSpPr>
          <p:nvPr>
            <p:ph idx="1"/>
          </p:nvPr>
        </p:nvSpPr>
        <p:spPr/>
        <p:txBody>
          <a:bodyPr/>
          <a:lstStyle/>
          <a:p>
            <a:pPr algn="just"/>
            <a:r>
              <a:rPr lang="tr-TR" sz="3200" dirty="0" err="1"/>
              <a:t>Ekofeminist</a:t>
            </a:r>
            <a:r>
              <a:rPr lang="tr-TR" sz="3200" dirty="0"/>
              <a:t> düşüncenin temel savını, çevre krizinin kökeninde bir kadın sorunu olduğu biçiminde belirtilebilir. Buna göre, ataerkil toplumlarda kadına karşı olan tutum ile doğal çevreye olan tutum arasında yakın benzerlikler bulunmaktadır. Bu bağlamda </a:t>
            </a:r>
            <a:r>
              <a:rPr lang="tr-TR" sz="3200" dirty="0" err="1"/>
              <a:t>ekefeminist</a:t>
            </a:r>
            <a:r>
              <a:rPr lang="tr-TR" sz="3200" dirty="0"/>
              <a:t> düşünce çizgisini belirleyen çeşitli tanımlar bulmak olanaklıdır. Örneğin </a:t>
            </a:r>
            <a:r>
              <a:rPr lang="tr-TR" sz="3200" dirty="0" err="1"/>
              <a:t>Salleh’e</a:t>
            </a:r>
            <a:r>
              <a:rPr lang="tr-TR" sz="3200" dirty="0"/>
              <a:t> (1992:202) göre “</a:t>
            </a:r>
            <a:r>
              <a:rPr lang="tr-TR" sz="3200" dirty="0" err="1"/>
              <a:t>ekofeminizm</a:t>
            </a:r>
            <a:r>
              <a:rPr lang="tr-TR" sz="3200" dirty="0"/>
              <a:t> terimi, hem feminist hem de çevresel ilginin bir mantıksal birleşmesi, bütünleşmesi ve bunun ötesine geçmesidir”. </a:t>
            </a:r>
          </a:p>
        </p:txBody>
      </p:sp>
    </p:spTree>
    <p:extLst>
      <p:ext uri="{BB962C8B-B14F-4D97-AF65-F5344CB8AC3E}">
        <p14:creationId xmlns:p14="http://schemas.microsoft.com/office/powerpoint/2010/main" val="3034423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0C7F14-A557-4E7A-867A-A0387E12D266}"/>
              </a:ext>
            </a:extLst>
          </p:cNvPr>
          <p:cNvSpPr>
            <a:spLocks noGrp="1"/>
          </p:cNvSpPr>
          <p:nvPr>
            <p:ph type="title"/>
          </p:nvPr>
        </p:nvSpPr>
        <p:spPr/>
        <p:txBody>
          <a:bodyPr/>
          <a:lstStyle/>
          <a:p>
            <a:r>
              <a:rPr lang="tr-TR" dirty="0" err="1"/>
              <a:t>Ekofeminizm</a:t>
            </a:r>
            <a:endParaRPr lang="tr-TR" dirty="0"/>
          </a:p>
        </p:txBody>
      </p:sp>
      <p:sp>
        <p:nvSpPr>
          <p:cNvPr id="3" name="İçerik Yer Tutucusu 2">
            <a:extLst>
              <a:ext uri="{FF2B5EF4-FFF2-40B4-BE49-F238E27FC236}">
                <a16:creationId xmlns:a16="http://schemas.microsoft.com/office/drawing/2014/main" id="{AE62CE1B-D02A-4560-A427-9BB705EEBCDA}"/>
              </a:ext>
            </a:extLst>
          </p:cNvPr>
          <p:cNvSpPr>
            <a:spLocks noGrp="1"/>
          </p:cNvSpPr>
          <p:nvPr>
            <p:ph idx="1"/>
          </p:nvPr>
        </p:nvSpPr>
        <p:spPr/>
        <p:txBody>
          <a:bodyPr/>
          <a:lstStyle/>
          <a:p>
            <a:r>
              <a:rPr lang="tr-TR" dirty="0" err="1"/>
              <a:t>Ekofeministler</a:t>
            </a:r>
            <a:r>
              <a:rPr lang="tr-TR" dirty="0"/>
              <a:t> kadın ve doğanın ilişkili olduğu ve kadının doğa ile eş tutulduğu yönündeki savlarını dünya kültürlerinin zengin düşünce geleneklerinden örneklerle pekiştirmektedirler. Örneğin Yunan geleneğinde </a:t>
            </a:r>
            <a:r>
              <a:rPr lang="tr-TR" dirty="0" err="1"/>
              <a:t>Gaia</a:t>
            </a:r>
            <a:r>
              <a:rPr lang="tr-TR" dirty="0"/>
              <a:t>, Hıristiyanlıkta Eve ve Mısır geleneğinde </a:t>
            </a:r>
            <a:r>
              <a:rPr lang="tr-TR" dirty="0" err="1"/>
              <a:t>Isis</a:t>
            </a:r>
            <a:r>
              <a:rPr lang="tr-TR" dirty="0"/>
              <a:t> kadın-doğa ilişkisinin </a:t>
            </a:r>
            <a:r>
              <a:rPr lang="tr-TR" dirty="0" err="1"/>
              <a:t>açımlandığı</a:t>
            </a:r>
            <a:r>
              <a:rPr lang="tr-TR" dirty="0"/>
              <a:t> farklı ve önemli örneklerdir (Merchant, 1996). </a:t>
            </a:r>
          </a:p>
          <a:p>
            <a:r>
              <a:rPr lang="tr-TR" dirty="0"/>
              <a:t>Eko feministler için egemen Batı dünya görüşünde var olan ikili karşıtların analizi büyük önem taşımaktadır. Kartezyen dünya görüşünden kaynaklanan bu karşıtlıkla feministler tarafından doğa ve kadın sömürüsünün kökeni olarak sıkı bir biçimde eleştirilir. </a:t>
            </a:r>
          </a:p>
        </p:txBody>
      </p:sp>
    </p:spTree>
    <p:extLst>
      <p:ext uri="{BB962C8B-B14F-4D97-AF65-F5344CB8AC3E}">
        <p14:creationId xmlns:p14="http://schemas.microsoft.com/office/powerpoint/2010/main" val="2613682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A0D13D-ADA4-4213-8249-138DF24694B4}"/>
              </a:ext>
            </a:extLst>
          </p:cNvPr>
          <p:cNvSpPr>
            <a:spLocks noGrp="1"/>
          </p:cNvSpPr>
          <p:nvPr>
            <p:ph type="title"/>
          </p:nvPr>
        </p:nvSpPr>
        <p:spPr>
          <a:xfrm>
            <a:off x="640080" y="2074363"/>
            <a:ext cx="2752354" cy="2709275"/>
          </a:xfrm>
          <a:prstGeom prst="ellipse">
            <a:avLst/>
          </a:prstGeom>
          <a:solidFill>
            <a:schemeClr val="accent1">
              <a:lumMod val="60000"/>
              <a:lumOff val="40000"/>
            </a:schemeClr>
          </a:solidFill>
          <a:ln w="174625" cmpd="thinThick">
            <a:solidFill>
              <a:schemeClr val="accent1">
                <a:lumMod val="75000"/>
              </a:schemeClr>
            </a:solidFill>
          </a:ln>
        </p:spPr>
        <p:txBody>
          <a:bodyPr vert="horz" lIns="91440" tIns="45720" rIns="91440" bIns="45720" rtlCol="0" anchor="ctr">
            <a:normAutofit/>
          </a:bodyPr>
          <a:lstStyle/>
          <a:p>
            <a:pPr algn="ctr"/>
            <a:r>
              <a:rPr lang="tr-TR" sz="2600" kern="1200">
                <a:solidFill>
                  <a:srgbClr val="FFFFFF"/>
                </a:solidFill>
                <a:latin typeface="+mj-lt"/>
                <a:ea typeface="+mj-ea"/>
                <a:cs typeface="+mj-cs"/>
              </a:rPr>
              <a:t>İkili karşıtlıklar: </a:t>
            </a:r>
            <a:r>
              <a:rPr lang="en-US" sz="2600" kern="1200">
                <a:solidFill>
                  <a:srgbClr val="FFFFFF"/>
                </a:solidFill>
                <a:latin typeface="+mj-lt"/>
                <a:ea typeface="+mj-ea"/>
                <a:cs typeface="+mj-cs"/>
              </a:rPr>
              <a:t> </a:t>
            </a:r>
            <a:endParaRPr lang="en-US" sz="2600" kern="1200" dirty="0">
              <a:solidFill>
                <a:srgbClr val="FFFFFF"/>
              </a:solidFill>
              <a:latin typeface="+mj-lt"/>
              <a:ea typeface="+mj-ea"/>
              <a:cs typeface="+mj-cs"/>
            </a:endParaRPr>
          </a:p>
        </p:txBody>
      </p:sp>
      <p:graphicFrame>
        <p:nvGraphicFramePr>
          <p:cNvPr id="4" name="İçerik Yer Tutucusu 3">
            <a:extLst>
              <a:ext uri="{FF2B5EF4-FFF2-40B4-BE49-F238E27FC236}">
                <a16:creationId xmlns:a16="http://schemas.microsoft.com/office/drawing/2014/main" id="{FEF67767-9BF4-4A02-8874-DDC155677C74}"/>
              </a:ext>
            </a:extLst>
          </p:cNvPr>
          <p:cNvGraphicFramePr>
            <a:graphicFrameLocks noGrp="1"/>
          </p:cNvGraphicFramePr>
          <p:nvPr>
            <p:ph idx="1"/>
            <p:extLst>
              <p:ext uri="{D42A27DB-BD31-4B8C-83A1-F6EECF244321}">
                <p14:modId xmlns:p14="http://schemas.microsoft.com/office/powerpoint/2010/main" val="1223383629"/>
              </p:ext>
            </p:extLst>
          </p:nvPr>
        </p:nvGraphicFramePr>
        <p:xfrm>
          <a:off x="4055901" y="961812"/>
          <a:ext cx="7153597" cy="5209360"/>
        </p:xfrm>
        <a:graphic>
          <a:graphicData uri="http://schemas.openxmlformats.org/drawingml/2006/table">
            <a:tbl>
              <a:tblPr firstRow="1" firstCol="1" lastRow="1" lastCol="1" bandRow="1" bandCol="1"/>
              <a:tblGrid>
                <a:gridCol w="3286788">
                  <a:extLst>
                    <a:ext uri="{9D8B030D-6E8A-4147-A177-3AD203B41FA5}">
                      <a16:colId xmlns:a16="http://schemas.microsoft.com/office/drawing/2014/main" val="1775042611"/>
                    </a:ext>
                  </a:extLst>
                </a:gridCol>
                <a:gridCol w="3866809">
                  <a:extLst>
                    <a:ext uri="{9D8B030D-6E8A-4147-A177-3AD203B41FA5}">
                      <a16:colId xmlns:a16="http://schemas.microsoft.com/office/drawing/2014/main" val="4173299748"/>
                    </a:ext>
                  </a:extLst>
                </a:gridCol>
              </a:tblGrid>
              <a:tr h="4930987">
                <a:tc>
                  <a:txBody>
                    <a:bodyPr/>
                    <a:lstStyle/>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Kültür-doğa </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Zihin-beden</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Kadın-erkek</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Maskülin-feminin</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Özne-nesne </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Kamu-özel</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Evrensel-yerel</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Akıl-duygu</a:t>
                      </a: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mn-ea"/>
                        </a:rPr>
                        <a:t>kent-kır </a:t>
                      </a:r>
                      <a:endParaRPr lang="tr-TR" sz="3800" b="0" i="0" u="none" strike="noStrike">
                        <a:effectLst/>
                        <a:latin typeface="Arial" panose="020B0604020202020204" pitchFamily="34" charset="0"/>
                        <a:ea typeface="+mn-ea"/>
                      </a:endParaRPr>
                    </a:p>
                    <a:p>
                      <a:pPr algn="just" fontAlgn="t">
                        <a:lnSpc>
                          <a:spcPct val="150000"/>
                        </a:lnSpc>
                        <a:spcBef>
                          <a:spcPts val="0"/>
                        </a:spcBef>
                        <a:spcAft>
                          <a:spcPts val="0"/>
                        </a:spcAft>
                      </a:pPr>
                      <a:endParaRPr lang="tr-TR" sz="3800" b="0" i="0" u="none" strike="noStrike" dirty="0">
                        <a:effectLst/>
                        <a:latin typeface="Arial" panose="020B0604020202020204" pitchFamily="34" charset="0"/>
                      </a:endParaRPr>
                    </a:p>
                  </a:txBody>
                  <a:tcPr marL="145005" marR="145005" marT="201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Uygar-ilkel</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Kendi-diğeri</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Aktif-pasif</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Efendi-köle</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Teori-pratik </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Beyaz-beyaz olmayan </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Düzen-kargaşa</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Zihinsel iş-bedensel iş</a:t>
                      </a:r>
                      <a:endParaRPr lang="tr-TR" sz="3800" b="0" i="0" u="none" strike="noStrike">
                        <a:effectLst/>
                        <a:latin typeface="Arial" panose="020B0604020202020204" pitchFamily="34" charset="0"/>
                      </a:endParaRPr>
                    </a:p>
                    <a:p>
                      <a:pPr algn="just" fontAlgn="t">
                        <a:lnSpc>
                          <a:spcPct val="150000"/>
                        </a:lnSpc>
                        <a:spcBef>
                          <a:spcPts val="0"/>
                        </a:spcBef>
                        <a:spcAft>
                          <a:spcPts val="0"/>
                        </a:spcAft>
                      </a:pPr>
                      <a:r>
                        <a:rPr lang="tr-TR" sz="2100" b="0" i="0" u="none" strike="noStrike">
                          <a:effectLst/>
                          <a:latin typeface="Times New Roman" panose="02020603050405020304" pitchFamily="18" charset="0"/>
                          <a:ea typeface="Times New Roman" panose="02020603050405020304" pitchFamily="18" charset="0"/>
                        </a:rPr>
                        <a:t> </a:t>
                      </a:r>
                      <a:endParaRPr lang="tr-TR" sz="3800" b="0" i="0" u="none" strike="noStrike" dirty="0">
                        <a:effectLst/>
                        <a:latin typeface="Arial" panose="020B0604020202020204" pitchFamily="34" charset="0"/>
                      </a:endParaRPr>
                    </a:p>
                  </a:txBody>
                  <a:tcPr marL="145005" marR="145005" marT="201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4209068"/>
                  </a:ext>
                </a:extLst>
              </a:tr>
            </a:tbl>
          </a:graphicData>
        </a:graphic>
      </p:graphicFrame>
    </p:spTree>
    <p:extLst>
      <p:ext uri="{BB962C8B-B14F-4D97-AF65-F5344CB8AC3E}">
        <p14:creationId xmlns:p14="http://schemas.microsoft.com/office/powerpoint/2010/main" val="816694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DB519B-745D-4A25-A2C3-CEB40224BB49}"/>
              </a:ext>
            </a:extLst>
          </p:cNvPr>
          <p:cNvSpPr>
            <a:spLocks noGrp="1"/>
          </p:cNvSpPr>
          <p:nvPr>
            <p:ph type="title"/>
          </p:nvPr>
        </p:nvSpPr>
        <p:spPr/>
        <p:txBody>
          <a:bodyPr/>
          <a:lstStyle/>
          <a:p>
            <a:r>
              <a:rPr lang="tr-TR" dirty="0" err="1"/>
              <a:t>Ekofeminizm</a:t>
            </a:r>
            <a:r>
              <a:rPr lang="tr-TR" dirty="0"/>
              <a:t> </a:t>
            </a:r>
          </a:p>
        </p:txBody>
      </p:sp>
      <p:sp>
        <p:nvSpPr>
          <p:cNvPr id="3" name="İçerik Yer Tutucusu 2">
            <a:extLst>
              <a:ext uri="{FF2B5EF4-FFF2-40B4-BE49-F238E27FC236}">
                <a16:creationId xmlns:a16="http://schemas.microsoft.com/office/drawing/2014/main" id="{6047EC64-B6AF-49F0-B814-4AB199F68D54}"/>
              </a:ext>
            </a:extLst>
          </p:cNvPr>
          <p:cNvSpPr>
            <a:spLocks noGrp="1"/>
          </p:cNvSpPr>
          <p:nvPr>
            <p:ph idx="1"/>
          </p:nvPr>
        </p:nvSpPr>
        <p:spPr/>
        <p:txBody>
          <a:bodyPr>
            <a:normAutofit/>
          </a:bodyPr>
          <a:lstStyle/>
          <a:p>
            <a:r>
              <a:rPr lang="tr-TR" sz="3200" dirty="0"/>
              <a:t>Özne-nesne, kültür-doğa, zihin-beden, akıl-duygu gibi şekillerde ifade edilebilen bu ikili karşıtlıklar, feministlere göre temelde var olan kadın-erkek ayrımından ortaya çıkmaktadır. </a:t>
            </a:r>
            <a:r>
              <a:rPr lang="tr-TR" sz="3200" dirty="0" err="1"/>
              <a:t>Hekman’a</a:t>
            </a:r>
            <a:r>
              <a:rPr lang="tr-TR" sz="3200" dirty="0"/>
              <a:t> göre, özne/nesne, rasyonel/irrasyonel, kültür/doğa ve akıl/duygu arasındaki bu </a:t>
            </a:r>
            <a:r>
              <a:rPr lang="tr-TR" sz="3200" dirty="0" err="1"/>
              <a:t>diktomiler</a:t>
            </a:r>
            <a:r>
              <a:rPr lang="tr-TR" sz="3200" dirty="0"/>
              <a:t>, ataerkil düşünce ve toplumda egemen olan kadın-erkek hiyerarşisinin bir ürünüdür. </a:t>
            </a:r>
          </a:p>
          <a:p>
            <a:endParaRPr lang="tr-TR" sz="3200" dirty="0"/>
          </a:p>
        </p:txBody>
      </p:sp>
    </p:spTree>
    <p:extLst>
      <p:ext uri="{BB962C8B-B14F-4D97-AF65-F5344CB8AC3E}">
        <p14:creationId xmlns:p14="http://schemas.microsoft.com/office/powerpoint/2010/main" val="328973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148837-EE14-4C2E-BB54-63ECCB489E30}"/>
              </a:ext>
            </a:extLst>
          </p:cNvPr>
          <p:cNvSpPr>
            <a:spLocks noGrp="1"/>
          </p:cNvSpPr>
          <p:nvPr>
            <p:ph type="title"/>
          </p:nvPr>
        </p:nvSpPr>
        <p:spPr/>
        <p:txBody>
          <a:bodyPr/>
          <a:lstStyle/>
          <a:p>
            <a:r>
              <a:rPr lang="tr-TR" dirty="0" err="1"/>
              <a:t>Ekofemizm</a:t>
            </a:r>
            <a:r>
              <a:rPr lang="tr-TR" dirty="0"/>
              <a:t> </a:t>
            </a:r>
          </a:p>
        </p:txBody>
      </p:sp>
      <p:sp>
        <p:nvSpPr>
          <p:cNvPr id="3" name="İçerik Yer Tutucusu 2">
            <a:extLst>
              <a:ext uri="{FF2B5EF4-FFF2-40B4-BE49-F238E27FC236}">
                <a16:creationId xmlns:a16="http://schemas.microsoft.com/office/drawing/2014/main" id="{442B19CC-6357-406E-ADB3-CE27600D53EE}"/>
              </a:ext>
            </a:extLst>
          </p:cNvPr>
          <p:cNvSpPr>
            <a:spLocks noGrp="1"/>
          </p:cNvSpPr>
          <p:nvPr>
            <p:ph idx="1"/>
          </p:nvPr>
        </p:nvSpPr>
        <p:spPr/>
        <p:txBody>
          <a:bodyPr/>
          <a:lstStyle/>
          <a:p>
            <a:pPr algn="just"/>
            <a:r>
              <a:rPr lang="tr-TR" sz="3600" dirty="0"/>
              <a:t>Bu temelde, </a:t>
            </a:r>
            <a:r>
              <a:rPr lang="tr-TR" sz="3600" dirty="0" err="1"/>
              <a:t>ekofeministler</a:t>
            </a:r>
            <a:r>
              <a:rPr lang="tr-TR" sz="3600" dirty="0"/>
              <a:t> için önemli olan nokta erkeğin kültür ve ussal olanla, kadının ise doğa ile özdeş tutulmasıdır. Bu ise hem kadın hem de doğa üzerindeki egemenliğin meşrulaştırılması için kullanılmaktadır (</a:t>
            </a:r>
            <a:r>
              <a:rPr lang="tr-TR" sz="3600" dirty="0" err="1"/>
              <a:t>Plumwood</a:t>
            </a:r>
            <a:r>
              <a:rPr lang="tr-TR" sz="3600" dirty="0"/>
              <a:t>, 1992). Bu ikili karşıtlıklar hem yatay hiyerarşiler hem de dikey haritalar ve kapsamlı olarak “birbirine bağlı</a:t>
            </a:r>
            <a:r>
              <a:rPr lang="tr-TR" sz="3600" b="1" dirty="0"/>
              <a:t> </a:t>
            </a:r>
            <a:r>
              <a:rPr lang="tr-TR" sz="3600" dirty="0"/>
              <a:t>yapı” olarak görülmelidir (</a:t>
            </a:r>
            <a:r>
              <a:rPr lang="tr-TR" sz="3600" dirty="0" err="1"/>
              <a:t>Plumwood</a:t>
            </a:r>
            <a:r>
              <a:rPr lang="tr-TR" sz="3600" dirty="0"/>
              <a:t>, 1993). </a:t>
            </a:r>
          </a:p>
          <a:p>
            <a:endParaRPr lang="tr-TR" dirty="0"/>
          </a:p>
        </p:txBody>
      </p:sp>
    </p:spTree>
    <p:extLst>
      <p:ext uri="{BB962C8B-B14F-4D97-AF65-F5344CB8AC3E}">
        <p14:creationId xmlns:p14="http://schemas.microsoft.com/office/powerpoint/2010/main" val="375113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B02E7C-82EA-423F-96D8-63C61D4C1A4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25B2F80-ED8E-4C73-A6D6-97E989CA62F2}"/>
              </a:ext>
            </a:extLst>
          </p:cNvPr>
          <p:cNvSpPr>
            <a:spLocks noGrp="1"/>
          </p:cNvSpPr>
          <p:nvPr>
            <p:ph idx="1"/>
          </p:nvPr>
        </p:nvSpPr>
        <p:spPr/>
        <p:txBody>
          <a:bodyPr>
            <a:normAutofit/>
          </a:bodyPr>
          <a:lstStyle/>
          <a:p>
            <a:pPr algn="just"/>
            <a:r>
              <a:rPr lang="tr-TR" sz="3200" dirty="0"/>
              <a:t>Doğa-kültür karşıtlığı veya “kadının doğa ve erkeğin kültür ile özdeş tutulmasına” karşı çıkan </a:t>
            </a:r>
            <a:r>
              <a:rPr lang="tr-TR" sz="3200" dirty="0" err="1"/>
              <a:t>ekofeministler</a:t>
            </a:r>
            <a:r>
              <a:rPr lang="tr-TR" sz="3200" dirty="0"/>
              <a:t>, alternatif düşünce arayışlarında,  bir bilinç değişimi hedeflemektedirler. En temelde, bu yeni bir kültür yaratma çabasıdır. Bu yeni kültür, yaratma çabasında eski çağ tanrıçalarından, söylencelerden ve sembollerden yararlanılmaktadır. Bazıları ise Amerikan yerlilerinin sembol ve pratiklerinden etkilenmişlerdir (</a:t>
            </a:r>
            <a:r>
              <a:rPr lang="tr-TR" sz="3200" dirty="0" err="1"/>
              <a:t>Mellor</a:t>
            </a:r>
            <a:r>
              <a:rPr lang="tr-TR" sz="3200" dirty="0"/>
              <a:t>; </a:t>
            </a:r>
            <a:r>
              <a:rPr lang="tr-TR" sz="3200" dirty="0" err="1"/>
              <a:t>Mies</a:t>
            </a:r>
            <a:r>
              <a:rPr lang="tr-TR" sz="3200"/>
              <a:t>). </a:t>
            </a:r>
            <a:endParaRPr lang="tr-TR" sz="3200" dirty="0"/>
          </a:p>
        </p:txBody>
      </p:sp>
    </p:spTree>
    <p:extLst>
      <p:ext uri="{BB962C8B-B14F-4D97-AF65-F5344CB8AC3E}">
        <p14:creationId xmlns:p14="http://schemas.microsoft.com/office/powerpoint/2010/main" val="3511818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9332D0-D098-46E7-A11B-AA6AE0E678A6}"/>
              </a:ext>
            </a:extLst>
          </p:cNvPr>
          <p:cNvSpPr>
            <a:spLocks noGrp="1"/>
          </p:cNvSpPr>
          <p:nvPr>
            <p:ph type="title"/>
          </p:nvPr>
        </p:nvSpPr>
        <p:spPr/>
        <p:txBody>
          <a:bodyPr/>
          <a:lstStyle/>
          <a:p>
            <a:r>
              <a:rPr lang="tr-TR" dirty="0" err="1"/>
              <a:t>Ekofeminizm</a:t>
            </a:r>
            <a:r>
              <a:rPr lang="tr-TR" dirty="0"/>
              <a:t> </a:t>
            </a:r>
          </a:p>
        </p:txBody>
      </p:sp>
      <p:sp>
        <p:nvSpPr>
          <p:cNvPr id="3" name="İçerik Yer Tutucusu 2">
            <a:extLst>
              <a:ext uri="{FF2B5EF4-FFF2-40B4-BE49-F238E27FC236}">
                <a16:creationId xmlns:a16="http://schemas.microsoft.com/office/drawing/2014/main" id="{F6DE2699-018A-4748-B8A2-0E221ACF1B4F}"/>
              </a:ext>
            </a:extLst>
          </p:cNvPr>
          <p:cNvSpPr>
            <a:spLocks noGrp="1"/>
          </p:cNvSpPr>
          <p:nvPr>
            <p:ph idx="1"/>
          </p:nvPr>
        </p:nvSpPr>
        <p:spPr/>
        <p:txBody>
          <a:bodyPr>
            <a:normAutofit/>
          </a:bodyPr>
          <a:lstStyle/>
          <a:p>
            <a:r>
              <a:rPr lang="tr-TR" sz="3200" dirty="0" err="1"/>
              <a:t>Ekofeministlere</a:t>
            </a:r>
            <a:r>
              <a:rPr lang="tr-TR" sz="3200" dirty="0"/>
              <a:t> göre ekolojik krizin nedeni, hem doğayı hem de kadını sömüren erkek kültürüdür. </a:t>
            </a:r>
            <a:r>
              <a:rPr lang="tr-TR" sz="3200" dirty="0" err="1"/>
              <a:t>Ekofeminist</a:t>
            </a:r>
            <a:r>
              <a:rPr lang="tr-TR" sz="3200" dirty="0"/>
              <a:t> duyarlılık, hem kadının hem de doğanın “modern </a:t>
            </a:r>
            <a:r>
              <a:rPr lang="tr-TR" sz="3200" dirty="0" err="1"/>
              <a:t>patriyarkal</a:t>
            </a:r>
            <a:r>
              <a:rPr lang="tr-TR" sz="3200" dirty="0"/>
              <a:t> toplumun yıkıcı teknolojilerine maruz kaldığının” fark edilmesidir (</a:t>
            </a:r>
            <a:r>
              <a:rPr lang="tr-TR" sz="3200" dirty="0" err="1"/>
              <a:t>Mellor</a:t>
            </a:r>
            <a:r>
              <a:rPr lang="tr-TR" sz="3200" dirty="0"/>
              <a:t>, 1992:66). </a:t>
            </a:r>
            <a:r>
              <a:rPr lang="tr-TR" sz="3200" dirty="0" err="1"/>
              <a:t>Ekofeministler</a:t>
            </a:r>
            <a:r>
              <a:rPr lang="tr-TR" sz="3200" dirty="0"/>
              <a:t>, eşitliğin olduğu ve doğa ile barışık bir yaşam tarzı konusunda genel bir toplum görüşüne sahip olmalarına rağmen, böyle bir toplumu gerçekleştirmek için ne tür stratejiler izlenmesi gerektiği konusunda ortak bir düşünceye varmış görünmüyorlar. </a:t>
            </a:r>
          </a:p>
        </p:txBody>
      </p:sp>
    </p:spTree>
    <p:extLst>
      <p:ext uri="{BB962C8B-B14F-4D97-AF65-F5344CB8AC3E}">
        <p14:creationId xmlns:p14="http://schemas.microsoft.com/office/powerpoint/2010/main" val="176974642"/>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3</TotalTime>
  <Words>726</Words>
  <Application>Microsoft Office PowerPoint</Application>
  <PresentationFormat>Geniş ekran</PresentationFormat>
  <Paragraphs>55</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Times New Roman</vt:lpstr>
      <vt:lpstr>Office Theme</vt:lpstr>
      <vt:lpstr>Yaklaşımlar </vt:lpstr>
      <vt:lpstr>Yaklaşımlar: Ekofeminizm </vt:lpstr>
      <vt:lpstr>Ekofemizm</vt:lpstr>
      <vt:lpstr>Ekofeminizm</vt:lpstr>
      <vt:lpstr>İkili karşıtlıklar:  </vt:lpstr>
      <vt:lpstr>Ekofeminizm </vt:lpstr>
      <vt:lpstr>Ekofemizm </vt:lpstr>
      <vt:lpstr>PowerPoint Sunusu</vt:lpstr>
      <vt:lpstr>Ekofeminizm </vt:lpstr>
      <vt:lpstr>Kaynaklar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Yaklaşımlar </dc:title>
  <dc:creator>Mavis</dc:creator>
  <cp:lastModifiedBy>Mavis</cp:lastModifiedBy>
  <cp:revision>2</cp:revision>
  <dcterms:created xsi:type="dcterms:W3CDTF">2020-05-19T14:15:07Z</dcterms:created>
  <dcterms:modified xsi:type="dcterms:W3CDTF">2020-05-19T20:06:54Z</dcterms:modified>
</cp:coreProperties>
</file>