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43"/>
    <p:restoredTop sz="95934"/>
  </p:normalViewPr>
  <p:slideViewPr>
    <p:cSldViewPr snapToGrid="0" snapToObjects="1">
      <p:cViewPr varScale="1">
        <p:scale>
          <a:sx n="74" d="100"/>
          <a:sy n="74" d="100"/>
        </p:scale>
        <p:origin x="184" y="10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BF448-522D-5048-8C5E-0A3F3EA43DA3}" type="doc">
      <dgm:prSet loTypeId="urn:microsoft.com/office/officeart/2008/layout/Radial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3FD6EF-2681-C944-BC75-BF3A41CC384E}">
      <dgm:prSet phldrT="[Metin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tr-TR" dirty="0"/>
            <a:t>Tipik Davranış</a:t>
          </a:r>
        </a:p>
      </dgm:t>
    </dgm:pt>
    <dgm:pt modelId="{2B7D3224-2F20-A043-A390-FE994A53A6A6}" type="parTrans" cxnId="{0C4C80A6-5046-484C-A1F4-882FCB6C1E47}">
      <dgm:prSet/>
      <dgm:spPr/>
      <dgm:t>
        <a:bodyPr/>
        <a:lstStyle/>
        <a:p>
          <a:endParaRPr lang="tr-TR"/>
        </a:p>
      </dgm:t>
    </dgm:pt>
    <dgm:pt modelId="{CD82D555-A011-5A4E-A6EA-3D775E7DC9FF}" type="sibTrans" cxnId="{0C4C80A6-5046-484C-A1F4-882FCB6C1E47}">
      <dgm:prSet/>
      <dgm:spPr/>
      <dgm:t>
        <a:bodyPr/>
        <a:lstStyle/>
        <a:p>
          <a:endParaRPr lang="tr-TR"/>
        </a:p>
      </dgm:t>
    </dgm:pt>
    <dgm:pt modelId="{DB170C25-AA60-0C45-A2E8-06E306921E7C}">
      <dgm:prSet phldrT="[Metin]"/>
      <dgm:spPr>
        <a:solidFill>
          <a:schemeClr val="accent3"/>
        </a:solidFill>
      </dgm:spPr>
      <dgm:t>
        <a:bodyPr/>
        <a:lstStyle/>
        <a:p>
          <a:r>
            <a:rPr lang="tr-TR" dirty="0"/>
            <a:t>Kişiyi Gözlemleme</a:t>
          </a:r>
        </a:p>
      </dgm:t>
    </dgm:pt>
    <dgm:pt modelId="{1C7C1AD4-6C62-3E43-85F4-B99EC67DF1D6}" type="parTrans" cxnId="{6FB7025D-57E1-3545-BB36-FDBE80A45D77}">
      <dgm:prSet/>
      <dgm:spPr/>
      <dgm:t>
        <a:bodyPr/>
        <a:lstStyle/>
        <a:p>
          <a:endParaRPr lang="tr-TR"/>
        </a:p>
      </dgm:t>
    </dgm:pt>
    <dgm:pt modelId="{DE797182-BD0D-3944-AD6E-74337B87F32C}" type="sibTrans" cxnId="{6FB7025D-57E1-3545-BB36-FDBE80A45D77}">
      <dgm:prSet/>
      <dgm:spPr/>
      <dgm:t>
        <a:bodyPr/>
        <a:lstStyle/>
        <a:p>
          <a:endParaRPr lang="tr-TR"/>
        </a:p>
      </dgm:t>
    </dgm:pt>
    <dgm:pt modelId="{343536E3-04A6-3247-B375-5D81BDAEC0EA}">
      <dgm:prSet phldrT="[Metin]"/>
      <dgm:spPr>
        <a:solidFill>
          <a:schemeClr val="accent3"/>
        </a:solidFill>
      </dgm:spPr>
      <dgm:t>
        <a:bodyPr/>
        <a:lstStyle/>
        <a:p>
          <a:r>
            <a:rPr lang="tr-TR" dirty="0"/>
            <a:t>Kendi Hakkında Bilgi Verme (Bireysel Raporlar)</a:t>
          </a:r>
        </a:p>
      </dgm:t>
    </dgm:pt>
    <dgm:pt modelId="{FFE49CE0-F317-3340-A5B2-BFCCCF0E3B14}" type="parTrans" cxnId="{C3AB64A4-E4F4-8443-84CE-E28B4109B5E8}">
      <dgm:prSet/>
      <dgm:spPr/>
      <dgm:t>
        <a:bodyPr/>
        <a:lstStyle/>
        <a:p>
          <a:endParaRPr lang="tr-TR"/>
        </a:p>
      </dgm:t>
    </dgm:pt>
    <dgm:pt modelId="{2A888E62-70F5-3F40-AD97-EE523243E67F}" type="sibTrans" cxnId="{C3AB64A4-E4F4-8443-84CE-E28B4109B5E8}">
      <dgm:prSet/>
      <dgm:spPr/>
      <dgm:t>
        <a:bodyPr/>
        <a:lstStyle/>
        <a:p>
          <a:endParaRPr lang="tr-TR"/>
        </a:p>
      </dgm:t>
    </dgm:pt>
    <dgm:pt modelId="{15DD4FE4-E9C1-A04B-A6FD-6229C1242257}">
      <dgm:prSet phldrT="[Metin]"/>
      <dgm:spPr>
        <a:solidFill>
          <a:schemeClr val="accent3"/>
        </a:solidFill>
      </dgm:spPr>
      <dgm:t>
        <a:bodyPr/>
        <a:lstStyle/>
        <a:p>
          <a:r>
            <a:rPr lang="tr-TR" dirty="0" err="1"/>
            <a:t>Projektif</a:t>
          </a:r>
          <a:r>
            <a:rPr lang="tr-TR" dirty="0"/>
            <a:t> Test Yöntemi</a:t>
          </a:r>
        </a:p>
      </dgm:t>
    </dgm:pt>
    <dgm:pt modelId="{819E249F-5E14-004B-9880-A5D4661BD987}" type="parTrans" cxnId="{CB1D1B2E-7F3B-1841-B93C-DD0E28718DD9}">
      <dgm:prSet/>
      <dgm:spPr/>
      <dgm:t>
        <a:bodyPr/>
        <a:lstStyle/>
        <a:p>
          <a:endParaRPr lang="tr-TR"/>
        </a:p>
      </dgm:t>
    </dgm:pt>
    <dgm:pt modelId="{2BF0B04C-1D31-4A4B-957F-2960EDFCDA50}" type="sibTrans" cxnId="{CB1D1B2E-7F3B-1841-B93C-DD0E28718DD9}">
      <dgm:prSet/>
      <dgm:spPr/>
      <dgm:t>
        <a:bodyPr/>
        <a:lstStyle/>
        <a:p>
          <a:endParaRPr lang="tr-TR"/>
        </a:p>
      </dgm:t>
    </dgm:pt>
    <dgm:pt modelId="{605A8971-B30C-9445-AF9F-992944446AA0}" type="pres">
      <dgm:prSet presAssocID="{032BF448-522D-5048-8C5E-0A3F3EA43DA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DE94792-BF69-2E4B-AA2B-9B0744D74CA6}" type="pres">
      <dgm:prSet presAssocID="{653FD6EF-2681-C944-BC75-BF3A41CC384E}" presName="singleCycle" presStyleCnt="0"/>
      <dgm:spPr/>
    </dgm:pt>
    <dgm:pt modelId="{C2F6628F-C488-8345-B90A-67D51CE756F5}" type="pres">
      <dgm:prSet presAssocID="{653FD6EF-2681-C944-BC75-BF3A41CC384E}" presName="singleCenter" presStyleLbl="node1" presStyleIdx="0" presStyleCnt="4">
        <dgm:presLayoutVars>
          <dgm:chMax val="7"/>
          <dgm:chPref val="7"/>
        </dgm:presLayoutVars>
      </dgm:prSet>
      <dgm:spPr/>
    </dgm:pt>
    <dgm:pt modelId="{7571B8AD-8D31-024E-83E7-75863C1F6B7A}" type="pres">
      <dgm:prSet presAssocID="{1C7C1AD4-6C62-3E43-85F4-B99EC67DF1D6}" presName="Name56" presStyleLbl="parChTrans1D2" presStyleIdx="0" presStyleCnt="3"/>
      <dgm:spPr/>
    </dgm:pt>
    <dgm:pt modelId="{691C72D1-8F5E-F444-9935-BB48B366F29B}" type="pres">
      <dgm:prSet presAssocID="{DB170C25-AA60-0C45-A2E8-06E306921E7C}" presName="text0" presStyleLbl="node1" presStyleIdx="1" presStyleCnt="4" custScaleX="143726" custScaleY="117598">
        <dgm:presLayoutVars>
          <dgm:bulletEnabled val="1"/>
        </dgm:presLayoutVars>
      </dgm:prSet>
      <dgm:spPr/>
    </dgm:pt>
    <dgm:pt modelId="{67FE05BB-1A5F-3D43-8AF0-989E6081A5B8}" type="pres">
      <dgm:prSet presAssocID="{FFE49CE0-F317-3340-A5B2-BFCCCF0E3B14}" presName="Name56" presStyleLbl="parChTrans1D2" presStyleIdx="1" presStyleCnt="3"/>
      <dgm:spPr/>
    </dgm:pt>
    <dgm:pt modelId="{2CE781AA-6E22-0C40-B014-B9BE435B62FF}" type="pres">
      <dgm:prSet presAssocID="{343536E3-04A6-3247-B375-5D81BDAEC0EA}" presName="text0" presStyleLbl="node1" presStyleIdx="2" presStyleCnt="4" custScaleX="173403" custScaleY="103395">
        <dgm:presLayoutVars>
          <dgm:bulletEnabled val="1"/>
        </dgm:presLayoutVars>
      </dgm:prSet>
      <dgm:spPr/>
    </dgm:pt>
    <dgm:pt modelId="{E120C020-D167-E140-A4A1-98190F78C38D}" type="pres">
      <dgm:prSet presAssocID="{819E249F-5E14-004B-9880-A5D4661BD987}" presName="Name56" presStyleLbl="parChTrans1D2" presStyleIdx="2" presStyleCnt="3"/>
      <dgm:spPr/>
    </dgm:pt>
    <dgm:pt modelId="{2974351A-C46C-9E49-B027-ACE3C24D7346}" type="pres">
      <dgm:prSet presAssocID="{15DD4FE4-E9C1-A04B-A6FD-6229C1242257}" presName="text0" presStyleLbl="node1" presStyleIdx="3" presStyleCnt="4" custScaleX="130718" custScaleY="112318">
        <dgm:presLayoutVars>
          <dgm:bulletEnabled val="1"/>
        </dgm:presLayoutVars>
      </dgm:prSet>
      <dgm:spPr/>
    </dgm:pt>
  </dgm:ptLst>
  <dgm:cxnLst>
    <dgm:cxn modelId="{435A6D1C-3F48-7541-A276-345626DAA40B}" type="presOf" srcId="{15DD4FE4-E9C1-A04B-A6FD-6229C1242257}" destId="{2974351A-C46C-9E49-B027-ACE3C24D7346}" srcOrd="0" destOrd="0" presId="urn:microsoft.com/office/officeart/2008/layout/RadialCluster"/>
    <dgm:cxn modelId="{CB1D1B2E-7F3B-1841-B93C-DD0E28718DD9}" srcId="{653FD6EF-2681-C944-BC75-BF3A41CC384E}" destId="{15DD4FE4-E9C1-A04B-A6FD-6229C1242257}" srcOrd="2" destOrd="0" parTransId="{819E249F-5E14-004B-9880-A5D4661BD987}" sibTransId="{2BF0B04C-1D31-4A4B-957F-2960EDFCDA50}"/>
    <dgm:cxn modelId="{6FB7025D-57E1-3545-BB36-FDBE80A45D77}" srcId="{653FD6EF-2681-C944-BC75-BF3A41CC384E}" destId="{DB170C25-AA60-0C45-A2E8-06E306921E7C}" srcOrd="0" destOrd="0" parTransId="{1C7C1AD4-6C62-3E43-85F4-B99EC67DF1D6}" sibTransId="{DE797182-BD0D-3944-AD6E-74337B87F32C}"/>
    <dgm:cxn modelId="{E2A46684-F41F-EA40-B7E2-FC9FA508E475}" type="presOf" srcId="{1C7C1AD4-6C62-3E43-85F4-B99EC67DF1D6}" destId="{7571B8AD-8D31-024E-83E7-75863C1F6B7A}" srcOrd="0" destOrd="0" presId="urn:microsoft.com/office/officeart/2008/layout/RadialCluster"/>
    <dgm:cxn modelId="{771AEB8B-C05E-E14A-92F5-28DC989EFBC4}" type="presOf" srcId="{FFE49CE0-F317-3340-A5B2-BFCCCF0E3B14}" destId="{67FE05BB-1A5F-3D43-8AF0-989E6081A5B8}" srcOrd="0" destOrd="0" presId="urn:microsoft.com/office/officeart/2008/layout/RadialCluster"/>
    <dgm:cxn modelId="{C3AB64A4-E4F4-8443-84CE-E28B4109B5E8}" srcId="{653FD6EF-2681-C944-BC75-BF3A41CC384E}" destId="{343536E3-04A6-3247-B375-5D81BDAEC0EA}" srcOrd="1" destOrd="0" parTransId="{FFE49CE0-F317-3340-A5B2-BFCCCF0E3B14}" sibTransId="{2A888E62-70F5-3F40-AD97-EE523243E67F}"/>
    <dgm:cxn modelId="{0C4C80A6-5046-484C-A1F4-882FCB6C1E47}" srcId="{032BF448-522D-5048-8C5E-0A3F3EA43DA3}" destId="{653FD6EF-2681-C944-BC75-BF3A41CC384E}" srcOrd="0" destOrd="0" parTransId="{2B7D3224-2F20-A043-A390-FE994A53A6A6}" sibTransId="{CD82D555-A011-5A4E-A6EA-3D775E7DC9FF}"/>
    <dgm:cxn modelId="{0578FAC0-5D45-574C-B7C6-574D30C7CE7A}" type="presOf" srcId="{653FD6EF-2681-C944-BC75-BF3A41CC384E}" destId="{C2F6628F-C488-8345-B90A-67D51CE756F5}" srcOrd="0" destOrd="0" presId="urn:microsoft.com/office/officeart/2008/layout/RadialCluster"/>
    <dgm:cxn modelId="{B77032C4-27CA-B34E-A890-33923F8A088E}" type="presOf" srcId="{343536E3-04A6-3247-B375-5D81BDAEC0EA}" destId="{2CE781AA-6E22-0C40-B014-B9BE435B62FF}" srcOrd="0" destOrd="0" presId="urn:microsoft.com/office/officeart/2008/layout/RadialCluster"/>
    <dgm:cxn modelId="{F3E0C1D5-8B7E-414F-8C45-5652F77EF294}" type="presOf" srcId="{DB170C25-AA60-0C45-A2E8-06E306921E7C}" destId="{691C72D1-8F5E-F444-9935-BB48B366F29B}" srcOrd="0" destOrd="0" presId="urn:microsoft.com/office/officeart/2008/layout/RadialCluster"/>
    <dgm:cxn modelId="{42A67CEB-58F7-5F4F-B1DD-CAF9377ECA76}" type="presOf" srcId="{032BF448-522D-5048-8C5E-0A3F3EA43DA3}" destId="{605A8971-B30C-9445-AF9F-992944446AA0}" srcOrd="0" destOrd="0" presId="urn:microsoft.com/office/officeart/2008/layout/RadialCluster"/>
    <dgm:cxn modelId="{A018F5F2-4E44-2C4A-A665-8AB50E141E25}" type="presOf" srcId="{819E249F-5E14-004B-9880-A5D4661BD987}" destId="{E120C020-D167-E140-A4A1-98190F78C38D}" srcOrd="0" destOrd="0" presId="urn:microsoft.com/office/officeart/2008/layout/RadialCluster"/>
    <dgm:cxn modelId="{F2DB4863-8B5C-D649-A5E1-D601246BDC46}" type="presParOf" srcId="{605A8971-B30C-9445-AF9F-992944446AA0}" destId="{5DE94792-BF69-2E4B-AA2B-9B0744D74CA6}" srcOrd="0" destOrd="0" presId="urn:microsoft.com/office/officeart/2008/layout/RadialCluster"/>
    <dgm:cxn modelId="{CB88BF99-81E9-FA4F-9A68-B5EB5FC01FC5}" type="presParOf" srcId="{5DE94792-BF69-2E4B-AA2B-9B0744D74CA6}" destId="{C2F6628F-C488-8345-B90A-67D51CE756F5}" srcOrd="0" destOrd="0" presId="urn:microsoft.com/office/officeart/2008/layout/RadialCluster"/>
    <dgm:cxn modelId="{3DA1610B-3432-674B-94A4-841E24484656}" type="presParOf" srcId="{5DE94792-BF69-2E4B-AA2B-9B0744D74CA6}" destId="{7571B8AD-8D31-024E-83E7-75863C1F6B7A}" srcOrd="1" destOrd="0" presId="urn:microsoft.com/office/officeart/2008/layout/RadialCluster"/>
    <dgm:cxn modelId="{EE392876-3A18-CF41-8B9C-789E37FCB795}" type="presParOf" srcId="{5DE94792-BF69-2E4B-AA2B-9B0744D74CA6}" destId="{691C72D1-8F5E-F444-9935-BB48B366F29B}" srcOrd="2" destOrd="0" presId="urn:microsoft.com/office/officeart/2008/layout/RadialCluster"/>
    <dgm:cxn modelId="{320F3FB2-549A-8743-B31D-0C4B18CCC08A}" type="presParOf" srcId="{5DE94792-BF69-2E4B-AA2B-9B0744D74CA6}" destId="{67FE05BB-1A5F-3D43-8AF0-989E6081A5B8}" srcOrd="3" destOrd="0" presId="urn:microsoft.com/office/officeart/2008/layout/RadialCluster"/>
    <dgm:cxn modelId="{64463964-7FF8-A545-B585-B662B6138D08}" type="presParOf" srcId="{5DE94792-BF69-2E4B-AA2B-9B0744D74CA6}" destId="{2CE781AA-6E22-0C40-B014-B9BE435B62FF}" srcOrd="4" destOrd="0" presId="urn:microsoft.com/office/officeart/2008/layout/RadialCluster"/>
    <dgm:cxn modelId="{C673E266-1796-284F-A834-C4A2DF2041D8}" type="presParOf" srcId="{5DE94792-BF69-2E4B-AA2B-9B0744D74CA6}" destId="{E120C020-D167-E140-A4A1-98190F78C38D}" srcOrd="5" destOrd="0" presId="urn:microsoft.com/office/officeart/2008/layout/RadialCluster"/>
    <dgm:cxn modelId="{47757E80-FB33-6D4A-A6F5-B5485D6B9156}" type="presParOf" srcId="{5DE94792-BF69-2E4B-AA2B-9B0744D74CA6}" destId="{2974351A-C46C-9E49-B027-ACE3C24D734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FC7E07-4F1C-CE45-970C-DDEA24B2161A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26EE5A-C01C-AF4C-BFAC-AF7085009463}">
      <dgm:prSet phldrT="[Metin]"/>
      <dgm:spPr>
        <a:solidFill>
          <a:schemeClr val="accent3"/>
        </a:solidFill>
      </dgm:spPr>
      <dgm:t>
        <a:bodyPr/>
        <a:lstStyle/>
        <a:p>
          <a:r>
            <a:rPr lang="tr-TR" dirty="0"/>
            <a:t>Çağrışım Sınıflandırması</a:t>
          </a:r>
        </a:p>
      </dgm:t>
    </dgm:pt>
    <dgm:pt modelId="{10F9BEB7-736B-7A41-B899-3D4DC9FD4554}" type="parTrans" cxnId="{0463CC95-7E2B-C64E-ABC3-A63F9A414679}">
      <dgm:prSet/>
      <dgm:spPr/>
      <dgm:t>
        <a:bodyPr/>
        <a:lstStyle/>
        <a:p>
          <a:endParaRPr lang="tr-TR"/>
        </a:p>
      </dgm:t>
    </dgm:pt>
    <dgm:pt modelId="{505C7D12-DE76-C044-9AC7-CBF6AA93770F}" type="sibTrans" cxnId="{0463CC95-7E2B-C64E-ABC3-A63F9A414679}">
      <dgm:prSet/>
      <dgm:spPr/>
      <dgm:t>
        <a:bodyPr/>
        <a:lstStyle/>
        <a:p>
          <a:endParaRPr lang="tr-TR"/>
        </a:p>
      </dgm:t>
    </dgm:pt>
    <dgm:pt modelId="{B5E3245A-1C4B-ED45-9AEC-8A1C047DB604}">
      <dgm:prSet phldrT="[Metin]"/>
      <dgm:spPr>
        <a:solidFill>
          <a:srgbClr val="0070C0"/>
        </a:solidFill>
      </dgm:spPr>
      <dgm:t>
        <a:bodyPr/>
        <a:lstStyle/>
        <a:p>
          <a:r>
            <a:rPr lang="tr-TR" dirty="0"/>
            <a:t>Yapılandırma S.</a:t>
          </a:r>
        </a:p>
      </dgm:t>
    </dgm:pt>
    <dgm:pt modelId="{81A89C88-A3D2-224E-9D2C-F88BCDF99AA8}" type="parTrans" cxnId="{A25F45B3-D030-D148-A098-E6AE48F7A7F6}">
      <dgm:prSet/>
      <dgm:spPr/>
      <dgm:t>
        <a:bodyPr/>
        <a:lstStyle/>
        <a:p>
          <a:endParaRPr lang="tr-TR"/>
        </a:p>
      </dgm:t>
    </dgm:pt>
    <dgm:pt modelId="{50E08E60-9AC0-2A45-A01C-96150BFF4E0C}" type="sibTrans" cxnId="{A25F45B3-D030-D148-A098-E6AE48F7A7F6}">
      <dgm:prSet/>
      <dgm:spPr/>
      <dgm:t>
        <a:bodyPr/>
        <a:lstStyle/>
        <a:p>
          <a:endParaRPr lang="tr-TR"/>
        </a:p>
      </dgm:t>
    </dgm:pt>
    <dgm:pt modelId="{7DA2B100-9922-984D-A690-AD555EA8C303}">
      <dgm:prSet phldrT="[Metin]"/>
      <dgm:spPr>
        <a:solidFill>
          <a:srgbClr val="7030A0"/>
        </a:solidFill>
      </dgm:spPr>
      <dgm:t>
        <a:bodyPr/>
        <a:lstStyle/>
        <a:p>
          <a:r>
            <a:rPr lang="tr-TR" dirty="0"/>
            <a:t>Tamamlama S.</a:t>
          </a:r>
        </a:p>
      </dgm:t>
    </dgm:pt>
    <dgm:pt modelId="{1076354B-1C42-7448-9989-A708419C51DA}" type="parTrans" cxnId="{5961697B-82AF-8B44-BD3C-37FC8C9A59B3}">
      <dgm:prSet/>
      <dgm:spPr/>
      <dgm:t>
        <a:bodyPr/>
        <a:lstStyle/>
        <a:p>
          <a:endParaRPr lang="tr-TR"/>
        </a:p>
      </dgm:t>
    </dgm:pt>
    <dgm:pt modelId="{06011418-0C95-CF49-B663-35CBF0A73C60}" type="sibTrans" cxnId="{5961697B-82AF-8B44-BD3C-37FC8C9A59B3}">
      <dgm:prSet/>
      <dgm:spPr/>
      <dgm:t>
        <a:bodyPr/>
        <a:lstStyle/>
        <a:p>
          <a:endParaRPr lang="tr-TR"/>
        </a:p>
      </dgm:t>
    </dgm:pt>
    <dgm:pt modelId="{1FF27202-A51E-954E-878F-A92AB64186B5}">
      <dgm:prSet phldrT="[Metin]"/>
      <dgm:spPr>
        <a:solidFill>
          <a:srgbClr val="C00000"/>
        </a:solidFill>
      </dgm:spPr>
      <dgm:t>
        <a:bodyPr/>
        <a:lstStyle/>
        <a:p>
          <a:r>
            <a:rPr lang="tr-TR" dirty="0"/>
            <a:t>Seçme / düzenleme S.</a:t>
          </a:r>
        </a:p>
      </dgm:t>
    </dgm:pt>
    <dgm:pt modelId="{B5F151A2-B931-D746-9DE7-0AA0C709CE52}" type="parTrans" cxnId="{64378358-F782-3945-8508-61C8F3765C2E}">
      <dgm:prSet/>
      <dgm:spPr/>
      <dgm:t>
        <a:bodyPr/>
        <a:lstStyle/>
        <a:p>
          <a:endParaRPr lang="tr-TR"/>
        </a:p>
      </dgm:t>
    </dgm:pt>
    <dgm:pt modelId="{EFBB2138-05A4-B846-9D01-54B1261D40B0}" type="sibTrans" cxnId="{64378358-F782-3945-8508-61C8F3765C2E}">
      <dgm:prSet/>
      <dgm:spPr/>
      <dgm:t>
        <a:bodyPr/>
        <a:lstStyle/>
        <a:p>
          <a:endParaRPr lang="tr-TR"/>
        </a:p>
      </dgm:t>
    </dgm:pt>
    <dgm:pt modelId="{0B084FE8-F1C3-3E42-8029-30A85ECC3F3C}">
      <dgm:prSet phldrT="[Metin]"/>
      <dgm:spPr/>
      <dgm:t>
        <a:bodyPr/>
        <a:lstStyle/>
        <a:p>
          <a:r>
            <a:rPr lang="tr-TR" dirty="0"/>
            <a:t>Anlatım S. </a:t>
          </a:r>
        </a:p>
      </dgm:t>
    </dgm:pt>
    <dgm:pt modelId="{C1B40FAA-80BC-9F4C-8C7E-04AE3ACE4AFE}" type="parTrans" cxnId="{AD5FCCD5-5430-8A4A-A348-443BC4FD4491}">
      <dgm:prSet/>
      <dgm:spPr/>
      <dgm:t>
        <a:bodyPr/>
        <a:lstStyle/>
        <a:p>
          <a:endParaRPr lang="tr-TR"/>
        </a:p>
      </dgm:t>
    </dgm:pt>
    <dgm:pt modelId="{CCDE395D-23AE-3848-B329-0E1CE388F9AA}" type="sibTrans" cxnId="{AD5FCCD5-5430-8A4A-A348-443BC4FD4491}">
      <dgm:prSet/>
      <dgm:spPr/>
      <dgm:t>
        <a:bodyPr/>
        <a:lstStyle/>
        <a:p>
          <a:endParaRPr lang="tr-TR"/>
        </a:p>
      </dgm:t>
    </dgm:pt>
    <dgm:pt modelId="{666B2BC2-F111-5F48-940A-AF481F824FF0}" type="pres">
      <dgm:prSet presAssocID="{A9FC7E07-4F1C-CE45-970C-DDEA24B2161A}" presName="cycle" presStyleCnt="0">
        <dgm:presLayoutVars>
          <dgm:dir/>
          <dgm:resizeHandles val="exact"/>
        </dgm:presLayoutVars>
      </dgm:prSet>
      <dgm:spPr/>
    </dgm:pt>
    <dgm:pt modelId="{17FF30BF-4A30-894B-A365-4371C8D7F071}" type="pres">
      <dgm:prSet presAssocID="{7926EE5A-C01C-AF4C-BFAC-AF7085009463}" presName="node" presStyleLbl="node1" presStyleIdx="0" presStyleCnt="5">
        <dgm:presLayoutVars>
          <dgm:bulletEnabled val="1"/>
        </dgm:presLayoutVars>
      </dgm:prSet>
      <dgm:spPr/>
    </dgm:pt>
    <dgm:pt modelId="{C686716A-D4D9-3D49-95E7-8FB2CF38D4D2}" type="pres">
      <dgm:prSet presAssocID="{7926EE5A-C01C-AF4C-BFAC-AF7085009463}" presName="spNode" presStyleCnt="0"/>
      <dgm:spPr/>
    </dgm:pt>
    <dgm:pt modelId="{97A38173-6088-2B4E-968F-CA665D14B635}" type="pres">
      <dgm:prSet presAssocID="{505C7D12-DE76-C044-9AC7-CBF6AA93770F}" presName="sibTrans" presStyleLbl="sibTrans1D1" presStyleIdx="0" presStyleCnt="5"/>
      <dgm:spPr/>
    </dgm:pt>
    <dgm:pt modelId="{31C2F9E8-DECC-AE47-B87E-264E104886FD}" type="pres">
      <dgm:prSet presAssocID="{B5E3245A-1C4B-ED45-9AEC-8A1C047DB604}" presName="node" presStyleLbl="node1" presStyleIdx="1" presStyleCnt="5">
        <dgm:presLayoutVars>
          <dgm:bulletEnabled val="1"/>
        </dgm:presLayoutVars>
      </dgm:prSet>
      <dgm:spPr/>
    </dgm:pt>
    <dgm:pt modelId="{98B4248E-2A91-8849-9AE4-27DD89F34D51}" type="pres">
      <dgm:prSet presAssocID="{B5E3245A-1C4B-ED45-9AEC-8A1C047DB604}" presName="spNode" presStyleCnt="0"/>
      <dgm:spPr/>
    </dgm:pt>
    <dgm:pt modelId="{3E64F5F5-C308-EB44-980B-7DBD72C364D2}" type="pres">
      <dgm:prSet presAssocID="{50E08E60-9AC0-2A45-A01C-96150BFF4E0C}" presName="sibTrans" presStyleLbl="sibTrans1D1" presStyleIdx="1" presStyleCnt="5"/>
      <dgm:spPr/>
    </dgm:pt>
    <dgm:pt modelId="{DB60EB55-C3E6-EE48-9307-7217530FD295}" type="pres">
      <dgm:prSet presAssocID="{7DA2B100-9922-984D-A690-AD555EA8C303}" presName="node" presStyleLbl="node1" presStyleIdx="2" presStyleCnt="5">
        <dgm:presLayoutVars>
          <dgm:bulletEnabled val="1"/>
        </dgm:presLayoutVars>
      </dgm:prSet>
      <dgm:spPr/>
    </dgm:pt>
    <dgm:pt modelId="{687BAA85-8E93-5143-8F18-B718F286488D}" type="pres">
      <dgm:prSet presAssocID="{7DA2B100-9922-984D-A690-AD555EA8C303}" presName="spNode" presStyleCnt="0"/>
      <dgm:spPr/>
    </dgm:pt>
    <dgm:pt modelId="{C26CFCF3-F92F-FD46-A783-B24D76133451}" type="pres">
      <dgm:prSet presAssocID="{06011418-0C95-CF49-B663-35CBF0A73C60}" presName="sibTrans" presStyleLbl="sibTrans1D1" presStyleIdx="2" presStyleCnt="5"/>
      <dgm:spPr/>
    </dgm:pt>
    <dgm:pt modelId="{85DE1357-B6AB-DD44-BED3-BB9CF9D25BF0}" type="pres">
      <dgm:prSet presAssocID="{1FF27202-A51E-954E-878F-A92AB64186B5}" presName="node" presStyleLbl="node1" presStyleIdx="3" presStyleCnt="5">
        <dgm:presLayoutVars>
          <dgm:bulletEnabled val="1"/>
        </dgm:presLayoutVars>
      </dgm:prSet>
      <dgm:spPr/>
    </dgm:pt>
    <dgm:pt modelId="{BDF9F78E-194F-C445-B5E1-81F04F7F94D1}" type="pres">
      <dgm:prSet presAssocID="{1FF27202-A51E-954E-878F-A92AB64186B5}" presName="spNode" presStyleCnt="0"/>
      <dgm:spPr/>
    </dgm:pt>
    <dgm:pt modelId="{1902B450-3F5B-5B44-89E9-8C5F149C8896}" type="pres">
      <dgm:prSet presAssocID="{EFBB2138-05A4-B846-9D01-54B1261D40B0}" presName="sibTrans" presStyleLbl="sibTrans1D1" presStyleIdx="3" presStyleCnt="5"/>
      <dgm:spPr/>
    </dgm:pt>
    <dgm:pt modelId="{272EA304-44C8-0640-B6C4-C94AA33E5275}" type="pres">
      <dgm:prSet presAssocID="{0B084FE8-F1C3-3E42-8029-30A85ECC3F3C}" presName="node" presStyleLbl="node1" presStyleIdx="4" presStyleCnt="5">
        <dgm:presLayoutVars>
          <dgm:bulletEnabled val="1"/>
        </dgm:presLayoutVars>
      </dgm:prSet>
      <dgm:spPr/>
    </dgm:pt>
    <dgm:pt modelId="{15BF605B-5091-2A48-A3EF-4611D7F80ABA}" type="pres">
      <dgm:prSet presAssocID="{0B084FE8-F1C3-3E42-8029-30A85ECC3F3C}" presName="spNode" presStyleCnt="0"/>
      <dgm:spPr/>
    </dgm:pt>
    <dgm:pt modelId="{D1B7A029-D6A9-7A44-B040-17BDF871FE03}" type="pres">
      <dgm:prSet presAssocID="{CCDE395D-23AE-3848-B329-0E1CE388F9AA}" presName="sibTrans" presStyleLbl="sibTrans1D1" presStyleIdx="4" presStyleCnt="5"/>
      <dgm:spPr/>
    </dgm:pt>
  </dgm:ptLst>
  <dgm:cxnLst>
    <dgm:cxn modelId="{71586E21-6249-B548-B814-61BEE660DC35}" type="presOf" srcId="{50E08E60-9AC0-2A45-A01C-96150BFF4E0C}" destId="{3E64F5F5-C308-EB44-980B-7DBD72C364D2}" srcOrd="0" destOrd="0" presId="urn:microsoft.com/office/officeart/2005/8/layout/cycle5"/>
    <dgm:cxn modelId="{800C5330-D3F3-E143-951A-9E584A0C8C95}" type="presOf" srcId="{06011418-0C95-CF49-B663-35CBF0A73C60}" destId="{C26CFCF3-F92F-FD46-A783-B24D76133451}" srcOrd="0" destOrd="0" presId="urn:microsoft.com/office/officeart/2005/8/layout/cycle5"/>
    <dgm:cxn modelId="{63922138-5BE9-BE47-9249-9C1B42B7A613}" type="presOf" srcId="{EFBB2138-05A4-B846-9D01-54B1261D40B0}" destId="{1902B450-3F5B-5B44-89E9-8C5F149C8896}" srcOrd="0" destOrd="0" presId="urn:microsoft.com/office/officeart/2005/8/layout/cycle5"/>
    <dgm:cxn modelId="{64378358-F782-3945-8508-61C8F3765C2E}" srcId="{A9FC7E07-4F1C-CE45-970C-DDEA24B2161A}" destId="{1FF27202-A51E-954E-878F-A92AB64186B5}" srcOrd="3" destOrd="0" parTransId="{B5F151A2-B931-D746-9DE7-0AA0C709CE52}" sibTransId="{EFBB2138-05A4-B846-9D01-54B1261D40B0}"/>
    <dgm:cxn modelId="{A0BC1B5A-4BB3-2F48-91E7-B1B08F5DA162}" type="presOf" srcId="{CCDE395D-23AE-3848-B329-0E1CE388F9AA}" destId="{D1B7A029-D6A9-7A44-B040-17BDF871FE03}" srcOrd="0" destOrd="0" presId="urn:microsoft.com/office/officeart/2005/8/layout/cycle5"/>
    <dgm:cxn modelId="{A19C1F5A-E80D-9F4F-BD8E-AB66983800B8}" type="presOf" srcId="{7DA2B100-9922-984D-A690-AD555EA8C303}" destId="{DB60EB55-C3E6-EE48-9307-7217530FD295}" srcOrd="0" destOrd="0" presId="urn:microsoft.com/office/officeart/2005/8/layout/cycle5"/>
    <dgm:cxn modelId="{3D0CDB68-5DAE-3245-9E23-607CC74B8EC6}" type="presOf" srcId="{B5E3245A-1C4B-ED45-9AEC-8A1C047DB604}" destId="{31C2F9E8-DECC-AE47-B87E-264E104886FD}" srcOrd="0" destOrd="0" presId="urn:microsoft.com/office/officeart/2005/8/layout/cycle5"/>
    <dgm:cxn modelId="{F951C26F-470B-FB41-A88A-1286FBF6024F}" type="presOf" srcId="{A9FC7E07-4F1C-CE45-970C-DDEA24B2161A}" destId="{666B2BC2-F111-5F48-940A-AF481F824FF0}" srcOrd="0" destOrd="0" presId="urn:microsoft.com/office/officeart/2005/8/layout/cycle5"/>
    <dgm:cxn modelId="{5961697B-82AF-8B44-BD3C-37FC8C9A59B3}" srcId="{A9FC7E07-4F1C-CE45-970C-DDEA24B2161A}" destId="{7DA2B100-9922-984D-A690-AD555EA8C303}" srcOrd="2" destOrd="0" parTransId="{1076354B-1C42-7448-9989-A708419C51DA}" sibTransId="{06011418-0C95-CF49-B663-35CBF0A73C60}"/>
    <dgm:cxn modelId="{0463CC95-7E2B-C64E-ABC3-A63F9A414679}" srcId="{A9FC7E07-4F1C-CE45-970C-DDEA24B2161A}" destId="{7926EE5A-C01C-AF4C-BFAC-AF7085009463}" srcOrd="0" destOrd="0" parTransId="{10F9BEB7-736B-7A41-B899-3D4DC9FD4554}" sibTransId="{505C7D12-DE76-C044-9AC7-CBF6AA93770F}"/>
    <dgm:cxn modelId="{EFE8049A-FFB9-B84A-B8D4-C3CC1AE6E706}" type="presOf" srcId="{505C7D12-DE76-C044-9AC7-CBF6AA93770F}" destId="{97A38173-6088-2B4E-968F-CA665D14B635}" srcOrd="0" destOrd="0" presId="urn:microsoft.com/office/officeart/2005/8/layout/cycle5"/>
    <dgm:cxn modelId="{86E5BA9D-D703-5C49-8A3A-7FF8D38FE8D9}" type="presOf" srcId="{1FF27202-A51E-954E-878F-A92AB64186B5}" destId="{85DE1357-B6AB-DD44-BED3-BB9CF9D25BF0}" srcOrd="0" destOrd="0" presId="urn:microsoft.com/office/officeart/2005/8/layout/cycle5"/>
    <dgm:cxn modelId="{A25F45B3-D030-D148-A098-E6AE48F7A7F6}" srcId="{A9FC7E07-4F1C-CE45-970C-DDEA24B2161A}" destId="{B5E3245A-1C4B-ED45-9AEC-8A1C047DB604}" srcOrd="1" destOrd="0" parTransId="{81A89C88-A3D2-224E-9D2C-F88BCDF99AA8}" sibTransId="{50E08E60-9AC0-2A45-A01C-96150BFF4E0C}"/>
    <dgm:cxn modelId="{757DC7BC-A15F-D64B-A50D-170440D03728}" type="presOf" srcId="{0B084FE8-F1C3-3E42-8029-30A85ECC3F3C}" destId="{272EA304-44C8-0640-B6C4-C94AA33E5275}" srcOrd="0" destOrd="0" presId="urn:microsoft.com/office/officeart/2005/8/layout/cycle5"/>
    <dgm:cxn modelId="{AD5FCCD5-5430-8A4A-A348-443BC4FD4491}" srcId="{A9FC7E07-4F1C-CE45-970C-DDEA24B2161A}" destId="{0B084FE8-F1C3-3E42-8029-30A85ECC3F3C}" srcOrd="4" destOrd="0" parTransId="{C1B40FAA-80BC-9F4C-8C7E-04AE3ACE4AFE}" sibTransId="{CCDE395D-23AE-3848-B329-0E1CE388F9AA}"/>
    <dgm:cxn modelId="{C0FE7BF5-9BD6-A945-897B-F308EFBAAB7D}" type="presOf" srcId="{7926EE5A-C01C-AF4C-BFAC-AF7085009463}" destId="{17FF30BF-4A30-894B-A365-4371C8D7F071}" srcOrd="0" destOrd="0" presId="urn:microsoft.com/office/officeart/2005/8/layout/cycle5"/>
    <dgm:cxn modelId="{AEB81506-7DB6-9D4C-8664-62C94FADCA6A}" type="presParOf" srcId="{666B2BC2-F111-5F48-940A-AF481F824FF0}" destId="{17FF30BF-4A30-894B-A365-4371C8D7F071}" srcOrd="0" destOrd="0" presId="urn:microsoft.com/office/officeart/2005/8/layout/cycle5"/>
    <dgm:cxn modelId="{29F7CF23-9262-764D-B381-31C2C1519C9E}" type="presParOf" srcId="{666B2BC2-F111-5F48-940A-AF481F824FF0}" destId="{C686716A-D4D9-3D49-95E7-8FB2CF38D4D2}" srcOrd="1" destOrd="0" presId="urn:microsoft.com/office/officeart/2005/8/layout/cycle5"/>
    <dgm:cxn modelId="{7310A508-3B99-E048-9D91-4ED6764815CA}" type="presParOf" srcId="{666B2BC2-F111-5F48-940A-AF481F824FF0}" destId="{97A38173-6088-2B4E-968F-CA665D14B635}" srcOrd="2" destOrd="0" presId="urn:microsoft.com/office/officeart/2005/8/layout/cycle5"/>
    <dgm:cxn modelId="{CEA50002-7774-B141-A8D3-F1FF599A4663}" type="presParOf" srcId="{666B2BC2-F111-5F48-940A-AF481F824FF0}" destId="{31C2F9E8-DECC-AE47-B87E-264E104886FD}" srcOrd="3" destOrd="0" presId="urn:microsoft.com/office/officeart/2005/8/layout/cycle5"/>
    <dgm:cxn modelId="{1027E7D3-AF23-E94C-AFAE-C6D0A7512E11}" type="presParOf" srcId="{666B2BC2-F111-5F48-940A-AF481F824FF0}" destId="{98B4248E-2A91-8849-9AE4-27DD89F34D51}" srcOrd="4" destOrd="0" presId="urn:microsoft.com/office/officeart/2005/8/layout/cycle5"/>
    <dgm:cxn modelId="{E0C7F9C8-7C12-7043-A253-41707AB9A929}" type="presParOf" srcId="{666B2BC2-F111-5F48-940A-AF481F824FF0}" destId="{3E64F5F5-C308-EB44-980B-7DBD72C364D2}" srcOrd="5" destOrd="0" presId="urn:microsoft.com/office/officeart/2005/8/layout/cycle5"/>
    <dgm:cxn modelId="{30B29A3F-3BD7-934C-833E-B42E1DA0E7ED}" type="presParOf" srcId="{666B2BC2-F111-5F48-940A-AF481F824FF0}" destId="{DB60EB55-C3E6-EE48-9307-7217530FD295}" srcOrd="6" destOrd="0" presId="urn:microsoft.com/office/officeart/2005/8/layout/cycle5"/>
    <dgm:cxn modelId="{4627C763-849B-5C4F-A7C6-0011279A4A1C}" type="presParOf" srcId="{666B2BC2-F111-5F48-940A-AF481F824FF0}" destId="{687BAA85-8E93-5143-8F18-B718F286488D}" srcOrd="7" destOrd="0" presId="urn:microsoft.com/office/officeart/2005/8/layout/cycle5"/>
    <dgm:cxn modelId="{CB902BD1-E68D-CE4C-BD33-4FDAD5438651}" type="presParOf" srcId="{666B2BC2-F111-5F48-940A-AF481F824FF0}" destId="{C26CFCF3-F92F-FD46-A783-B24D76133451}" srcOrd="8" destOrd="0" presId="urn:microsoft.com/office/officeart/2005/8/layout/cycle5"/>
    <dgm:cxn modelId="{2AAD94E7-814B-5148-AB36-78F947F3F45F}" type="presParOf" srcId="{666B2BC2-F111-5F48-940A-AF481F824FF0}" destId="{85DE1357-B6AB-DD44-BED3-BB9CF9D25BF0}" srcOrd="9" destOrd="0" presId="urn:microsoft.com/office/officeart/2005/8/layout/cycle5"/>
    <dgm:cxn modelId="{9C413F8D-482A-2344-8AF4-A41E07A125CD}" type="presParOf" srcId="{666B2BC2-F111-5F48-940A-AF481F824FF0}" destId="{BDF9F78E-194F-C445-B5E1-81F04F7F94D1}" srcOrd="10" destOrd="0" presId="urn:microsoft.com/office/officeart/2005/8/layout/cycle5"/>
    <dgm:cxn modelId="{7E1510A6-F7C8-9D4D-8483-725E2DE7DB29}" type="presParOf" srcId="{666B2BC2-F111-5F48-940A-AF481F824FF0}" destId="{1902B450-3F5B-5B44-89E9-8C5F149C8896}" srcOrd="11" destOrd="0" presId="urn:microsoft.com/office/officeart/2005/8/layout/cycle5"/>
    <dgm:cxn modelId="{50A4126E-58DA-D844-BC33-D03AA51B5784}" type="presParOf" srcId="{666B2BC2-F111-5F48-940A-AF481F824FF0}" destId="{272EA304-44C8-0640-B6C4-C94AA33E5275}" srcOrd="12" destOrd="0" presId="urn:microsoft.com/office/officeart/2005/8/layout/cycle5"/>
    <dgm:cxn modelId="{38C4C47C-589E-E148-8D12-BB0C5A918314}" type="presParOf" srcId="{666B2BC2-F111-5F48-940A-AF481F824FF0}" destId="{15BF605B-5091-2A48-A3EF-4611D7F80ABA}" srcOrd="13" destOrd="0" presId="urn:microsoft.com/office/officeart/2005/8/layout/cycle5"/>
    <dgm:cxn modelId="{101F487A-9899-5946-A83E-039F05B8DEE6}" type="presParOf" srcId="{666B2BC2-F111-5F48-940A-AF481F824FF0}" destId="{D1B7A029-D6A9-7A44-B040-17BDF871FE03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6628F-C488-8345-B90A-67D51CE756F5}">
      <dsp:nvSpPr>
        <dsp:cNvPr id="0" name=""/>
        <dsp:cNvSpPr/>
      </dsp:nvSpPr>
      <dsp:spPr>
        <a:xfrm>
          <a:off x="2545581" y="1878305"/>
          <a:ext cx="1204331" cy="120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Tipik Davranış</a:t>
          </a:r>
        </a:p>
      </dsp:txBody>
      <dsp:txXfrm>
        <a:off x="2604372" y="1937096"/>
        <a:ext cx="1086749" cy="1086749"/>
      </dsp:txXfrm>
    </dsp:sp>
    <dsp:sp modelId="{7571B8AD-8D31-024E-83E7-75863C1F6B7A}">
      <dsp:nvSpPr>
        <dsp:cNvPr id="0" name=""/>
        <dsp:cNvSpPr/>
      </dsp:nvSpPr>
      <dsp:spPr>
        <a:xfrm rot="16200000">
          <a:off x="2760852" y="1491411"/>
          <a:ext cx="7737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7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C72D1-8F5E-F444-9935-BB48B366F29B}">
      <dsp:nvSpPr>
        <dsp:cNvPr id="0" name=""/>
        <dsp:cNvSpPr/>
      </dsp:nvSpPr>
      <dsp:spPr>
        <a:xfrm>
          <a:off x="2567883" y="155616"/>
          <a:ext cx="1159728" cy="9489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Kişiyi Gözlemleme</a:t>
          </a:r>
        </a:p>
      </dsp:txBody>
      <dsp:txXfrm>
        <a:off x="2614204" y="201937"/>
        <a:ext cx="1067086" cy="856258"/>
      </dsp:txXfrm>
    </dsp:sp>
    <dsp:sp modelId="{67FE05BB-1A5F-3D43-8AF0-989E6081A5B8}">
      <dsp:nvSpPr>
        <dsp:cNvPr id="0" name=""/>
        <dsp:cNvSpPr/>
      </dsp:nvSpPr>
      <dsp:spPr>
        <a:xfrm rot="1800000">
          <a:off x="3726651" y="2914946"/>
          <a:ext cx="3472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2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781AA-6E22-0C40-B014-B9BE435B62FF}">
      <dsp:nvSpPr>
        <dsp:cNvPr id="0" name=""/>
        <dsp:cNvSpPr/>
      </dsp:nvSpPr>
      <dsp:spPr>
        <a:xfrm>
          <a:off x="4050649" y="2988525"/>
          <a:ext cx="1399192" cy="834296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300" kern="1200" dirty="0"/>
            <a:t>Kendi Hakkında Bilgi Verme (Bireysel Raporlar)</a:t>
          </a:r>
        </a:p>
      </dsp:txBody>
      <dsp:txXfrm>
        <a:off x="4091376" y="3029252"/>
        <a:ext cx="1317738" cy="752842"/>
      </dsp:txXfrm>
    </dsp:sp>
    <dsp:sp modelId="{E120C020-D167-E140-A4A1-98190F78C38D}">
      <dsp:nvSpPr>
        <dsp:cNvPr id="0" name=""/>
        <dsp:cNvSpPr/>
      </dsp:nvSpPr>
      <dsp:spPr>
        <a:xfrm rot="9000000">
          <a:off x="2036050" y="2964660"/>
          <a:ext cx="54611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1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4351A-C46C-9E49-B027-ACE3C24D7346}">
      <dsp:nvSpPr>
        <dsp:cNvPr id="0" name=""/>
        <dsp:cNvSpPr/>
      </dsp:nvSpPr>
      <dsp:spPr>
        <a:xfrm>
          <a:off x="1017866" y="2952525"/>
          <a:ext cx="1054766" cy="906296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Projektif</a:t>
          </a:r>
          <a:r>
            <a:rPr lang="tr-TR" sz="1800" kern="1200" dirty="0"/>
            <a:t> Test Yöntemi</a:t>
          </a:r>
        </a:p>
      </dsp:txBody>
      <dsp:txXfrm>
        <a:off x="1062108" y="2996767"/>
        <a:ext cx="966282" cy="8178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30BF-4A30-894B-A365-4371C8D7F071}">
      <dsp:nvSpPr>
        <dsp:cNvPr id="0" name=""/>
        <dsp:cNvSpPr/>
      </dsp:nvSpPr>
      <dsp:spPr>
        <a:xfrm>
          <a:off x="3411140" y="1608"/>
          <a:ext cx="1305718" cy="84871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Çağrışım Sınıflandırması</a:t>
          </a:r>
        </a:p>
      </dsp:txBody>
      <dsp:txXfrm>
        <a:off x="3452571" y="43039"/>
        <a:ext cx="1222856" cy="765855"/>
      </dsp:txXfrm>
    </dsp:sp>
    <dsp:sp modelId="{97A38173-6088-2B4E-968F-CA665D14B635}">
      <dsp:nvSpPr>
        <dsp:cNvPr id="0" name=""/>
        <dsp:cNvSpPr/>
      </dsp:nvSpPr>
      <dsp:spPr>
        <a:xfrm>
          <a:off x="2368633" y="425967"/>
          <a:ext cx="3390733" cy="3390733"/>
        </a:xfrm>
        <a:custGeom>
          <a:avLst/>
          <a:gdLst/>
          <a:ahLst/>
          <a:cxnLst/>
          <a:rect l="0" t="0" r="0" b="0"/>
          <a:pathLst>
            <a:path>
              <a:moveTo>
                <a:pt x="2523079" y="215786"/>
              </a:moveTo>
              <a:arcTo wR="1695366" hR="1695366" stAng="17953423" swAng="12115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2F9E8-DECC-AE47-B87E-264E104886FD}">
      <dsp:nvSpPr>
        <dsp:cNvPr id="0" name=""/>
        <dsp:cNvSpPr/>
      </dsp:nvSpPr>
      <dsp:spPr>
        <a:xfrm>
          <a:off x="5023530" y="1173078"/>
          <a:ext cx="1305718" cy="84871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Yapılandırma S.</a:t>
          </a:r>
        </a:p>
      </dsp:txBody>
      <dsp:txXfrm>
        <a:off x="5064961" y="1214509"/>
        <a:ext cx="1222856" cy="765855"/>
      </dsp:txXfrm>
    </dsp:sp>
    <dsp:sp modelId="{3E64F5F5-C308-EB44-980B-7DBD72C364D2}">
      <dsp:nvSpPr>
        <dsp:cNvPr id="0" name=""/>
        <dsp:cNvSpPr/>
      </dsp:nvSpPr>
      <dsp:spPr>
        <a:xfrm>
          <a:off x="2368633" y="425967"/>
          <a:ext cx="3390733" cy="3390733"/>
        </a:xfrm>
        <a:custGeom>
          <a:avLst/>
          <a:gdLst/>
          <a:ahLst/>
          <a:cxnLst/>
          <a:rect l="0" t="0" r="0" b="0"/>
          <a:pathLst>
            <a:path>
              <a:moveTo>
                <a:pt x="3386666" y="1812722"/>
              </a:moveTo>
              <a:arcTo wR="1695366" hR="1695366" stAng="21838156" swAng="13597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0EB55-C3E6-EE48-9307-7217530FD295}">
      <dsp:nvSpPr>
        <dsp:cNvPr id="0" name=""/>
        <dsp:cNvSpPr/>
      </dsp:nvSpPr>
      <dsp:spPr>
        <a:xfrm>
          <a:off x="4407652" y="3068555"/>
          <a:ext cx="1305718" cy="84871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Tamamlama S.</a:t>
          </a:r>
        </a:p>
      </dsp:txBody>
      <dsp:txXfrm>
        <a:off x="4449083" y="3109986"/>
        <a:ext cx="1222856" cy="765855"/>
      </dsp:txXfrm>
    </dsp:sp>
    <dsp:sp modelId="{C26CFCF3-F92F-FD46-A783-B24D76133451}">
      <dsp:nvSpPr>
        <dsp:cNvPr id="0" name=""/>
        <dsp:cNvSpPr/>
      </dsp:nvSpPr>
      <dsp:spPr>
        <a:xfrm>
          <a:off x="2368633" y="425967"/>
          <a:ext cx="3390733" cy="3390733"/>
        </a:xfrm>
        <a:custGeom>
          <a:avLst/>
          <a:gdLst/>
          <a:ahLst/>
          <a:cxnLst/>
          <a:rect l="0" t="0" r="0" b="0"/>
          <a:pathLst>
            <a:path>
              <a:moveTo>
                <a:pt x="1903429" y="3377917"/>
              </a:moveTo>
              <a:arcTo wR="1695366" hR="1695366" stAng="4977037" swAng="8459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DE1357-B6AB-DD44-BED3-BB9CF9D25BF0}">
      <dsp:nvSpPr>
        <dsp:cNvPr id="0" name=""/>
        <dsp:cNvSpPr/>
      </dsp:nvSpPr>
      <dsp:spPr>
        <a:xfrm>
          <a:off x="2414629" y="3068555"/>
          <a:ext cx="1305718" cy="848717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Seçme / düzenleme S.</a:t>
          </a:r>
        </a:p>
      </dsp:txBody>
      <dsp:txXfrm>
        <a:off x="2456060" y="3109986"/>
        <a:ext cx="1222856" cy="765855"/>
      </dsp:txXfrm>
    </dsp:sp>
    <dsp:sp modelId="{1902B450-3F5B-5B44-89E9-8C5F149C8896}">
      <dsp:nvSpPr>
        <dsp:cNvPr id="0" name=""/>
        <dsp:cNvSpPr/>
      </dsp:nvSpPr>
      <dsp:spPr>
        <a:xfrm>
          <a:off x="2368633" y="425967"/>
          <a:ext cx="3390733" cy="3390733"/>
        </a:xfrm>
        <a:custGeom>
          <a:avLst/>
          <a:gdLst/>
          <a:ahLst/>
          <a:cxnLst/>
          <a:rect l="0" t="0" r="0" b="0"/>
          <a:pathLst>
            <a:path>
              <a:moveTo>
                <a:pt x="179866" y="2455318"/>
              </a:moveTo>
              <a:arcTo wR="1695366" hR="1695366" stAng="9202103" swAng="13597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EA304-44C8-0640-B6C4-C94AA33E5275}">
      <dsp:nvSpPr>
        <dsp:cNvPr id="0" name=""/>
        <dsp:cNvSpPr/>
      </dsp:nvSpPr>
      <dsp:spPr>
        <a:xfrm>
          <a:off x="1798751" y="1173078"/>
          <a:ext cx="1305718" cy="848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Anlatım S. </a:t>
          </a:r>
        </a:p>
      </dsp:txBody>
      <dsp:txXfrm>
        <a:off x="1840182" y="1214509"/>
        <a:ext cx="1222856" cy="765855"/>
      </dsp:txXfrm>
    </dsp:sp>
    <dsp:sp modelId="{D1B7A029-D6A9-7A44-B040-17BDF871FE03}">
      <dsp:nvSpPr>
        <dsp:cNvPr id="0" name=""/>
        <dsp:cNvSpPr/>
      </dsp:nvSpPr>
      <dsp:spPr>
        <a:xfrm>
          <a:off x="2368633" y="425967"/>
          <a:ext cx="3390733" cy="3390733"/>
        </a:xfrm>
        <a:custGeom>
          <a:avLst/>
          <a:gdLst/>
          <a:ahLst/>
          <a:cxnLst/>
          <a:rect l="0" t="0" r="0" b="0"/>
          <a:pathLst>
            <a:path>
              <a:moveTo>
                <a:pt x="407808" y="592433"/>
              </a:moveTo>
              <a:arcTo wR="1695366" hR="1695366" stAng="13235018" swAng="12115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3DBA-F446-554F-8926-9EFA15A69A16}" type="datetimeFigureOut">
              <a:rPr lang="tr-TR" smtClean="0"/>
              <a:t>17.12.2020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9F285-6519-714A-B51C-F24A266128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766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4A49-82FB-3246-96AD-EA1235C3A43C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3EC2-0C95-614A-B406-192C21A42DAB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7F69C-8DE2-5B45-9785-9C0826297475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5B0F-C21F-C347-B251-44554DC40227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EA5E-6956-6146-9294-6795D554CA6F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D3D1-1CB2-4A48-8251-2FF220A4630A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80066-6B60-E848-9CCE-ED9D29675B6C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1219-2C85-D549-BC46-A34E3777D612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20E9C-4DC7-774B-A7C8-B9BA9439C993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CF32-27C5-9E4E-8A73-DD5AB59F5EDC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A68388F-26DA-8B4B-85D6-3978A73906ED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FF72621-E835-974A-A077-A88268328D5F}" type="datetime1">
              <a:rPr lang="tr-TR" smtClean="0"/>
              <a:t>17.12.2020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46FB48-A72B-744B-8D12-BEEF8CF8A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/>
              <a:t>Çocukları Tanıma ve Değerlendirmede </a:t>
            </a:r>
            <a:r>
              <a:rPr lang="tr-TR" b="1" dirty="0" err="1"/>
              <a:t>Projektif</a:t>
            </a:r>
            <a:r>
              <a:rPr lang="tr-TR" b="1" dirty="0"/>
              <a:t> Teknikler</a:t>
            </a:r>
            <a:r>
              <a:rPr lang="tr-TR" dirty="0"/>
              <a:t>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0C6F9BB-7657-B643-8E9C-9C0A145004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Dr. Gökçe Karaman Benli</a:t>
            </a:r>
          </a:p>
          <a:p>
            <a:r>
              <a:rPr lang="tr-TR" dirty="0"/>
              <a:t>Ankara Üniversitesi Eğitim Bilimleri Fakültesi</a:t>
            </a:r>
          </a:p>
          <a:p>
            <a:r>
              <a:rPr lang="tr-TR" dirty="0"/>
              <a:t>Okul Öncesi Eğitim Anabilim Dalı</a:t>
            </a:r>
          </a:p>
        </p:txBody>
      </p:sp>
    </p:spTree>
    <p:extLst>
      <p:ext uri="{BB962C8B-B14F-4D97-AF65-F5344CB8AC3E}">
        <p14:creationId xmlns:p14="http://schemas.microsoft.com/office/powerpoint/2010/main" val="342192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7204B8-EB1C-EE40-8432-689D5FA82C3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ANLATIM SINIFLANDIRMASI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F361-EE3A-1540-8468-194E84FD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36961"/>
            <a:ext cx="7729728" cy="310198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tr-TR" dirty="0"/>
              <a:t>Sınıflandırmalar arasında bireyin en özgür şekilde kendini ifade edebildiği sınıftır. </a:t>
            </a:r>
          </a:p>
          <a:p>
            <a:endParaRPr lang="tr-TR" dirty="0"/>
          </a:p>
          <a:p>
            <a:r>
              <a:rPr lang="tr-TR" dirty="0"/>
              <a:t>Bireylerden istenen, kendi ürünlerini ortaya koymalarıdır.  </a:t>
            </a:r>
          </a:p>
          <a:p>
            <a:endParaRPr lang="tr-TR" dirty="0"/>
          </a:p>
          <a:p>
            <a:r>
              <a:rPr lang="tr-TR" dirty="0"/>
              <a:t>Oyun, </a:t>
            </a:r>
            <a:r>
              <a:rPr lang="tr-TR" dirty="0" err="1"/>
              <a:t>psikodrama</a:t>
            </a:r>
            <a:r>
              <a:rPr lang="tr-TR" dirty="0"/>
              <a:t>, resim çizme, </a:t>
            </a:r>
            <a:r>
              <a:rPr lang="tr-TR" dirty="0" err="1"/>
              <a:t>sosyodrama</a:t>
            </a:r>
            <a:r>
              <a:rPr lang="tr-TR" dirty="0"/>
              <a:t> gibi teknikler kullanılabilir. </a:t>
            </a:r>
          </a:p>
          <a:p>
            <a:endParaRPr lang="tr-TR" dirty="0"/>
          </a:p>
          <a:p>
            <a:r>
              <a:rPr lang="tr-TR" dirty="0"/>
              <a:t>Travma geçirmiş, çekingen-sessiz, konuşma güçlüğü yaşayan çocuklarda hem teşhiste hem de iyileştirici olarak kullanılması tavsiye edilmektedir.</a:t>
            </a:r>
          </a:p>
          <a:p>
            <a:endParaRPr lang="tr-TR" dirty="0"/>
          </a:p>
          <a:p>
            <a:r>
              <a:rPr lang="tr-TR" dirty="0"/>
              <a:t>Kinetik Aile Çizimi Testi bu sınıflandırmadadır.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159BB00-3856-934A-B41C-F2418F1C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40549D-8BE7-9D4E-B603-67ECB50C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6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32984C9-80D6-3C4E-A037-040BF0C9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321" y="251014"/>
            <a:ext cx="7729728" cy="830654"/>
          </a:xfrm>
        </p:spPr>
        <p:txBody>
          <a:bodyPr/>
          <a:lstStyle/>
          <a:p>
            <a:r>
              <a:rPr lang="tr-TR" b="1" dirty="0" err="1"/>
              <a:t>Projektif</a:t>
            </a:r>
            <a:r>
              <a:rPr lang="tr-TR" b="1" dirty="0"/>
              <a:t> testlere örnekler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AEBF2D-0422-DC47-87FC-88C5A24F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32" y="1433713"/>
            <a:ext cx="4962292" cy="4587946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1-Rorschach Testi (R. Mürekkep Lekesi Testi)   </a:t>
            </a:r>
          </a:p>
          <a:p>
            <a:r>
              <a:rPr lang="tr-TR" dirty="0" err="1">
                <a:solidFill>
                  <a:schemeClr val="tx1"/>
                </a:solidFill>
              </a:rPr>
              <a:t>Hermann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Rorschach</a:t>
            </a:r>
            <a:r>
              <a:rPr lang="tr-TR" dirty="0">
                <a:solidFill>
                  <a:schemeClr val="tx1"/>
                </a:solidFill>
              </a:rPr>
              <a:t> tarafından 1921’de geliştirildi. 10 yılda geliştirilmiştir.</a:t>
            </a:r>
          </a:p>
          <a:p>
            <a:r>
              <a:rPr lang="tr-TR" dirty="0">
                <a:solidFill>
                  <a:schemeClr val="tx1"/>
                </a:solidFill>
              </a:rPr>
              <a:t>Testi uygulamak için eğitim alınması gereklidir. Klinik psikologlar ve psikiyatrlar tarafından yetişkin ve çocuklarda kullanılır. </a:t>
            </a:r>
          </a:p>
          <a:p>
            <a:r>
              <a:rPr lang="tr-TR" dirty="0">
                <a:solidFill>
                  <a:schemeClr val="tx1"/>
                </a:solidFill>
              </a:rPr>
              <a:t>Mürekkep lekelerinin kullanılarak kişinin iç dünyası hakkında bilgi sağlar. </a:t>
            </a:r>
          </a:p>
          <a:p>
            <a:r>
              <a:rPr lang="tr-TR" dirty="0">
                <a:solidFill>
                  <a:schemeClr val="tx1"/>
                </a:solidFill>
              </a:rPr>
              <a:t>10 adet farklı mürekkep lekeleri kişilere gösterilerek neye benzediğini tanımlamaları istenmiştir. </a:t>
            </a:r>
          </a:p>
          <a:p>
            <a:r>
              <a:rPr lang="tr-TR" dirty="0">
                <a:solidFill>
                  <a:schemeClr val="tx1"/>
                </a:solidFill>
              </a:rPr>
              <a:t>Testi uygulayanlar, kişilerin sadece yanıtlarını değil, yüz ifadelerini, kartı eline alıp tutuş şekillerini,  cevap vermemesi gibi durumları not alır.</a:t>
            </a:r>
          </a:p>
          <a:p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Çocuklara 2 yaşından itibaren uygulanabileceği söylense de bazı uzmanlar 7 yaşından önce çocuklara uygun olmadığını düşünmektedir. </a:t>
            </a: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6C7A24A-2020-8041-95BC-316A58565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58818BD-EEAA-384C-9BFE-22750454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İçerik Yer Tutucusu 6">
            <a:extLst>
              <a:ext uri="{FF2B5EF4-FFF2-40B4-BE49-F238E27FC236}">
                <a16:creationId xmlns:a16="http://schemas.microsoft.com/office/drawing/2014/main" id="{B9DC1FB4-9A9D-674D-94C2-6CE281689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4" r="45934"/>
          <a:stretch/>
        </p:blipFill>
        <p:spPr>
          <a:xfrm rot="5400000">
            <a:off x="7002388" y="1143262"/>
            <a:ext cx="3081347" cy="47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7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C8E7059-3E36-A944-9A2B-AE97422AE6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2-Tematik algı testi (tat) VE </a:t>
            </a:r>
            <a:r>
              <a:rPr lang="tr-TR" sz="2400" b="1" dirty="0">
                <a:solidFill>
                  <a:schemeClr val="tx1"/>
                </a:solidFill>
              </a:rPr>
              <a:t>çocuklar için algı testi (</a:t>
            </a:r>
            <a:r>
              <a:rPr lang="tr-TR" sz="2400" b="1" dirty="0" err="1">
                <a:solidFill>
                  <a:schemeClr val="tx1"/>
                </a:solidFill>
              </a:rPr>
              <a:t>cat</a:t>
            </a:r>
            <a:r>
              <a:rPr lang="tr-TR" sz="2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D14B1D6-9CF3-964E-A498-8CDF6162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DD9A751-5EF5-5149-B4D4-F0AB3FB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İçerik Yer Tutucusu 7">
            <a:extLst>
              <a:ext uri="{FF2B5EF4-FFF2-40B4-BE49-F238E27FC236}">
                <a16:creationId xmlns:a16="http://schemas.microsoft.com/office/drawing/2014/main" id="{3301B3F9-88C9-D24B-95BD-FB7094957CD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tr-TR" dirty="0"/>
              <a:t>TAT, </a:t>
            </a:r>
            <a:r>
              <a:rPr lang="tr-TR" dirty="0" err="1"/>
              <a:t>Murray</a:t>
            </a:r>
            <a:r>
              <a:rPr lang="tr-TR" dirty="0"/>
              <a:t> tarafından 1943 yılında geliştirilmiştir. Bu testin uygulanması için eğitim alınması ve klinik uygulamalarda deneyim sahibi olunması gerekmektedir. TAT yapılandırma sınıfında yer alır. </a:t>
            </a:r>
          </a:p>
          <a:p>
            <a:r>
              <a:rPr lang="tr-TR" dirty="0"/>
              <a:t>Yetişkin ve ergenlere uygulanır. </a:t>
            </a:r>
          </a:p>
          <a:p>
            <a:r>
              <a:rPr lang="tr-TR" dirty="0"/>
              <a:t>Kişilerin bilmediği resimler gösterilerek yaratıcı hikayeler oluşturmaları istenir. Burada değerlendirilen, kişilerin içsel çatışma, duygusal </a:t>
            </a:r>
            <a:r>
              <a:rPr lang="tr-TR" dirty="0" err="1"/>
              <a:t>durumve</a:t>
            </a:r>
            <a:r>
              <a:rPr lang="tr-TR" dirty="0"/>
              <a:t> psikolojik rahatsızlıklarını belirleyebilmektir. TAT 30’u resim 1’i boş olmak üzere 31 karttan oluşur. Resimler siyah ve beyazdır. Günlük olarak karşılaşılabilecek durumları içerir.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296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79E27FC-D427-8B4A-A5F7-43D0D037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156" y="295619"/>
            <a:ext cx="10154526" cy="11887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2-Tematik algı testi (tat) VE </a:t>
            </a:r>
            <a:r>
              <a:rPr lang="tr-TR" b="1" dirty="0">
                <a:solidFill>
                  <a:srgbClr val="C00000"/>
                </a:solidFill>
              </a:rPr>
              <a:t>çocuklar için algı testi (</a:t>
            </a:r>
            <a:r>
              <a:rPr lang="tr-TR" b="1" dirty="0" err="1">
                <a:solidFill>
                  <a:srgbClr val="C00000"/>
                </a:solidFill>
              </a:rPr>
              <a:t>cat</a:t>
            </a:r>
            <a:r>
              <a:rPr lang="tr-TR" b="1" dirty="0">
                <a:solidFill>
                  <a:srgbClr val="C00000"/>
                </a:solidFill>
              </a:rPr>
              <a:t>)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C8F978-424C-2D49-9F8A-28C807E5D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332" y="1761893"/>
            <a:ext cx="9779619" cy="4371277"/>
          </a:xfr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tr-TR" dirty="0"/>
              <a:t>Çocuklar için Algı Testi çocuklara uygulanabilen bir testtir.  Bu testin kaynağını TAT oluşturmaktadır.  Bu testi geliştirenler de </a:t>
            </a:r>
            <a:r>
              <a:rPr lang="tr-TR" dirty="0" err="1"/>
              <a:t>Murray’in</a:t>
            </a:r>
            <a:r>
              <a:rPr lang="tr-TR" dirty="0"/>
              <a:t> öğrencileri </a:t>
            </a:r>
            <a:r>
              <a:rPr lang="tr-TR" dirty="0" err="1"/>
              <a:t>Leopold</a:t>
            </a:r>
            <a:r>
              <a:rPr lang="tr-TR" dirty="0"/>
              <a:t> </a:t>
            </a:r>
            <a:r>
              <a:rPr lang="tr-TR" dirty="0" err="1"/>
              <a:t>Bellak</a:t>
            </a:r>
            <a:r>
              <a:rPr lang="tr-TR" dirty="0"/>
              <a:t> ve </a:t>
            </a:r>
            <a:r>
              <a:rPr lang="tr-TR" dirty="0" err="1"/>
              <a:t>Ernst</a:t>
            </a:r>
            <a:r>
              <a:rPr lang="tr-TR" dirty="0"/>
              <a:t> </a:t>
            </a:r>
            <a:r>
              <a:rPr lang="tr-TR" dirty="0" err="1"/>
              <a:t>Kris</a:t>
            </a:r>
            <a:r>
              <a:rPr lang="tr-TR" dirty="0"/>
              <a:t> tarafından 1952’de geliştirilmiştir. </a:t>
            </a:r>
          </a:p>
          <a:p>
            <a:r>
              <a:rPr lang="tr-TR" dirty="0" err="1"/>
              <a:t>CAT’ın</a:t>
            </a:r>
            <a:r>
              <a:rPr lang="tr-TR" dirty="0"/>
              <a:t> </a:t>
            </a:r>
            <a:r>
              <a:rPr lang="tr-TR" dirty="0" err="1"/>
              <a:t>TAT’dan</a:t>
            </a:r>
            <a:r>
              <a:rPr lang="tr-TR" dirty="0"/>
              <a:t> farkı resimlerde insan yerine hayvanların yer almasıdır.  Bunun sebebi çocukların hayvan karakterlerle daha iyi özdeşim kurmasıdır. </a:t>
            </a:r>
          </a:p>
          <a:p>
            <a:r>
              <a:rPr lang="tr-TR" dirty="0"/>
              <a:t>CAT 10 resimli karttan oluşmakta ve 3-10 yaş arasındaki çocuklara uygulanmaktadır.  TAT ile aynı şekilde çocuktan yaratıcı hikayeler oluşturmaları beklenir.</a:t>
            </a:r>
          </a:p>
          <a:p>
            <a:pPr fontAlgn="base"/>
            <a:r>
              <a:rPr lang="tr-TR" dirty="0"/>
              <a:t>Oluşturulan bu hikayelerin analiziyle; (</a:t>
            </a:r>
            <a:r>
              <a:rPr lang="tr-TR" dirty="0" err="1"/>
              <a:t>https</a:t>
            </a:r>
            <a:r>
              <a:rPr lang="tr-TR" dirty="0"/>
              <a:t>://</a:t>
            </a:r>
            <a:r>
              <a:rPr lang="tr-TR" dirty="0" err="1"/>
              <a:t>www.dilgem.com.tr</a:t>
            </a:r>
            <a:r>
              <a:rPr lang="tr-TR" dirty="0"/>
              <a:t>/tr/</a:t>
            </a:r>
            <a:r>
              <a:rPr lang="tr-TR" dirty="0" err="1"/>
              <a:t>cat</a:t>
            </a:r>
            <a:r>
              <a:rPr lang="tr-TR" dirty="0"/>
              <a:t>-</a:t>
            </a:r>
            <a:r>
              <a:rPr lang="tr-TR" dirty="0" err="1"/>
              <a:t>children</a:t>
            </a:r>
            <a:r>
              <a:rPr lang="tr-TR" dirty="0"/>
              <a:t>-s-</a:t>
            </a:r>
            <a:r>
              <a:rPr lang="tr-TR" dirty="0" err="1"/>
              <a:t>apperception</a:t>
            </a:r>
            <a:r>
              <a:rPr lang="tr-TR" dirty="0"/>
              <a:t>-test-</a:t>
            </a:r>
            <a:r>
              <a:rPr lang="tr-TR" dirty="0" err="1"/>
              <a:t>cocuklar</a:t>
            </a:r>
            <a:r>
              <a:rPr lang="tr-TR" dirty="0"/>
              <a:t>-</a:t>
            </a:r>
            <a:r>
              <a:rPr lang="tr-TR" dirty="0" err="1"/>
              <a:t>icin</a:t>
            </a:r>
            <a:r>
              <a:rPr lang="tr-TR" dirty="0"/>
              <a:t>-</a:t>
            </a:r>
            <a:r>
              <a:rPr lang="tr-TR" dirty="0" err="1"/>
              <a:t>algi</a:t>
            </a:r>
            <a:r>
              <a:rPr lang="tr-TR" dirty="0"/>
              <a:t>-testi--</a:t>
            </a:r>
            <a:r>
              <a:rPr lang="tr-TR" dirty="0" err="1"/>
              <a:t>nd</a:t>
            </a:r>
            <a:r>
              <a:rPr lang="tr-TR" dirty="0"/>
              <a:t>)</a:t>
            </a:r>
          </a:p>
          <a:p>
            <a:pPr fontAlgn="base"/>
            <a:r>
              <a:rPr lang="tr-TR" dirty="0"/>
              <a:t>·         Beslenme sorunları,</a:t>
            </a:r>
          </a:p>
          <a:p>
            <a:pPr fontAlgn="base"/>
            <a:r>
              <a:rPr lang="tr-TR" dirty="0"/>
              <a:t>·         Kardeş kıskançlığı,</a:t>
            </a:r>
          </a:p>
          <a:p>
            <a:pPr fontAlgn="base"/>
            <a:r>
              <a:rPr lang="tr-TR" dirty="0"/>
              <a:t>·         Tuvalet sorunu,</a:t>
            </a:r>
          </a:p>
          <a:p>
            <a:pPr fontAlgn="base"/>
            <a:r>
              <a:rPr lang="tr-TR" dirty="0"/>
              <a:t>·         Korkular,</a:t>
            </a:r>
          </a:p>
          <a:p>
            <a:pPr fontAlgn="base"/>
            <a:r>
              <a:rPr lang="tr-TR" dirty="0"/>
              <a:t>·         Çocuğun </a:t>
            </a:r>
            <a:r>
              <a:rPr lang="tr-TR" dirty="0" err="1"/>
              <a:t>agresyonu</a:t>
            </a:r>
            <a:r>
              <a:rPr lang="tr-TR" dirty="0"/>
              <a:t>,</a:t>
            </a:r>
          </a:p>
          <a:p>
            <a:pPr fontAlgn="base"/>
            <a:r>
              <a:rPr lang="tr-TR" dirty="0"/>
              <a:t>·         Çocuğun ebeveynlerine ilişkin algısı,</a:t>
            </a:r>
          </a:p>
          <a:p>
            <a:pPr fontAlgn="base"/>
            <a:r>
              <a:rPr lang="tr-TR" dirty="0"/>
              <a:t>·         </a:t>
            </a:r>
            <a:r>
              <a:rPr lang="tr-TR" dirty="0" err="1"/>
              <a:t>Ödipal</a:t>
            </a:r>
            <a:r>
              <a:rPr lang="tr-TR" dirty="0"/>
              <a:t> dönem vb. kompleksleri ile ilgili durumlar hakkında çocuğun iç dünyasına ilişkin bilgi edinilir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3A26D99-50BF-D94D-82C1-EBFA50771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3EEFB3-C28B-564A-B976-6B2AF7F8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2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D46A8E-9E3E-B047-BAF0-AEFC2ED56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4468"/>
            <a:ext cx="7729728" cy="11887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3-Goodenough &amp; </a:t>
            </a:r>
            <a:r>
              <a:rPr lang="tr-TR" b="1" dirty="0" err="1">
                <a:solidFill>
                  <a:srgbClr val="C00000"/>
                </a:solidFill>
              </a:rPr>
              <a:t>harrıs</a:t>
            </a:r>
            <a:r>
              <a:rPr lang="tr-TR" b="1" dirty="0">
                <a:solidFill>
                  <a:srgbClr val="C00000"/>
                </a:solidFill>
              </a:rPr>
              <a:t> bir adam çiz testi ve </a:t>
            </a:r>
            <a:r>
              <a:rPr lang="tr-TR" b="1" dirty="0">
                <a:solidFill>
                  <a:schemeClr val="tx1"/>
                </a:solidFill>
              </a:rPr>
              <a:t>karen </a:t>
            </a:r>
            <a:r>
              <a:rPr lang="tr-TR" b="1" dirty="0" err="1">
                <a:solidFill>
                  <a:schemeClr val="tx1"/>
                </a:solidFill>
              </a:rPr>
              <a:t>machover</a:t>
            </a:r>
            <a:r>
              <a:rPr lang="tr-TR" b="1" dirty="0">
                <a:solidFill>
                  <a:schemeClr val="tx1"/>
                </a:solidFill>
              </a:rPr>
              <a:t> bir insan çiz testi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814678-4E49-7941-916F-5401ADBA4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773044"/>
            <a:ext cx="7729728" cy="396698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tr-TR" dirty="0"/>
              <a:t>Anlatım sınıfındaki testlerdir.  Fakat </a:t>
            </a:r>
            <a:r>
              <a:rPr lang="tr-TR" dirty="0" err="1"/>
              <a:t>Goodenough</a:t>
            </a:r>
            <a:r>
              <a:rPr lang="tr-TR" dirty="0"/>
              <a:t> &amp; Harris Bir Adam Çiz Testi çocukların zeka yaşı hakkında da bilgi verdiği için bu test biraz standart teste kaymıştır.  Yine de </a:t>
            </a:r>
            <a:r>
              <a:rPr lang="tr-TR" dirty="0" err="1"/>
              <a:t>projektif</a:t>
            </a:r>
            <a:r>
              <a:rPr lang="tr-TR" dirty="0"/>
              <a:t> testler altında incelenir.</a:t>
            </a:r>
          </a:p>
          <a:p>
            <a:r>
              <a:rPr lang="tr-TR" dirty="0"/>
              <a:t>Bir Adam Çiz Testi </a:t>
            </a:r>
            <a:r>
              <a:rPr lang="tr-TR" dirty="0" err="1"/>
              <a:t>Florence</a:t>
            </a:r>
            <a:r>
              <a:rPr lang="tr-TR" dirty="0"/>
              <a:t> </a:t>
            </a:r>
            <a:r>
              <a:rPr lang="tr-TR" dirty="0" err="1"/>
              <a:t>Goodenough</a:t>
            </a:r>
            <a:r>
              <a:rPr lang="tr-TR" dirty="0"/>
              <a:t> tarafından 1926’da geliştirilmiştir. Özellikle zihinsel bir sorunu olduğu düşünülen ve dil sorunu olan çocuklarda uygulanma oranı yüksektir. </a:t>
            </a:r>
          </a:p>
          <a:p>
            <a:r>
              <a:rPr lang="tr-TR" dirty="0" err="1"/>
              <a:t>Dale</a:t>
            </a:r>
            <a:r>
              <a:rPr lang="tr-TR" dirty="0"/>
              <a:t> Harris (1963) sayesinde bir adam çizdikten sonra bir de kadın çiz olarak güncellenmiştir. Ardından da kendilerini çizmeleri istenmiştir. </a:t>
            </a:r>
          </a:p>
          <a:p>
            <a:r>
              <a:rPr lang="tr-TR" dirty="0"/>
              <a:t>Çocuklara hem bireysel hem de grup olarak uygulanır. 4-14 yaşlar hedef kitledir. Çocuklar sadece kurşun kalem kullanarak çizimlerini yaparlar. </a:t>
            </a:r>
          </a:p>
          <a:p>
            <a:r>
              <a:rPr lang="tr-TR" dirty="0"/>
              <a:t>Yönerge: «Bir adam çiz, yapabileceğin en güzel resmi yap. Sana istediğin kadar zaman veriyorum.» Ardından puanlama tablosuna göre hem madde 0/1 olarak puanlanır. 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FF564DC-46DB-CC43-9D50-658EC588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4B1187B-D96A-BD44-AAB0-E1D04A49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1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5953FF-704F-7B43-BC1B-FFAB66E9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72956"/>
            <a:ext cx="7729728" cy="118872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3-Goodenough &amp; </a:t>
            </a:r>
            <a:r>
              <a:rPr lang="tr-TR" b="1" dirty="0" err="1">
                <a:solidFill>
                  <a:schemeClr val="tx1"/>
                </a:solidFill>
              </a:rPr>
              <a:t>harrıs</a:t>
            </a:r>
            <a:r>
              <a:rPr lang="tr-TR" b="1" dirty="0">
                <a:solidFill>
                  <a:schemeClr val="tx1"/>
                </a:solidFill>
              </a:rPr>
              <a:t> bir adam çiz testi ve </a:t>
            </a:r>
            <a:r>
              <a:rPr lang="tr-TR" b="1" dirty="0">
                <a:solidFill>
                  <a:srgbClr val="C00000"/>
                </a:solidFill>
              </a:rPr>
              <a:t>karen </a:t>
            </a:r>
            <a:r>
              <a:rPr lang="tr-TR" b="1" dirty="0" err="1">
                <a:solidFill>
                  <a:srgbClr val="C00000"/>
                </a:solidFill>
              </a:rPr>
              <a:t>machover</a:t>
            </a:r>
            <a:r>
              <a:rPr lang="tr-TR" b="1" dirty="0">
                <a:solidFill>
                  <a:srgbClr val="C00000"/>
                </a:solidFill>
              </a:rPr>
              <a:t> bir insan çiz testi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540939-387F-9E42-B369-5596C6106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650381"/>
            <a:ext cx="7729728" cy="340112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tr-TR" dirty="0"/>
              <a:t>Karen </a:t>
            </a:r>
            <a:r>
              <a:rPr lang="tr-TR" dirty="0" err="1"/>
              <a:t>Machover’in</a:t>
            </a:r>
            <a:r>
              <a:rPr lang="tr-TR" dirty="0"/>
              <a:t> Bir İnsan Çiz Testi kişiliğin değerlendirilmesine dair daha çok bulgu sağlaması yönüyle farklılaşmaktadır. </a:t>
            </a:r>
          </a:p>
          <a:p>
            <a:r>
              <a:rPr lang="tr-TR" dirty="0" err="1"/>
              <a:t>Goodenough</a:t>
            </a:r>
            <a:r>
              <a:rPr lang="tr-TR" dirty="0"/>
              <a:t> Harris Bir Adam Çiz Testinden farkı cinsiyet belirtilmeksizin bir insan çizmesi istenir. İkinci resminde ise ilk çizdiği resminden farklı bir cinsiyette resim çizmesi istenir. </a:t>
            </a:r>
          </a:p>
          <a:p>
            <a:r>
              <a:rPr lang="tr-TR" dirty="0"/>
              <a:t>Bu testte bedenin bölümlerinin çizimleri yorumlanır. Mesela gözlerin iri ve ayrıntılı çizilmiş olması meraklı olmaya dair bir ipucu olabilir. Yüze oranla büyük çizilen çene başkalarından destek görme ihtiyacına işaret eder.</a:t>
            </a:r>
          </a:p>
          <a:p>
            <a:r>
              <a:rPr lang="tr-TR" dirty="0"/>
              <a:t>4-5 yaşından büyük çocuklarda boynun çizilmemesi duygusal eksikliğe bir ipucu sayılmaktadır.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0DDCDC1-7488-B34E-A940-65FDCCB0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BCF9C92-D70E-354D-9E0D-0457C368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9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A2DF15E-A48C-1241-A04F-D47F53C29A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1C1C1"/>
          </a:solidFill>
        </p:spPr>
        <p:txBody>
          <a:bodyPr/>
          <a:lstStyle/>
          <a:p>
            <a:r>
              <a:rPr lang="tr-TR" b="1" dirty="0">
                <a:solidFill>
                  <a:srgbClr val="C00000"/>
                </a:solidFill>
              </a:rPr>
              <a:t>4-Ev, ağaç, insan çiz testi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3C1701-F835-DA40-9379-6D57A9363EF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r-TR" dirty="0"/>
              <a:t>John </a:t>
            </a:r>
            <a:r>
              <a:rPr lang="tr-TR" dirty="0" err="1"/>
              <a:t>Buck</a:t>
            </a:r>
            <a:r>
              <a:rPr lang="tr-TR" dirty="0"/>
              <a:t> tarafından 1948’te geliştirilmiştir. Kişinin kendi benliğine, doğaya ve insanlara uyumunu inceleyen bir testtir. </a:t>
            </a:r>
          </a:p>
          <a:p>
            <a:r>
              <a:rPr lang="tr-TR" dirty="0"/>
              <a:t>Kişinin çizeceği resimler aynı veya farklı 3 adet kağıda olacak şekilde çizilebilir. Testin ismiyle aynı sıra izlenerek resimler çizilir. </a:t>
            </a:r>
          </a:p>
          <a:p>
            <a:r>
              <a:rPr lang="tr-TR" dirty="0"/>
              <a:t>İnsan figürü kişinin bütünsel iç yapısını, ev çizimi sosyal çevresi ile ilgili duygularını, ağaç çizimi ise psikolojik durumuna ilişkin bilgiler sunar. </a:t>
            </a:r>
          </a:p>
          <a:p>
            <a:r>
              <a:rPr lang="tr-TR" dirty="0"/>
              <a:t>Renk seçiminde kararsızlık kişilik ile ilgili sorunları, gölgelendirmelerin fazla olması kaygı ve duygularını kontrolde zorluğa dair ipuçlarını gösterir.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8D99C34-D181-404F-9CE4-CD07BF68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55E914B-122A-544C-B659-F35879D3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5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A8CB2C-C8C9-E343-83A8-C641281A85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5-KİNETİK AİLE ÇİZİM TESTİ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490F53-0463-AE46-9850-91DCCAE4ADF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tr-TR" dirty="0" err="1"/>
              <a:t>Burns</a:t>
            </a:r>
            <a:r>
              <a:rPr lang="tr-TR" dirty="0"/>
              <a:t> ve </a:t>
            </a:r>
            <a:r>
              <a:rPr lang="tr-TR" dirty="0" err="1"/>
              <a:t>Kaufman</a:t>
            </a:r>
            <a:r>
              <a:rPr lang="tr-TR" dirty="0"/>
              <a:t> tarafından 1970 ‘te çocuk ve ergenlerde kullanımı için geliştirilmiştir.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Çocuğa yönerge olarak «içinde senin ve ailendeki herkesin olduğu ve herkesin bir şeyler yaptığı bir resim çiz» yönergesi verilir. Sonrasında çocukla resmiyle ilgili bir konuşma prosedürü uygulanır.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9F4D0EE-510B-C34D-AFE9-BB3D55F4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90B0EDB-8851-1F4B-925B-B854BCD7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09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B941C7-6B4C-7745-92D3-F4077C51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Kaynak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5C3697A-1165-254C-B0B3-7BFD994DC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035EA8-3994-1C4A-A9C4-57C82D26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1DAC169F-66BE-F44D-A3ED-32AECC1D6F62}"/>
              </a:ext>
            </a:extLst>
          </p:cNvPr>
          <p:cNvSpPr txBox="1">
            <a:spLocks/>
          </p:cNvSpPr>
          <p:nvPr/>
        </p:nvSpPr>
        <p:spPr>
          <a:xfrm>
            <a:off x="2720935" y="2576230"/>
            <a:ext cx="6281873" cy="244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Özer. G. (2018). Çocukları Tanıma ve Değerlendirmede </a:t>
            </a:r>
            <a:r>
              <a:rPr lang="tr-TR" dirty="0" err="1"/>
              <a:t>Projektif</a:t>
            </a:r>
            <a:r>
              <a:rPr lang="tr-TR" dirty="0"/>
              <a:t> Testler. İçinde.(Editörler)Oğuz Serdar </a:t>
            </a:r>
            <a:r>
              <a:rPr lang="tr-TR" dirty="0" err="1"/>
              <a:t>Kesicioğlu</a:t>
            </a:r>
            <a:r>
              <a:rPr lang="tr-TR" dirty="0"/>
              <a:t> ve Binnur Yıldırım </a:t>
            </a:r>
            <a:r>
              <a:rPr lang="tr-TR" dirty="0" err="1"/>
              <a:t>Hacıibrahimoğlu</a:t>
            </a:r>
            <a:r>
              <a:rPr lang="tr-TR" dirty="0"/>
              <a:t>. Erken Çocuklukta Çocuğu Tanıma ve Değerlendirme. (</a:t>
            </a:r>
            <a:r>
              <a:rPr lang="tr-TR" dirty="0" err="1"/>
              <a:t>ss</a:t>
            </a:r>
            <a:r>
              <a:rPr lang="tr-TR" dirty="0"/>
              <a:t>: 177-190). 1. Baskı. Ankara: Eğiten Kitap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75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C17144-FB14-084F-8336-48B1DB824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633" y="273316"/>
            <a:ext cx="7729728" cy="1188720"/>
          </a:xfrm>
        </p:spPr>
        <p:txBody>
          <a:bodyPr/>
          <a:lstStyle/>
          <a:p>
            <a:r>
              <a:rPr lang="tr-TR" dirty="0"/>
              <a:t>PROJEKTİF TESTLERE 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22E9B92-4348-A044-837F-EA3BBC46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721" y="2865864"/>
            <a:ext cx="4002396" cy="1572322"/>
          </a:xfrm>
        </p:spPr>
        <p:txBody>
          <a:bodyPr/>
          <a:lstStyle/>
          <a:p>
            <a:r>
              <a:rPr lang="tr-TR" dirty="0"/>
              <a:t>Psikolojide insanların benzer durumlara verdiği genel davranış tepkilerine tipik davranış denilmekte ve değerlendirilmesinde üç ayrı yöntem bulunmaktadır.   </a:t>
            </a:r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7773B7A3-8C70-AC49-9FDB-93A14D8CB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246485"/>
              </p:ext>
            </p:extLst>
          </p:nvPr>
        </p:nvGraphicFramePr>
        <p:xfrm>
          <a:off x="4638907" y="1661533"/>
          <a:ext cx="6467708" cy="4014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4E507F-FEC9-8142-A84D-C38190AE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CAB88C-070E-FA49-882B-F959092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5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84F887-E839-7D4F-98B4-C0BFD77D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PROJEKTİF TESTLERE 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C23067-8EA9-FA46-8AA0-07279ABA3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Projektif</a:t>
            </a:r>
            <a:r>
              <a:rPr lang="tr-TR" dirty="0"/>
              <a:t>, kavramı 1939 yılında </a:t>
            </a:r>
            <a:r>
              <a:rPr lang="tr-TR" dirty="0" err="1"/>
              <a:t>Lawrance</a:t>
            </a:r>
            <a:r>
              <a:rPr lang="tr-TR" dirty="0"/>
              <a:t> K. Frank tarafından kişilik ile ilgili çalışmalarda kullanılmıştır. </a:t>
            </a:r>
          </a:p>
          <a:p>
            <a:endParaRPr lang="tr-TR" dirty="0"/>
          </a:p>
          <a:p>
            <a:r>
              <a:rPr lang="tr-TR" dirty="0"/>
              <a:t>Aslında bireyin kendiyle ilgili dile getiremediği ifadelerin aslında onun kişiliğini anlamada en önemli unsur olduğu belirtilmiştir.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48EBE34-B14E-4F4C-AAA4-8426E078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309CC27-0385-4546-9FE5-13B118DE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2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530B42A-2B25-7648-83FA-567EEBB0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PROJEKTİF TESTLERE 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B760F7-DADF-2B4E-995C-C9A921C79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 err="1"/>
              <a:t>Projektif</a:t>
            </a:r>
            <a:r>
              <a:rPr lang="tr-TR" dirty="0"/>
              <a:t> testlerde «yansıtma» kavramından ve Sigmund </a:t>
            </a:r>
            <a:r>
              <a:rPr lang="tr-TR" dirty="0" err="1"/>
              <a:t>Freud’tan</a:t>
            </a:r>
            <a:r>
              <a:rPr lang="tr-TR" dirty="0"/>
              <a:t> söz edilir.  Freud’a göre kişiyi rahatsız eden düşünceler bilinçaltına itilmiştir. Psikanalist bunları bilince getirmeye ve anlamaya çalışır. Sonrasında teşhis ve tedavi süreçleri başlar. </a:t>
            </a:r>
            <a:r>
              <a:rPr lang="tr-TR" dirty="0" err="1"/>
              <a:t>Projektif</a:t>
            </a:r>
            <a:r>
              <a:rPr lang="tr-TR" dirty="0"/>
              <a:t> yaklaşımlarda yapılmaya çalışılan buna benzerdir. 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22AF6C3-B4C8-0441-B175-48DB25A27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8A2EAF3-D467-6443-BF91-F277AC92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57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42A52E9-5536-8C40-86C2-79179C0D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51014"/>
            <a:ext cx="7729728" cy="1188720"/>
          </a:xfrm>
        </p:spPr>
        <p:txBody>
          <a:bodyPr/>
          <a:lstStyle/>
          <a:p>
            <a:r>
              <a:rPr lang="tr-TR" dirty="0" err="1"/>
              <a:t>Projektif</a:t>
            </a:r>
            <a:r>
              <a:rPr lang="tr-TR" dirty="0"/>
              <a:t> tekniklerin sınıflandırılması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209FA0-38BE-DF48-9C72-3202C500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537609"/>
            <a:ext cx="7729728" cy="439693"/>
          </a:xfrm>
        </p:spPr>
        <p:txBody>
          <a:bodyPr/>
          <a:lstStyle/>
          <a:p>
            <a:r>
              <a:rPr lang="tr-TR" dirty="0"/>
              <a:t>Bu sınıflandırmada </a:t>
            </a:r>
            <a:r>
              <a:rPr lang="tr-TR" dirty="0" err="1"/>
              <a:t>Lindzey</a:t>
            </a:r>
            <a:r>
              <a:rPr lang="tr-TR" dirty="0"/>
              <a:t> (1961) temel alınmıştır.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01457FC-785E-3D4F-9F18-CA9D79E1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0E753A4-BED7-A04E-96CA-6E4C1BAF3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0ABA77F6-B105-1644-A756-482F3BA525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703744"/>
              </p:ext>
            </p:extLst>
          </p:nvPr>
        </p:nvGraphicFramePr>
        <p:xfrm>
          <a:off x="2032000" y="2163337"/>
          <a:ext cx="8128000" cy="3974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232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45CA1C0-DA47-3E43-88C9-347C068E6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5979"/>
            <a:ext cx="7729728" cy="118872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Çağrışım sınıflandırması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EC53132-BD41-2641-A792-4F516E566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1984918"/>
            <a:ext cx="7729728" cy="3755110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tr-TR" dirty="0"/>
              <a:t>Bu sınıflandırmada kişiden kendisine sunulan uyarana karşı aklına gelen ilk sözcüğü söylemesi istenir. Bu uyaran mürekkep testindeki gibi belirsiz bir leke ya da bir sözcük olabilir.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Önemli olan, kişinin fazla düşünmeden hızlıca cevap vermesidir.  Freud bu hızlıca yanıtları «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birincil düşünce süreci</a:t>
            </a:r>
            <a:r>
              <a:rPr lang="tr-TR" dirty="0"/>
              <a:t>» olarak tanımlar. İkincil düşünce süreçlerinde ise birey çevreden daha çok etkilenir ve mantıklı yanıtlar vermeye çalışır.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Çocukların özellikle okul öncesi dönemde birincil düşünce süreçlerine göre yanıt verdikleri bilinmektedir.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Rorshach</a:t>
            </a:r>
            <a:r>
              <a:rPr lang="tr-TR" dirty="0"/>
              <a:t> Mürekkep Lekesi Testi ve sözcük çağrışım testleri bu grup altındadır.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ACD785-2F2B-C149-9837-05A2E024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CB3E30-6CD9-8348-AA38-42AACE06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5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72D84A7-DBCA-414C-9251-55CC7DFE46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YAPILANDIRMA SINIFLANDIRMASI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825B94-FF2D-E640-A7A5-10DB25C16AC7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tr-TR" dirty="0"/>
              <a:t>Bu sınıflandırmadaki testlerin uyaranları belirsiz resimler olabilir; fakat kişiden beklenen çağrışım testlerine kıyasla daha uzun yanıt vermesidir. </a:t>
            </a:r>
          </a:p>
          <a:p>
            <a:endParaRPr lang="tr-TR" dirty="0"/>
          </a:p>
          <a:p>
            <a:r>
              <a:rPr lang="tr-TR" dirty="0"/>
              <a:t>Bu testlerde kişilerden bir resim çizmesi ve bunu detaylı anlatması, sunulan belirsiz bir resim ile ilgili öykü kurgulaması istenebilir. </a:t>
            </a:r>
          </a:p>
          <a:p>
            <a:endParaRPr lang="tr-TR" dirty="0"/>
          </a:p>
          <a:p>
            <a:r>
              <a:rPr lang="tr-TR" dirty="0"/>
              <a:t>Tematik Algı Testi, Çocuklar İçin Algı Testi bu sınıflandırmada yer alan testlere örnektir.</a:t>
            </a:r>
          </a:p>
          <a:p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5E0B0B8-1254-6F42-93EA-9F939151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24EF5AA-0038-9E41-99FA-A331DE5F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36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D6F523-1168-0747-8410-FB0E443D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23712"/>
            <a:ext cx="7729728" cy="1188720"/>
          </a:xfrm>
          <a:solidFill>
            <a:srgbClr val="7030A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TAMAMLAMA SINIFLANDIRMASI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5779DF-F69F-814F-8476-252C44086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348113"/>
            <a:ext cx="7729728" cy="2313098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tr-TR" dirty="0"/>
              <a:t>Kişilere yarım bırakılmış bir cümle, öykü gibi uyaranlar verilerek tamamlamaları istenir. Burada önemli olan, yanıtın uyaran ile ilgili olması gerekir. </a:t>
            </a:r>
          </a:p>
          <a:p>
            <a:endParaRPr lang="tr-TR" dirty="0"/>
          </a:p>
          <a:p>
            <a:r>
              <a:rPr lang="tr-TR" dirty="0"/>
              <a:t>Cümle ve hikaye tamamlama testleri örnek verilebilir.</a:t>
            </a: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01C6DCE-A89B-0D4E-98C9-753AA59E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3C92E64-2ABA-654B-B70B-2D3A5977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64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A83945A-75EF-924D-B0BD-ED6EE44BD6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SEÇME YA DA DÜZENLEME SINIFLANDIRMASI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5F046-D5E7-964D-A51E-FBC62FA71C5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Kişilere karışık şekildeki resimler verilir ve kendi isteğine göre sıralaması beklenir. 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Kişilere bu sınıflandırmanın onların kendilerine uygunluk ve beğenme ölçütlerine göre olması gerektiği söylenir. Böylece </a:t>
            </a:r>
            <a:r>
              <a:rPr lang="tr-TR" dirty="0" err="1">
                <a:solidFill>
                  <a:schemeClr val="tx1"/>
                </a:solidFill>
              </a:rPr>
              <a:t>duyuşsal</a:t>
            </a:r>
            <a:r>
              <a:rPr lang="tr-TR" dirty="0">
                <a:solidFill>
                  <a:schemeClr val="tx1"/>
                </a:solidFill>
              </a:rPr>
              <a:t> tercihlerine göre ipuçları elde edilir. 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1"/>
                </a:solidFill>
              </a:rPr>
              <a:t>Resim düzenleme testi ve </a:t>
            </a:r>
            <a:r>
              <a:rPr lang="tr-TR" dirty="0" err="1">
                <a:solidFill>
                  <a:schemeClr val="tx1"/>
                </a:solidFill>
              </a:rPr>
              <a:t>Szondi</a:t>
            </a:r>
            <a:r>
              <a:rPr lang="tr-TR" dirty="0">
                <a:solidFill>
                  <a:schemeClr val="tx1"/>
                </a:solidFill>
              </a:rPr>
              <a:t> Testi bu sınıflandırmada yer alır.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77936EF-144D-D847-87BE-B6C82CE00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Projektif Teknikler-Dr. Gökçe Karaman Benli</a:t>
            </a:r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F3E904C-FCFA-7E43-8171-F41EAC0F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349691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Paket</Template>
  <TotalTime>382</TotalTime>
  <Words>1418</Words>
  <Application>Microsoft Macintosh PowerPoint</Application>
  <PresentationFormat>Geniş ekran</PresentationFormat>
  <Paragraphs>139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Paket</vt:lpstr>
      <vt:lpstr>Çocukları Tanıma ve Değerlendirmede Projektif Teknikler </vt:lpstr>
      <vt:lpstr>PROJEKTİF TESTLERE GİRİŞ</vt:lpstr>
      <vt:lpstr>PROJEKTİF TESTLERE GİRİŞ</vt:lpstr>
      <vt:lpstr>PROJEKTİF TESTLERE GİRİŞ</vt:lpstr>
      <vt:lpstr>Projektif tekniklerin sınıflandırılması</vt:lpstr>
      <vt:lpstr>Çağrışım sınıflandırması</vt:lpstr>
      <vt:lpstr>YAPILANDIRMA SINIFLANDIRMASI</vt:lpstr>
      <vt:lpstr>TAMAMLAMA SINIFLANDIRMASI</vt:lpstr>
      <vt:lpstr>SEÇME YA DA DÜZENLEME SINIFLANDIRMASI</vt:lpstr>
      <vt:lpstr>ANLATIM SINIFLANDIRMASI</vt:lpstr>
      <vt:lpstr>Projektif testlere örnekler</vt:lpstr>
      <vt:lpstr>2-Tematik algı testi (tat) VE çocuklar için algı testi (cat)</vt:lpstr>
      <vt:lpstr>2-Tematik algı testi (tat) VE çocuklar için algı testi (cat)</vt:lpstr>
      <vt:lpstr>3-Goodenough &amp; harrıs bir adam çiz testi ve karen machover bir insan çiz testi</vt:lpstr>
      <vt:lpstr>3-Goodenough &amp; harrıs bir adam çiz testi ve karen machover bir insan çiz testi</vt:lpstr>
      <vt:lpstr>4-Ev, ağaç, insan çiz testi</vt:lpstr>
      <vt:lpstr>5-KİNETİK AİLE ÇİZİM TESTİ</vt:lpstr>
      <vt:lpstr>Kaynak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Çocukları Tanıma ve Değerlendirmede Projektif Teknikler </dc:title>
  <dc:creator>Microsoft Office User</dc:creator>
  <cp:lastModifiedBy>Microsoft Office User</cp:lastModifiedBy>
  <cp:revision>32</cp:revision>
  <dcterms:created xsi:type="dcterms:W3CDTF">2020-12-08T13:10:04Z</dcterms:created>
  <dcterms:modified xsi:type="dcterms:W3CDTF">2020-12-17T06:53:06Z</dcterms:modified>
</cp:coreProperties>
</file>