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6" r:id="rId3"/>
    <p:sldId id="258" r:id="rId4"/>
    <p:sldId id="259" r:id="rId5"/>
    <p:sldId id="260" r:id="rId6"/>
    <p:sldId id="277" r:id="rId7"/>
    <p:sldId id="261" r:id="rId8"/>
    <p:sldId id="268" r:id="rId9"/>
    <p:sldId id="269" r:id="rId10"/>
    <p:sldId id="267" r:id="rId11"/>
    <p:sldId id="272" r:id="rId12"/>
    <p:sldId id="273" r:id="rId13"/>
    <p:sldId id="274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cu" initials="B" lastIdx="1" clrIdx="0">
    <p:extLst>
      <p:ext uri="{19B8F6BF-5375-455C-9EA6-DF929625EA0E}">
        <p15:presenceInfo xmlns:p15="http://schemas.microsoft.com/office/powerpoint/2012/main" userId="Burc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09411-E54E-4965-AB8B-A2AF56CF208E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BCC1C-97AA-46C0-AD2E-B13929CA5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3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BCC1C-97AA-46C0-AD2E-B13929CA58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2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0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0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4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6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7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8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6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51DC-7111-45C4-A826-E98E0643A2D9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FAD9-F179-413D-ABCF-069609755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2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Siyaset </a:t>
            </a:r>
            <a:r>
              <a:rPr lang="en-US" dirty="0" err="1" smtClean="0"/>
              <a:t>Biliminde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: </a:t>
            </a:r>
            <a:r>
              <a:rPr lang="en-US" dirty="0" err="1" smtClean="0"/>
              <a:t>Antik</a:t>
            </a:r>
            <a:r>
              <a:rPr lang="en-US" dirty="0" smtClean="0"/>
              <a:t> </a:t>
            </a:r>
            <a:r>
              <a:rPr lang="en-US" dirty="0" err="1" smtClean="0"/>
              <a:t>Yunan</a:t>
            </a:r>
            <a:r>
              <a:rPr lang="en-US" dirty="0" smtClean="0"/>
              <a:t>,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inceleme</a:t>
            </a:r>
            <a:r>
              <a:rPr lang="en-US" dirty="0" smtClean="0"/>
              <a:t>, “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” </a:t>
            </a:r>
            <a:endParaRPr lang="en-US" dirty="0" smtClean="0"/>
          </a:p>
          <a:p>
            <a:r>
              <a:rPr lang="en-US" dirty="0" smtClean="0"/>
              <a:t>Realist </a:t>
            </a:r>
            <a:r>
              <a:rPr lang="en-US" dirty="0" err="1" smtClean="0"/>
              <a:t>Dönem</a:t>
            </a:r>
            <a:r>
              <a:rPr lang="en-US" dirty="0" smtClean="0"/>
              <a:t>: Machiavelli,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Çağ</a:t>
            </a:r>
            <a:r>
              <a:rPr lang="en-US" dirty="0" smtClean="0"/>
              <a:t>, “</a:t>
            </a:r>
            <a:r>
              <a:rPr lang="en-US" dirty="0" err="1" smtClean="0"/>
              <a:t>gerçekte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Ampirisizm</a:t>
            </a:r>
            <a:r>
              <a:rPr lang="en-US" dirty="0" smtClean="0"/>
              <a:t> (</a:t>
            </a:r>
            <a:r>
              <a:rPr lang="en-US" dirty="0" err="1" smtClean="0"/>
              <a:t>Deneycilik</a:t>
            </a:r>
            <a:r>
              <a:rPr lang="en-US" dirty="0" smtClean="0"/>
              <a:t>) </a:t>
            </a:r>
            <a:r>
              <a:rPr lang="en-US" dirty="0" err="1" smtClean="0"/>
              <a:t>Ekolü</a:t>
            </a:r>
            <a:endParaRPr lang="en-US" dirty="0" smtClean="0"/>
          </a:p>
          <a:p>
            <a:r>
              <a:rPr lang="en-US" dirty="0" err="1" smtClean="0"/>
              <a:t>Davranışçılık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Behaviouralism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0194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Ampirik</a:t>
            </a:r>
            <a:r>
              <a:rPr lang="en-US" dirty="0" smtClean="0"/>
              <a:t> </a:t>
            </a:r>
            <a:r>
              <a:rPr lang="en-US" dirty="0" err="1" smtClean="0"/>
              <a:t>Gelenek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Ampirik</a:t>
            </a:r>
            <a:r>
              <a:rPr lang="en-US" dirty="0" smtClean="0"/>
              <a:t>: </a:t>
            </a:r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deney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/>
              <a:t> </a:t>
            </a:r>
            <a:r>
              <a:rPr lang="en-US" dirty="0" err="1" smtClean="0"/>
              <a:t>olan</a:t>
            </a:r>
            <a:endParaRPr lang="en-US" dirty="0" smtClean="0"/>
          </a:p>
          <a:p>
            <a:r>
              <a:rPr lang="en-US" dirty="0"/>
              <a:t>Ampirisizmden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bilimlerde</a:t>
            </a:r>
            <a:r>
              <a:rPr lang="en-US" dirty="0"/>
              <a:t> </a:t>
            </a:r>
            <a:r>
              <a:rPr lang="en-US" dirty="0" err="1"/>
              <a:t>ölçme</a:t>
            </a:r>
            <a:r>
              <a:rPr lang="en-US" dirty="0"/>
              <a:t> </a:t>
            </a:r>
            <a:r>
              <a:rPr lang="en-US" dirty="0" err="1"/>
              <a:t>güçlüğü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olamayacağı</a:t>
            </a:r>
            <a:r>
              <a:rPr lang="en-US" dirty="0"/>
              <a:t> </a:t>
            </a:r>
            <a:r>
              <a:rPr lang="en-US" dirty="0" err="1"/>
              <a:t>düşüncesi</a:t>
            </a:r>
            <a:r>
              <a:rPr lang="en-US" dirty="0"/>
              <a:t> </a:t>
            </a:r>
            <a:r>
              <a:rPr lang="en-US" dirty="0" err="1"/>
              <a:t>hakimdi</a:t>
            </a:r>
            <a:endParaRPr lang="en-US" dirty="0"/>
          </a:p>
          <a:p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olaylar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zaman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</a:t>
            </a:r>
            <a:r>
              <a:rPr lang="en-US" dirty="0"/>
              <a:t> </a:t>
            </a:r>
            <a:r>
              <a:rPr lang="en-US" dirty="0" err="1"/>
              <a:t>dilimleri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incelendiğinde</a:t>
            </a:r>
            <a:r>
              <a:rPr lang="en-US" dirty="0"/>
              <a:t> </a:t>
            </a:r>
            <a:r>
              <a:rPr lang="en-US" dirty="0" err="1"/>
              <a:t>aralarında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fonksiyonel</a:t>
            </a:r>
            <a:r>
              <a:rPr lang="en-US" dirty="0"/>
              <a:t> </a:t>
            </a:r>
            <a:r>
              <a:rPr lang="en-US" dirty="0" err="1"/>
              <a:t>ilişkiler</a:t>
            </a:r>
            <a:r>
              <a:rPr lang="en-US" dirty="0"/>
              <a:t>, </a:t>
            </a:r>
            <a:r>
              <a:rPr lang="en-US" dirty="0" err="1"/>
              <a:t>düzenlilikler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tekrarlanan</a:t>
            </a:r>
            <a:r>
              <a:rPr lang="en-US" dirty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kalıpları</a:t>
            </a:r>
            <a:r>
              <a:rPr lang="en-US" dirty="0"/>
              <a:t> </a:t>
            </a:r>
            <a:r>
              <a:rPr lang="en-US" dirty="0" err="1"/>
              <a:t>görülebilir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2038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materyalizm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Tarih </a:t>
            </a:r>
            <a:r>
              <a:rPr lang="da-DK" dirty="0" smtClean="0"/>
              <a:t>boyunca bütün sosyal alanda ekonomik ilişkiler </a:t>
            </a:r>
            <a:r>
              <a:rPr lang="da-DK" dirty="0"/>
              <a:t>temel belirleyici </a:t>
            </a:r>
            <a:r>
              <a:rPr lang="da-DK" dirty="0" smtClean="0"/>
              <a:t>etken</a:t>
            </a:r>
          </a:p>
          <a:p>
            <a:r>
              <a:rPr lang="da-DK" dirty="0" smtClean="0"/>
              <a:t>Toplumsal </a:t>
            </a:r>
            <a:r>
              <a:rPr lang="da-DK" dirty="0" smtClean="0"/>
              <a:t>sistemde ”alt yapı” (ekonomi, üretim, sınıf ilişkileri) ve ”üst yapı” (kültür, ideolojiler, dini inançlar, siyasal kurumlar ve </a:t>
            </a:r>
            <a:r>
              <a:rPr lang="da-DK" dirty="0" smtClean="0"/>
              <a:t>ideolojiler)</a:t>
            </a:r>
          </a:p>
          <a:p>
            <a:r>
              <a:rPr lang="da-DK" dirty="0" smtClean="0"/>
              <a:t>Tez</a:t>
            </a:r>
            <a:r>
              <a:rPr lang="da-DK" dirty="0" smtClean="0"/>
              <a:t>=&gt; Antitez=&gt;Sentez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459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Davranışçılık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1950- </a:t>
            </a:r>
            <a:r>
              <a:rPr lang="en-US" dirty="0" err="1" smtClean="0"/>
              <a:t>ve</a:t>
            </a:r>
            <a:r>
              <a:rPr lang="en-US" dirty="0" smtClean="0"/>
              <a:t> 60’lı </a:t>
            </a:r>
            <a:r>
              <a:rPr lang="en-US" dirty="0" err="1" smtClean="0"/>
              <a:t>yıllarda</a:t>
            </a:r>
            <a:r>
              <a:rPr lang="en-US" dirty="0" smtClean="0"/>
              <a:t>  “</a:t>
            </a:r>
            <a:r>
              <a:rPr lang="en-US" dirty="0" err="1" smtClean="0"/>
              <a:t>davranışçılık</a:t>
            </a:r>
            <a:r>
              <a:rPr lang="en-US" dirty="0" smtClean="0"/>
              <a:t>” (</a:t>
            </a:r>
            <a:r>
              <a:rPr lang="en-US" dirty="0" err="1" smtClean="0"/>
              <a:t>behaviouralism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Hipotezleri</a:t>
            </a:r>
            <a:r>
              <a:rPr lang="en-US" dirty="0" smtClean="0"/>
              <a:t> test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bjektif</a:t>
            </a:r>
            <a:r>
              <a:rPr lang="en-US" dirty="0" smtClean="0"/>
              <a:t>, </a:t>
            </a:r>
            <a:r>
              <a:rPr lang="en-US" dirty="0" err="1" smtClean="0"/>
              <a:t>ölçülebilir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endParaRPr lang="en-US" dirty="0" smtClean="0"/>
          </a:p>
          <a:p>
            <a:r>
              <a:rPr lang="en-US" dirty="0" err="1" smtClean="0"/>
              <a:t>Seçim</a:t>
            </a:r>
            <a:r>
              <a:rPr lang="en-US" dirty="0" smtClean="0"/>
              <a:t>/</a:t>
            </a:r>
            <a:r>
              <a:rPr lang="en-US" dirty="0" err="1" smtClean="0"/>
              <a:t>seçmen</a:t>
            </a:r>
            <a:r>
              <a:rPr lang="en-US" dirty="0" smtClean="0"/>
              <a:t> </a:t>
            </a:r>
            <a:r>
              <a:rPr lang="en-US" dirty="0" err="1" smtClean="0"/>
              <a:t>davranışı</a:t>
            </a:r>
            <a:r>
              <a:rPr lang="en-US" dirty="0" smtClean="0"/>
              <a:t>, </a:t>
            </a:r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yapıcıların</a:t>
            </a:r>
            <a:r>
              <a:rPr lang="en-US" dirty="0" smtClean="0"/>
              <a:t> </a:t>
            </a:r>
            <a:r>
              <a:rPr lang="en-US" dirty="0" err="1" smtClean="0"/>
              <a:t>davranışı</a:t>
            </a:r>
            <a:r>
              <a:rPr lang="en-US" dirty="0" smtClean="0"/>
              <a:t>, </a:t>
            </a: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politikacıların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lobicilerin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endParaRPr lang="en-US" dirty="0" smtClean="0"/>
          </a:p>
          <a:p>
            <a:r>
              <a:rPr lang="en-US" dirty="0" err="1" smtClean="0"/>
              <a:t>Eleştiri</a:t>
            </a:r>
            <a:r>
              <a:rPr lang="en-US" dirty="0" smtClean="0"/>
              <a:t>: </a:t>
            </a:r>
            <a:r>
              <a:rPr lang="en-US" dirty="0" err="1" smtClean="0"/>
              <a:t>Gözlenebilir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siyaset</a:t>
            </a:r>
            <a:r>
              <a:rPr lang="en-US" dirty="0" smtClean="0"/>
              <a:t> </a:t>
            </a:r>
            <a:r>
              <a:rPr lang="en-US" dirty="0" err="1" smtClean="0"/>
              <a:t>biliminin</a:t>
            </a:r>
            <a:r>
              <a:rPr lang="en-US" dirty="0" smtClean="0"/>
              <a:t> </a:t>
            </a:r>
            <a:r>
              <a:rPr lang="en-US" dirty="0" err="1" smtClean="0"/>
              <a:t>alanını</a:t>
            </a:r>
            <a:r>
              <a:rPr lang="en-US" dirty="0" smtClean="0"/>
              <a:t> </a:t>
            </a:r>
            <a:r>
              <a:rPr lang="en-US" dirty="0" err="1" smtClean="0"/>
              <a:t>daraltmaktadır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düşünceyi</a:t>
            </a:r>
            <a:r>
              <a:rPr lang="en-US" dirty="0" smtClean="0"/>
              <a:t> yok </a:t>
            </a:r>
            <a:r>
              <a:rPr lang="en-US" dirty="0" err="1" smtClean="0"/>
              <a:t>saymaktadır</a:t>
            </a:r>
            <a:r>
              <a:rPr lang="en-US" dirty="0" smtClean="0"/>
              <a:t> (</a:t>
            </a:r>
            <a:r>
              <a:rPr lang="en-US" dirty="0" err="1" smtClean="0"/>
              <a:t>özgürlük</a:t>
            </a:r>
            <a:r>
              <a:rPr lang="en-US" dirty="0" smtClean="0"/>
              <a:t>, </a:t>
            </a:r>
            <a:r>
              <a:rPr lang="en-US" dirty="0" err="1" smtClean="0"/>
              <a:t>eşitlik</a:t>
            </a:r>
            <a:r>
              <a:rPr lang="en-US" dirty="0" smtClean="0"/>
              <a:t>, </a:t>
            </a:r>
            <a:r>
              <a:rPr lang="en-US" dirty="0" err="1" smtClean="0"/>
              <a:t>adalet</a:t>
            </a:r>
            <a:r>
              <a:rPr lang="en-US" dirty="0" smtClean="0"/>
              <a:t>, </a:t>
            </a:r>
            <a:r>
              <a:rPr lang="en-US" dirty="0" err="1" smtClean="0"/>
              <a:t>haklar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71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KAYNAKÇA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Heywood, A., Politics, </a:t>
            </a:r>
            <a:r>
              <a:rPr lang="en-US" dirty="0"/>
              <a:t>4th, Palgrave, 2013</a:t>
            </a:r>
            <a:endParaRPr lang="it-IT" dirty="0" smtClean="0"/>
          </a:p>
          <a:p>
            <a:r>
              <a:rPr lang="it-IT" dirty="0" smtClean="0"/>
              <a:t>Kapani </a:t>
            </a:r>
            <a:r>
              <a:rPr lang="it-IT" dirty="0"/>
              <a:t>,M.(2010).Siyaset bilimine </a:t>
            </a:r>
            <a:r>
              <a:rPr lang="it-IT" dirty="0" smtClean="0"/>
              <a:t>giriş,Bilgi Yayınevi</a:t>
            </a:r>
            <a:r>
              <a:rPr lang="it-IT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HAFTA 2- SİYASET BİLİMİNDE TEMEL KAVRAMLAR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Siyaset</a:t>
            </a:r>
            <a:r>
              <a:rPr lang="en-US" dirty="0"/>
              <a:t> </a:t>
            </a:r>
            <a:r>
              <a:rPr lang="en-US" dirty="0" err="1" smtClean="0"/>
              <a:t>bilimi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Siyaset </a:t>
            </a:r>
            <a:r>
              <a:rPr lang="en-US" dirty="0" err="1" smtClean="0"/>
              <a:t>biliminin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Siyaset </a:t>
            </a:r>
            <a:r>
              <a:rPr lang="en-US" dirty="0" err="1" smtClean="0"/>
              <a:t>biliminde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yöntemleri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Siyaset </a:t>
            </a:r>
            <a:r>
              <a:rPr lang="en-US" dirty="0" err="1" smtClean="0"/>
              <a:t>Bilimi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dönemlere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tanımlar</a:t>
            </a:r>
            <a:endParaRPr lang="en-US" dirty="0" smtClean="0"/>
          </a:p>
          <a:p>
            <a:r>
              <a:rPr lang="en-US" dirty="0" err="1" smtClean="0"/>
              <a:t>Konulara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yöntemlere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ayırım</a:t>
            </a:r>
            <a:endParaRPr lang="en-US" dirty="0" smtClean="0"/>
          </a:p>
          <a:p>
            <a:r>
              <a:rPr lang="en-US" dirty="0" smtClean="0"/>
              <a:t>Siyaset </a:t>
            </a:r>
            <a:r>
              <a:rPr lang="en-US" dirty="0" err="1" smtClean="0"/>
              <a:t>bilimi</a:t>
            </a:r>
            <a:r>
              <a:rPr lang="en-US" dirty="0" smtClean="0"/>
              <a:t> </a:t>
            </a:r>
            <a:r>
              <a:rPr lang="en-US" dirty="0" err="1" smtClean="0"/>
              <a:t>iktidarı</a:t>
            </a:r>
            <a:r>
              <a:rPr lang="en-US" dirty="0" smtClean="0"/>
              <a:t>,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yapısını</a:t>
            </a:r>
            <a:r>
              <a:rPr lang="en-US" dirty="0" smtClean="0"/>
              <a:t>,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,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teorileri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inceleyen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 smtClean="0"/>
              <a:t>dalı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3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Siyaset </a:t>
            </a:r>
            <a:r>
              <a:rPr lang="en-US" dirty="0" err="1" smtClean="0"/>
              <a:t>Bilimi’nin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/</a:t>
            </a:r>
            <a:r>
              <a:rPr lang="en-US" dirty="0" err="1" smtClean="0"/>
              <a:t>Felsefi</a:t>
            </a:r>
            <a:r>
              <a:rPr lang="en-US" dirty="0" smtClean="0"/>
              <a:t> </a:t>
            </a:r>
            <a:r>
              <a:rPr lang="en-US" dirty="0" err="1" smtClean="0"/>
              <a:t>Gelenek</a:t>
            </a:r>
            <a:endParaRPr lang="en-US" dirty="0" smtClean="0"/>
          </a:p>
          <a:p>
            <a:r>
              <a:rPr lang="en-US" dirty="0" smtClean="0"/>
              <a:t>Aristoteles, </a:t>
            </a:r>
            <a:r>
              <a:rPr lang="en-US" dirty="0" err="1" smtClean="0"/>
              <a:t>Politika</a:t>
            </a:r>
            <a:r>
              <a:rPr lang="en-US" dirty="0" smtClean="0"/>
              <a:t>, Zoon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endParaRPr lang="en-US" dirty="0" smtClean="0"/>
          </a:p>
          <a:p>
            <a:r>
              <a:rPr lang="en-US" dirty="0" err="1" smtClean="0"/>
              <a:t>Platon</a:t>
            </a:r>
            <a:r>
              <a:rPr lang="en-US" dirty="0" smtClean="0"/>
              <a:t>, </a:t>
            </a:r>
            <a:r>
              <a:rPr lang="en-US" dirty="0" err="1" smtClean="0"/>
              <a:t>Devlet</a:t>
            </a:r>
            <a:r>
              <a:rPr lang="en-US" dirty="0" smtClean="0"/>
              <a:t>, Bilge (</a:t>
            </a:r>
            <a:r>
              <a:rPr lang="en-US" dirty="0" err="1" smtClean="0"/>
              <a:t>Filozof</a:t>
            </a:r>
            <a:r>
              <a:rPr lang="en-US" dirty="0" smtClean="0"/>
              <a:t>) </a:t>
            </a:r>
            <a:r>
              <a:rPr lang="en-US" dirty="0" err="1" smtClean="0"/>
              <a:t>Krallar</a:t>
            </a:r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r>
              <a:rPr lang="en-US" dirty="0" smtClean="0"/>
              <a:t> </a:t>
            </a:r>
            <a:r>
              <a:rPr lang="en-US" dirty="0" err="1" smtClean="0"/>
              <a:t>tasviri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Siyaset </a:t>
            </a:r>
            <a:r>
              <a:rPr lang="en-US" dirty="0" err="1" smtClean="0"/>
              <a:t>felsefesinin</a:t>
            </a:r>
            <a:r>
              <a:rPr lang="en-US" dirty="0" smtClean="0"/>
              <a:t> </a:t>
            </a:r>
            <a:r>
              <a:rPr lang="en-US" dirty="0" err="1" smtClean="0"/>
              <a:t>temelleri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</a:t>
            </a:r>
            <a:r>
              <a:rPr lang="en-US" dirty="0" err="1" smtClean="0"/>
              <a:t>Çağdaş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Bilimi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savaşından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değişimle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çıkmıştır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“Karma </a:t>
            </a:r>
            <a:r>
              <a:rPr lang="en-US" dirty="0" err="1" smtClean="0"/>
              <a:t>disiplin</a:t>
            </a:r>
            <a:r>
              <a:rPr lang="en-US" dirty="0" smtClean="0"/>
              <a:t>” </a:t>
            </a:r>
            <a:r>
              <a:rPr lang="en-US" dirty="0" err="1" smtClean="0"/>
              <a:t>yerine</a:t>
            </a:r>
            <a:r>
              <a:rPr lang="en-US" dirty="0" smtClean="0"/>
              <a:t> “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bilimleri</a:t>
            </a:r>
            <a:r>
              <a:rPr lang="en-US" dirty="0" smtClean="0"/>
              <a:t>” </a:t>
            </a:r>
            <a:r>
              <a:rPr lang="en-US" dirty="0" err="1" smtClean="0"/>
              <a:t>yerine</a:t>
            </a:r>
            <a:r>
              <a:rPr lang="en-US" dirty="0" smtClean="0"/>
              <a:t> “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bilimi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UNESCO, 1948, “Çağdaş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Bilimi</a:t>
            </a:r>
            <a:r>
              <a:rPr lang="en-US" dirty="0" smtClean="0"/>
              <a:t>” </a:t>
            </a:r>
            <a:r>
              <a:rPr lang="en-US" dirty="0" err="1" smtClean="0"/>
              <a:t>adlı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eseri</a:t>
            </a:r>
            <a:r>
              <a:rPr lang="en-US" dirty="0" smtClean="0"/>
              <a:t> </a:t>
            </a:r>
            <a:r>
              <a:rPr lang="en-US" dirty="0" err="1" smtClean="0"/>
              <a:t>yayınlıyor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UNESCO 1948 </a:t>
            </a:r>
            <a:r>
              <a:rPr lang="en-US" dirty="0" err="1" smtClean="0"/>
              <a:t>Anayasası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I. Siyaset </a:t>
            </a:r>
            <a:r>
              <a:rPr lang="en-US" dirty="0" err="1" smtClean="0"/>
              <a:t>Teorisi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Güçler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9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Siyaset </a:t>
            </a:r>
            <a:r>
              <a:rPr lang="en-US" dirty="0" err="1" smtClean="0"/>
              <a:t>Biliminin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Klasik</a:t>
            </a:r>
            <a:r>
              <a:rPr lang="en-US" b="1" dirty="0" smtClean="0"/>
              <a:t> </a:t>
            </a:r>
            <a:r>
              <a:rPr lang="en-US" b="1" dirty="0" err="1" smtClean="0"/>
              <a:t>politika</a:t>
            </a:r>
            <a:r>
              <a:rPr lang="en-US" b="1" dirty="0" smtClean="0"/>
              <a:t> </a:t>
            </a:r>
            <a:r>
              <a:rPr lang="en-US" b="1" dirty="0" err="1" smtClean="0"/>
              <a:t>bilimi</a:t>
            </a:r>
            <a:r>
              <a:rPr lang="en-US" b="1" dirty="0" smtClean="0"/>
              <a:t>:</a:t>
            </a:r>
          </a:p>
          <a:p>
            <a:pPr lvl="1"/>
            <a:r>
              <a:rPr lang="en-US" dirty="0"/>
              <a:t>Devlet: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kuruluşu</a:t>
            </a:r>
            <a:r>
              <a:rPr lang="en-US" dirty="0"/>
              <a:t>, </a:t>
            </a:r>
            <a:r>
              <a:rPr lang="en-US" dirty="0" err="1" smtClean="0"/>
              <a:t>fonksiyonları</a:t>
            </a:r>
            <a:r>
              <a:rPr lang="en-US" dirty="0" smtClean="0"/>
              <a:t>, </a:t>
            </a:r>
            <a:r>
              <a:rPr lang="en-US" dirty="0" err="1" smtClean="0"/>
              <a:t>amaçları</a:t>
            </a:r>
            <a:r>
              <a:rPr lang="en-US" dirty="0"/>
              <a:t>,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fert</a:t>
            </a:r>
            <a:r>
              <a:rPr lang="en-US" dirty="0"/>
              <a:t> </a:t>
            </a:r>
            <a:r>
              <a:rPr lang="en-US" dirty="0" err="1"/>
              <a:t>ilişkileri</a:t>
            </a:r>
            <a:endParaRPr lang="en-US" dirty="0"/>
          </a:p>
          <a:p>
            <a:pPr lvl="1"/>
            <a:r>
              <a:rPr lang="en-US" dirty="0"/>
              <a:t>“Devlet </a:t>
            </a:r>
            <a:r>
              <a:rPr lang="en-US" dirty="0" err="1"/>
              <a:t>bilimi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Normatif</a:t>
            </a:r>
            <a:r>
              <a:rPr lang="en-US" dirty="0" smtClean="0"/>
              <a:t> (Normative)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reçete</a:t>
            </a:r>
            <a:r>
              <a:rPr lang="en-US" dirty="0" smtClean="0"/>
              <a:t> </a:t>
            </a:r>
            <a:r>
              <a:rPr lang="en-US" dirty="0" err="1" smtClean="0"/>
              <a:t>sunan</a:t>
            </a:r>
            <a:r>
              <a:rPr lang="en-US" dirty="0" smtClean="0"/>
              <a:t> (Prescriptive)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36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Siyaset </a:t>
            </a:r>
            <a:r>
              <a:rPr lang="en-US" dirty="0" err="1"/>
              <a:t>Biliminin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Çağdaş</a:t>
            </a:r>
            <a:r>
              <a:rPr lang="en-US" b="1" dirty="0"/>
              <a:t> </a:t>
            </a:r>
            <a:r>
              <a:rPr lang="en-US" b="1" dirty="0" err="1"/>
              <a:t>politika</a:t>
            </a:r>
            <a:r>
              <a:rPr lang="en-US" b="1" dirty="0"/>
              <a:t> </a:t>
            </a:r>
            <a:r>
              <a:rPr lang="en-US" b="1" dirty="0" err="1"/>
              <a:t>bilimi</a:t>
            </a:r>
            <a:r>
              <a:rPr lang="en-US" b="1" dirty="0"/>
              <a:t>: </a:t>
            </a:r>
          </a:p>
          <a:p>
            <a:r>
              <a:rPr lang="en-US" dirty="0"/>
              <a:t>“İktidar” </a:t>
            </a:r>
            <a:r>
              <a:rPr lang="en-US" dirty="0" err="1"/>
              <a:t>kavramı</a:t>
            </a:r>
            <a:r>
              <a:rPr lang="en-US" dirty="0"/>
              <a:t> </a:t>
            </a:r>
            <a:r>
              <a:rPr lang="en-US" dirty="0" err="1"/>
              <a:t>siyaset</a:t>
            </a:r>
            <a:r>
              <a:rPr lang="en-US" dirty="0"/>
              <a:t> </a:t>
            </a:r>
            <a:r>
              <a:rPr lang="en-US" dirty="0" err="1"/>
              <a:t>biliminin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konusunu</a:t>
            </a:r>
            <a:r>
              <a:rPr lang="en-US" dirty="0"/>
              <a:t> </a:t>
            </a:r>
            <a:r>
              <a:rPr lang="en-US" dirty="0" err="1"/>
              <a:t>oluşturmaya</a:t>
            </a:r>
            <a:r>
              <a:rPr lang="en-US" dirty="0"/>
              <a:t> </a:t>
            </a:r>
            <a:r>
              <a:rPr lang="en-US" dirty="0" err="1"/>
              <a:t>başlamıştır</a:t>
            </a:r>
            <a:r>
              <a:rPr lang="en-US" dirty="0"/>
              <a:t>. </a:t>
            </a:r>
          </a:p>
          <a:p>
            <a:r>
              <a:rPr lang="en-US" dirty="0"/>
              <a:t>“Siyaset </a:t>
            </a:r>
            <a:r>
              <a:rPr lang="en-US" dirty="0" err="1"/>
              <a:t>bilimi</a:t>
            </a:r>
            <a:r>
              <a:rPr lang="en-US" dirty="0"/>
              <a:t> </a:t>
            </a:r>
            <a:r>
              <a:rPr lang="en-US" dirty="0" err="1"/>
              <a:t>iktidara</a:t>
            </a:r>
            <a:r>
              <a:rPr lang="en-US" dirty="0"/>
              <a:t> </a:t>
            </a:r>
            <a:r>
              <a:rPr lang="en-US" dirty="0" err="1"/>
              <a:t>biçim</a:t>
            </a:r>
            <a:r>
              <a:rPr lang="en-US" dirty="0"/>
              <a:t> </a:t>
            </a:r>
            <a:r>
              <a:rPr lang="en-US" dirty="0" err="1"/>
              <a:t>verilmesinin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iktidarın</a:t>
            </a:r>
            <a:r>
              <a:rPr lang="en-US" dirty="0"/>
              <a:t> </a:t>
            </a:r>
            <a:r>
              <a:rPr lang="en-US" dirty="0" err="1"/>
              <a:t>paylaşılmasının</a:t>
            </a:r>
            <a:r>
              <a:rPr lang="en-US" dirty="0"/>
              <a:t> </a:t>
            </a:r>
            <a:r>
              <a:rPr lang="en-US" dirty="0" err="1"/>
              <a:t>incelenmesidir</a:t>
            </a:r>
            <a:r>
              <a:rPr lang="en-US" dirty="0"/>
              <a:t>” (</a:t>
            </a:r>
            <a:r>
              <a:rPr lang="en-US" dirty="0" err="1"/>
              <a:t>Laswell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Kaplan)</a:t>
            </a:r>
          </a:p>
          <a:p>
            <a:r>
              <a:rPr lang="en-US" dirty="0"/>
              <a:t>İktidar, </a:t>
            </a:r>
            <a:r>
              <a:rPr lang="en-US" dirty="0" err="1"/>
              <a:t>güç</a:t>
            </a:r>
            <a:r>
              <a:rPr lang="en-US" dirty="0"/>
              <a:t>, </a:t>
            </a:r>
            <a:r>
              <a:rPr lang="en-US" dirty="0" err="1"/>
              <a:t>otoriteye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davranışlar</a:t>
            </a:r>
            <a:r>
              <a:rPr lang="en-US" dirty="0"/>
              <a:t>, </a:t>
            </a:r>
            <a:r>
              <a:rPr lang="en-US" dirty="0" err="1"/>
              <a:t>oluşumlar</a:t>
            </a:r>
            <a:r>
              <a:rPr lang="en-US" dirty="0"/>
              <a:t>, </a:t>
            </a:r>
            <a:r>
              <a:rPr lang="en-US" dirty="0" err="1"/>
              <a:t>faaliyetler</a:t>
            </a:r>
            <a:r>
              <a:rPr lang="en-US" dirty="0"/>
              <a:t>, </a:t>
            </a:r>
            <a:r>
              <a:rPr lang="en-US" dirty="0" err="1"/>
              <a:t>kurumlar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6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İktidar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anlamıyla</a:t>
            </a:r>
            <a:r>
              <a:rPr lang="en-US" dirty="0" smtClean="0"/>
              <a:t> </a:t>
            </a:r>
            <a:r>
              <a:rPr lang="en-US" dirty="0" err="1" smtClean="0"/>
              <a:t>başkalarının</a:t>
            </a:r>
            <a:r>
              <a:rPr lang="en-US" dirty="0" smtClean="0"/>
              <a:t> </a:t>
            </a:r>
            <a:r>
              <a:rPr lang="en-US" dirty="0" err="1" smtClean="0"/>
              <a:t>davranışlarını</a:t>
            </a:r>
            <a:r>
              <a:rPr lang="en-US" dirty="0" smtClean="0"/>
              <a:t> </a:t>
            </a:r>
            <a:r>
              <a:rPr lang="en-US" dirty="0" err="1" smtClean="0"/>
              <a:t>etkileyebilme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edebilme</a:t>
            </a:r>
            <a:r>
              <a:rPr lang="en-US" dirty="0" smtClean="0"/>
              <a:t> </a:t>
            </a:r>
            <a:r>
              <a:rPr lang="en-US" dirty="0" err="1" smtClean="0"/>
              <a:t>yeteneği</a:t>
            </a:r>
            <a:endParaRPr lang="en-US" dirty="0" smtClean="0"/>
          </a:p>
          <a:p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yönetimindeki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4273</TotalTime>
  <Words>490</Words>
  <Application>Microsoft Office PowerPoint</Application>
  <PresentationFormat>Geniş ekran</PresentationFormat>
  <Paragraphs>68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SHB229 SİYASET BİLİMİ VE KAMU YÖNETİMİ</vt:lpstr>
      <vt:lpstr>HAFTA 2- SİYASET BİLİMİNDE TEMEL KAVRAMLAR</vt:lpstr>
      <vt:lpstr>Siyaset Bilimi Nedir?</vt:lpstr>
      <vt:lpstr>Siyaset Bilimi’nin Gelişimi</vt:lpstr>
      <vt:lpstr>PowerPoint Sunusu</vt:lpstr>
      <vt:lpstr>UNESCO 1948 Anayasası</vt:lpstr>
      <vt:lpstr>Siyaset Biliminin Konusu (1)</vt:lpstr>
      <vt:lpstr>Siyaset Biliminin Konusu (2)</vt:lpstr>
      <vt:lpstr>PowerPoint Sunusu</vt:lpstr>
      <vt:lpstr>Siyaset Biliminde Yöntem</vt:lpstr>
      <vt:lpstr>Ampirik Gelenek</vt:lpstr>
      <vt:lpstr>Tarihsel materyalizm </vt:lpstr>
      <vt:lpstr>Davranışçılık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Burcu</dc:creator>
  <cp:lastModifiedBy>Burcu</cp:lastModifiedBy>
  <cp:revision>39</cp:revision>
  <dcterms:created xsi:type="dcterms:W3CDTF">2020-10-05T13:39:15Z</dcterms:created>
  <dcterms:modified xsi:type="dcterms:W3CDTF">2020-11-28T14:06:38Z</dcterms:modified>
</cp:coreProperties>
</file>