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407" r:id="rId2"/>
    <p:sldId id="258" r:id="rId3"/>
    <p:sldId id="369" r:id="rId4"/>
    <p:sldId id="371" r:id="rId5"/>
    <p:sldId id="263" r:id="rId6"/>
    <p:sldId id="361" r:id="rId7"/>
    <p:sldId id="363" r:id="rId8"/>
    <p:sldId id="365" r:id="rId9"/>
    <p:sldId id="270" r:id="rId10"/>
    <p:sldId id="271" r:id="rId11"/>
    <p:sldId id="273" r:id="rId12"/>
    <p:sldId id="275" r:id="rId13"/>
    <p:sldId id="406" r:id="rId14"/>
    <p:sldId id="399" r:id="rId15"/>
    <p:sldId id="400" r:id="rId16"/>
    <p:sldId id="401" r:id="rId17"/>
    <p:sldId id="402" r:id="rId18"/>
    <p:sldId id="403" r:id="rId19"/>
    <p:sldId id="390" r:id="rId20"/>
    <p:sldId id="391" r:id="rId21"/>
    <p:sldId id="389" r:id="rId22"/>
    <p:sldId id="404" r:id="rId23"/>
    <p:sldId id="40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10"/>
    <p:restoredTop sz="92500"/>
  </p:normalViewPr>
  <p:slideViewPr>
    <p:cSldViewPr>
      <p:cViewPr varScale="1">
        <p:scale>
          <a:sx n="64" d="100"/>
          <a:sy n="64" d="100"/>
        </p:scale>
        <p:origin x="1032" y="3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910B8-E0D8-0645-B1EE-7B37D1952106}" type="datetimeFigureOut">
              <a:rPr lang="en-US" smtClean="0"/>
              <a:t>5/4/2020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B70D6D-7420-264E-BD15-4BCCCF090F63}" type="slidenum">
              <a:rPr lang="en-US" smtClean="0"/>
              <a:t>‹#›</a:t>
            </a:fld>
            <a:endParaRPr lang="en-US"/>
          </a:p>
        </p:txBody>
      </p:sp>
    </p:spTree>
    <p:extLst>
      <p:ext uri="{BB962C8B-B14F-4D97-AF65-F5344CB8AC3E}">
        <p14:creationId xmlns:p14="http://schemas.microsoft.com/office/powerpoint/2010/main" val="1993152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643D2E-44C3-42EC-8C1B-836D6FC5E5ED}" type="datetimeFigureOut">
              <a:rPr lang="tr-TR" smtClean="0"/>
              <a:t>4.05.2020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F1B9D2-0650-4D70-9667-ED5F467C57A2}"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BEB5BB6-300C-4D5B-9AC3-521233952C76}" type="slidenum">
              <a:rPr lang="en-US" smtClean="0"/>
              <a:pPr/>
              <a:t>‹#›</a:t>
            </a:fld>
            <a:endParaRPr lang="en-US"/>
          </a:p>
        </p:txBody>
      </p:sp>
    </p:spTree>
    <p:extLst>
      <p:ext uri="{BB962C8B-B14F-4D97-AF65-F5344CB8AC3E}">
        <p14:creationId xmlns:p14="http://schemas.microsoft.com/office/powerpoint/2010/main" val="639207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AC7A713-7007-4913-B2CB-7614D15284D3}"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BEB5BB6-300C-4D5B-9AC3-521233952C76}" type="slidenum">
              <a:rPr lang="en-US" smtClean="0"/>
              <a:pPr/>
              <a:t>‹#›</a:t>
            </a:fld>
            <a:endParaRPr lang="en-US"/>
          </a:p>
        </p:txBody>
      </p:sp>
    </p:spTree>
    <p:extLst>
      <p:ext uri="{BB962C8B-B14F-4D97-AF65-F5344CB8AC3E}">
        <p14:creationId xmlns:p14="http://schemas.microsoft.com/office/powerpoint/2010/main" val="1639814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AC7A713-7007-4913-B2CB-7614D15284D3}"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BEB5BB6-300C-4D5B-9AC3-521233952C76}"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70204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8AC7A713-7007-4913-B2CB-7614D15284D3}"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BEB5BB6-300C-4D5B-9AC3-521233952C76}" type="slidenum">
              <a:rPr lang="en-US" smtClean="0"/>
              <a:pPr/>
              <a:t>‹#›</a:t>
            </a:fld>
            <a:endParaRPr lang="en-US"/>
          </a:p>
        </p:txBody>
      </p:sp>
    </p:spTree>
    <p:extLst>
      <p:ext uri="{BB962C8B-B14F-4D97-AF65-F5344CB8AC3E}">
        <p14:creationId xmlns:p14="http://schemas.microsoft.com/office/powerpoint/2010/main" val="1962197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8AC7A713-7007-4913-B2CB-7614D15284D3}"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BEB5BB6-300C-4D5B-9AC3-521233952C76}"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46852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8AC7A713-7007-4913-B2CB-7614D15284D3}"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BEB5BB6-300C-4D5B-9AC3-521233952C76}" type="slidenum">
              <a:rPr lang="en-US" smtClean="0"/>
              <a:pPr/>
              <a:t>‹#›</a:t>
            </a:fld>
            <a:endParaRPr lang="en-US"/>
          </a:p>
        </p:txBody>
      </p:sp>
    </p:spTree>
    <p:extLst>
      <p:ext uri="{BB962C8B-B14F-4D97-AF65-F5344CB8AC3E}">
        <p14:creationId xmlns:p14="http://schemas.microsoft.com/office/powerpoint/2010/main" val="2311374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BEB5BB6-300C-4D5B-9AC3-521233952C76}" type="slidenum">
              <a:rPr lang="en-US" smtClean="0"/>
              <a:pPr/>
              <a:t>‹#›</a:t>
            </a:fld>
            <a:endParaRPr lang="en-US"/>
          </a:p>
        </p:txBody>
      </p:sp>
    </p:spTree>
    <p:extLst>
      <p:ext uri="{BB962C8B-B14F-4D97-AF65-F5344CB8AC3E}">
        <p14:creationId xmlns:p14="http://schemas.microsoft.com/office/powerpoint/2010/main" val="1612456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BEB5BB6-300C-4D5B-9AC3-521233952C76}" type="slidenum">
              <a:rPr lang="en-US" smtClean="0"/>
              <a:pPr/>
              <a:t>‹#›</a:t>
            </a:fld>
            <a:endParaRPr lang="en-US"/>
          </a:p>
        </p:txBody>
      </p:sp>
    </p:spTree>
    <p:extLst>
      <p:ext uri="{BB962C8B-B14F-4D97-AF65-F5344CB8AC3E}">
        <p14:creationId xmlns:p14="http://schemas.microsoft.com/office/powerpoint/2010/main" val="421913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BEB5BB6-300C-4D5B-9AC3-521233952C76}" type="slidenum">
              <a:rPr lang="en-US" smtClean="0"/>
              <a:pPr/>
              <a:t>‹#›</a:t>
            </a:fld>
            <a:endParaRPr lang="en-US"/>
          </a:p>
        </p:txBody>
      </p:sp>
    </p:spTree>
    <p:extLst>
      <p:ext uri="{BB962C8B-B14F-4D97-AF65-F5344CB8AC3E}">
        <p14:creationId xmlns:p14="http://schemas.microsoft.com/office/powerpoint/2010/main" val="140682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AC7A713-7007-4913-B2CB-7614D15284D3}"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BEB5BB6-300C-4D5B-9AC3-521233952C76}" type="slidenum">
              <a:rPr lang="en-US" smtClean="0"/>
              <a:pPr/>
              <a:t>‹#›</a:t>
            </a:fld>
            <a:endParaRPr lang="en-US"/>
          </a:p>
        </p:txBody>
      </p:sp>
    </p:spTree>
    <p:extLst>
      <p:ext uri="{BB962C8B-B14F-4D97-AF65-F5344CB8AC3E}">
        <p14:creationId xmlns:p14="http://schemas.microsoft.com/office/powerpoint/2010/main" val="16884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AC7A713-7007-4913-B2CB-7614D15284D3}"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BEB5BB6-300C-4D5B-9AC3-521233952C76}" type="slidenum">
              <a:rPr lang="en-US" smtClean="0"/>
              <a:pPr/>
              <a:t>‹#›</a:t>
            </a:fld>
            <a:endParaRPr lang="en-US"/>
          </a:p>
        </p:txBody>
      </p:sp>
    </p:spTree>
    <p:extLst>
      <p:ext uri="{BB962C8B-B14F-4D97-AF65-F5344CB8AC3E}">
        <p14:creationId xmlns:p14="http://schemas.microsoft.com/office/powerpoint/2010/main" val="4184930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AC7A713-7007-4913-B2CB-7614D15284D3}" type="datetimeFigureOut">
              <a:rPr lang="en-US" smtClean="0"/>
              <a:pPr/>
              <a:t>5/4/2020</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BEB5BB6-300C-4D5B-9AC3-521233952C76}" type="slidenum">
              <a:rPr lang="en-US" smtClean="0"/>
              <a:pPr/>
              <a:t>‹#›</a:t>
            </a:fld>
            <a:endParaRPr lang="en-US"/>
          </a:p>
        </p:txBody>
      </p:sp>
    </p:spTree>
    <p:extLst>
      <p:ext uri="{BB962C8B-B14F-4D97-AF65-F5344CB8AC3E}">
        <p14:creationId xmlns:p14="http://schemas.microsoft.com/office/powerpoint/2010/main" val="4291121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AC7A713-7007-4913-B2CB-7614D15284D3}" type="datetimeFigureOut">
              <a:rPr lang="en-US" smtClean="0"/>
              <a:pPr/>
              <a:t>5/4/2020</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BEB5BB6-300C-4D5B-9AC3-521233952C76}" type="slidenum">
              <a:rPr lang="en-US" smtClean="0"/>
              <a:pPr/>
              <a:t>‹#›</a:t>
            </a:fld>
            <a:endParaRPr lang="en-US"/>
          </a:p>
        </p:txBody>
      </p:sp>
    </p:spTree>
    <p:extLst>
      <p:ext uri="{BB962C8B-B14F-4D97-AF65-F5344CB8AC3E}">
        <p14:creationId xmlns:p14="http://schemas.microsoft.com/office/powerpoint/2010/main" val="340097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A713-7007-4913-B2CB-7614D15284D3}" type="datetimeFigureOut">
              <a:rPr lang="en-US" smtClean="0"/>
              <a:pPr/>
              <a:t>5/4/2020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BEB5BB6-300C-4D5B-9AC3-521233952C76}" type="slidenum">
              <a:rPr lang="en-US" smtClean="0"/>
              <a:pPr/>
              <a:t>‹#›</a:t>
            </a:fld>
            <a:endParaRPr lang="en-US"/>
          </a:p>
        </p:txBody>
      </p:sp>
    </p:spTree>
    <p:extLst>
      <p:ext uri="{BB962C8B-B14F-4D97-AF65-F5344CB8AC3E}">
        <p14:creationId xmlns:p14="http://schemas.microsoft.com/office/powerpoint/2010/main" val="2156163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AC7A713-7007-4913-B2CB-7614D15284D3}"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BEB5BB6-300C-4D5B-9AC3-521233952C76}" type="slidenum">
              <a:rPr lang="en-US" smtClean="0"/>
              <a:pPr/>
              <a:t>‹#›</a:t>
            </a:fld>
            <a:endParaRPr lang="en-US"/>
          </a:p>
        </p:txBody>
      </p:sp>
    </p:spTree>
    <p:extLst>
      <p:ext uri="{BB962C8B-B14F-4D97-AF65-F5344CB8AC3E}">
        <p14:creationId xmlns:p14="http://schemas.microsoft.com/office/powerpoint/2010/main" val="927748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AC7A713-7007-4913-B2CB-7614D15284D3}"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BEB5BB6-300C-4D5B-9AC3-521233952C76}" type="slidenum">
              <a:rPr lang="en-US" smtClean="0"/>
              <a:pPr/>
              <a:t>‹#›</a:t>
            </a:fld>
            <a:endParaRPr lang="en-US"/>
          </a:p>
        </p:txBody>
      </p:sp>
    </p:spTree>
    <p:extLst>
      <p:ext uri="{BB962C8B-B14F-4D97-AF65-F5344CB8AC3E}">
        <p14:creationId xmlns:p14="http://schemas.microsoft.com/office/powerpoint/2010/main" val="1433507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8AC7A713-7007-4913-B2CB-7614D15284D3}" type="datetimeFigureOut">
              <a:rPr lang="en-US" smtClean="0"/>
              <a:pPr/>
              <a:t>5/4/2020</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BEB5BB6-300C-4D5B-9AC3-521233952C76}" type="slidenum">
              <a:rPr lang="en-US" smtClean="0"/>
              <a:pPr/>
              <a:t>‹#›</a:t>
            </a:fld>
            <a:endParaRPr lang="en-US"/>
          </a:p>
        </p:txBody>
      </p:sp>
    </p:spTree>
    <p:extLst>
      <p:ext uri="{BB962C8B-B14F-4D97-AF65-F5344CB8AC3E}">
        <p14:creationId xmlns:p14="http://schemas.microsoft.com/office/powerpoint/2010/main" val="29628287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C16DE1-3D9B-1548-9591-673318E194F6}"/>
              </a:ext>
            </a:extLst>
          </p:cNvPr>
          <p:cNvSpPr>
            <a:spLocks noGrp="1"/>
          </p:cNvSpPr>
          <p:nvPr>
            <p:ph type="title"/>
          </p:nvPr>
        </p:nvSpPr>
        <p:spPr>
          <a:xfrm>
            <a:off x="1043608" y="1916832"/>
            <a:ext cx="7772400" cy="1362075"/>
          </a:xfrm>
        </p:spPr>
        <p:txBody>
          <a:bodyPr/>
          <a:lstStyle/>
          <a:p>
            <a:r>
              <a:rPr lang="tr-TR" dirty="0"/>
              <a:t>Eğitim Teknolojisinde psikolojik değişkenler</a:t>
            </a:r>
          </a:p>
        </p:txBody>
      </p:sp>
    </p:spTree>
    <p:extLst>
      <p:ext uri="{BB962C8B-B14F-4D97-AF65-F5344CB8AC3E}">
        <p14:creationId xmlns:p14="http://schemas.microsoft.com/office/powerpoint/2010/main" val="840883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548680"/>
            <a:ext cx="8075240" cy="5217443"/>
          </a:xfrm>
        </p:spPr>
        <p:txBody>
          <a:bodyPr>
            <a:normAutofit/>
          </a:bodyPr>
          <a:lstStyle/>
          <a:p>
            <a:r>
              <a:rPr lang="tr-TR" dirty="0">
                <a:latin typeface="+mn-lt"/>
              </a:rPr>
              <a:t>Bilgisayar karşısında vaktinin çoğunu geçiriyorsa, oturduğunda uzun süreli kalıyorsa,</a:t>
            </a:r>
          </a:p>
          <a:p>
            <a:r>
              <a:rPr lang="tr-TR" dirty="0"/>
              <a:t>Gerçek hayattaki oyunları oynamıyor ve sevdiği başka etkinlikleri yapmıyorsa,</a:t>
            </a:r>
          </a:p>
          <a:p>
            <a:pPr lvl="0"/>
            <a:r>
              <a:rPr lang="tr-TR" dirty="0"/>
              <a:t>Bilgisayar ile vakit geçirmediği zaman sıkılıyor ve huzursuz oluyorsa,</a:t>
            </a:r>
          </a:p>
          <a:p>
            <a:endParaRPr lang="tr-TR"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332656"/>
            <a:ext cx="8229600" cy="2332856"/>
          </a:xfrm>
        </p:spPr>
        <p:txBody>
          <a:bodyPr>
            <a:normAutofit/>
          </a:bodyPr>
          <a:lstStyle/>
          <a:p>
            <a:r>
              <a:rPr lang="tr-TR" dirty="0">
                <a:latin typeface="+mn-lt"/>
              </a:rPr>
              <a:t>Ödev yapması ve ders çalışması gereken zamanı bilgisayarla geçiriyorsa,</a:t>
            </a:r>
          </a:p>
          <a:p>
            <a:endParaRPr lang="tr-TR" dirty="0">
              <a:latin typeface="+mn-lt"/>
            </a:endParaRPr>
          </a:p>
          <a:p>
            <a:r>
              <a:rPr lang="tr-TR" dirty="0">
                <a:latin typeface="+mn-lt"/>
              </a:rPr>
              <a:t>Bilgisayarı sosyal faaliyetlerine ve arkadaşlarına tercih ediyorsa,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Neler</a:t>
            </a:r>
            <a:r>
              <a:rPr lang="en-US" dirty="0"/>
              <a:t> </a:t>
            </a:r>
            <a:r>
              <a:rPr lang="en-US" dirty="0" err="1"/>
              <a:t>yapılabilir</a:t>
            </a:r>
            <a:r>
              <a:rPr lang="en-US" dirty="0"/>
              <a:t>?</a:t>
            </a:r>
          </a:p>
        </p:txBody>
      </p:sp>
      <p:sp>
        <p:nvSpPr>
          <p:cNvPr id="3" name="2 İçerik Yer Tutucusu"/>
          <p:cNvSpPr>
            <a:spLocks noGrp="1"/>
          </p:cNvSpPr>
          <p:nvPr>
            <p:ph sz="half" idx="1"/>
          </p:nvPr>
        </p:nvSpPr>
        <p:spPr>
          <a:xfrm>
            <a:off x="457200" y="1600200"/>
            <a:ext cx="2170584" cy="4525963"/>
          </a:xfrm>
        </p:spPr>
        <p:txBody>
          <a:bodyPr>
            <a:normAutofit/>
          </a:bodyPr>
          <a:lstStyle/>
          <a:p>
            <a:pPr lvl="0"/>
            <a:r>
              <a:rPr lang="tr-TR" sz="2800" dirty="0">
                <a:latin typeface="+mn-lt"/>
              </a:rPr>
              <a:t>Anne-baba teknoloji kullanımı konusunda örnek olmalı</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208" y="1293029"/>
            <a:ext cx="5328592" cy="514030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Neler</a:t>
            </a:r>
            <a:r>
              <a:rPr lang="en-US" dirty="0"/>
              <a:t> </a:t>
            </a:r>
            <a:r>
              <a:rPr lang="en-US" dirty="0" err="1"/>
              <a:t>yapılabilir</a:t>
            </a:r>
            <a:r>
              <a:rPr lang="en-US" dirty="0"/>
              <a:t>?</a:t>
            </a:r>
          </a:p>
        </p:txBody>
      </p:sp>
      <p:sp>
        <p:nvSpPr>
          <p:cNvPr id="3" name="2 İçerik Yer Tutucusu"/>
          <p:cNvSpPr>
            <a:spLocks noGrp="1"/>
          </p:cNvSpPr>
          <p:nvPr>
            <p:ph sz="half" idx="1"/>
          </p:nvPr>
        </p:nvSpPr>
        <p:spPr>
          <a:xfrm>
            <a:off x="457200" y="1600200"/>
            <a:ext cx="7787208" cy="4525963"/>
          </a:xfrm>
        </p:spPr>
        <p:txBody>
          <a:bodyPr>
            <a:normAutofit/>
          </a:bodyPr>
          <a:lstStyle/>
          <a:p>
            <a:pPr lvl="0"/>
            <a:r>
              <a:rPr lang="tr-TR" sz="2800">
                <a:latin typeface="+mn-lt"/>
              </a:rPr>
              <a:t>Teknolojinin </a:t>
            </a:r>
            <a:r>
              <a:rPr lang="tr-TR" sz="2800" dirty="0">
                <a:latin typeface="+mn-lt"/>
              </a:rPr>
              <a:t>kullanım süresi konusunda sınır çizilmeli ve mutlaka uyulmalı</a:t>
            </a:r>
          </a:p>
          <a:p>
            <a:pPr lvl="0"/>
            <a:r>
              <a:rPr lang="tr-TR" sz="2800" dirty="0">
                <a:latin typeface="+mn-lt"/>
              </a:rPr>
              <a:t>Teknolojiye alternatifler oluşturulmalı</a:t>
            </a:r>
          </a:p>
        </p:txBody>
      </p:sp>
    </p:spTree>
    <p:extLst>
      <p:ext uri="{BB962C8B-B14F-4D97-AF65-F5344CB8AC3E}">
        <p14:creationId xmlns:p14="http://schemas.microsoft.com/office/powerpoint/2010/main" val="68302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852936"/>
            <a:ext cx="7772400" cy="1362075"/>
          </a:xfrm>
        </p:spPr>
        <p:txBody>
          <a:bodyPr/>
          <a:lstStyle/>
          <a:p>
            <a:r>
              <a:rPr lang="en-US" dirty="0" err="1"/>
              <a:t>Teknoloji</a:t>
            </a:r>
            <a:r>
              <a:rPr lang="en-US" dirty="0"/>
              <a:t> </a:t>
            </a:r>
            <a:r>
              <a:rPr lang="en-US" dirty="0" err="1"/>
              <a:t>kullanım</a:t>
            </a:r>
            <a:r>
              <a:rPr lang="en-US" dirty="0"/>
              <a:t> </a:t>
            </a:r>
            <a:r>
              <a:rPr lang="en-US" dirty="0" err="1"/>
              <a:t>süreleri</a:t>
            </a:r>
            <a:endParaRPr lang="en-US" dirty="0"/>
          </a:p>
        </p:txBody>
      </p:sp>
    </p:spTree>
    <p:extLst>
      <p:ext uri="{BB962C8B-B14F-4D97-AF65-F5344CB8AC3E}">
        <p14:creationId xmlns:p14="http://schemas.microsoft.com/office/powerpoint/2010/main" val="1172429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 </a:t>
            </a:r>
            <a:r>
              <a:rPr lang="en-US" dirty="0" err="1"/>
              <a:t>yaş</a:t>
            </a:r>
            <a:r>
              <a:rPr lang="en-US" dirty="0"/>
              <a:t> </a:t>
            </a:r>
            <a:r>
              <a:rPr lang="en-US" dirty="0" err="1"/>
              <a:t>öncesi</a:t>
            </a:r>
            <a:endParaRPr lang="en-US" dirty="0"/>
          </a:p>
        </p:txBody>
      </p:sp>
      <p:sp>
        <p:nvSpPr>
          <p:cNvPr id="5" name="Content Placeholder 4"/>
          <p:cNvSpPr>
            <a:spLocks noGrp="1"/>
          </p:cNvSpPr>
          <p:nvPr>
            <p:ph idx="1"/>
          </p:nvPr>
        </p:nvSpPr>
        <p:spPr/>
        <p:txBody>
          <a:bodyPr>
            <a:normAutofit/>
          </a:bodyPr>
          <a:lstStyle/>
          <a:p>
            <a:r>
              <a:rPr lang="tr-TR" dirty="0"/>
              <a:t>İki yaş gelişim döneminde çocuğun sembol anlama gelişimi henüz tamamlanmadığı için televizyon ekranında gördüğü görüntülerin gerçek hayatla olan ilişkisini kavrayamazlar.</a:t>
            </a:r>
          </a:p>
          <a:p>
            <a:r>
              <a:rPr lang="tr-TR" dirty="0"/>
              <a:t>Çocuklar aynı nesnenin her iki ortamda da var olabileceğine dönük bir algı yetisine sahip olduklarında ancak izlemeleri daha uygun olacaktır. Çocuklar ekranda kendisine sunulan içeriğin eğiticiliğinden çok ne anlama geldiğini anlamaya çalışır ve bilişsel bir yorgunluk ve karmaşa yaşar. </a:t>
            </a:r>
          </a:p>
        </p:txBody>
      </p:sp>
      <p:sp>
        <p:nvSpPr>
          <p:cNvPr id="6" name="TextBox 5"/>
          <p:cNvSpPr txBox="1"/>
          <p:nvPr/>
        </p:nvSpPr>
        <p:spPr>
          <a:xfrm>
            <a:off x="1187624" y="6126163"/>
            <a:ext cx="6192688" cy="646331"/>
          </a:xfrm>
          <a:prstGeom prst="rect">
            <a:avLst/>
          </a:prstGeom>
          <a:noFill/>
        </p:spPr>
        <p:txBody>
          <a:bodyPr wrap="square" rtlCol="0">
            <a:spAutoFit/>
          </a:bodyPr>
          <a:lstStyle/>
          <a:p>
            <a:r>
              <a:rPr lang="en-US" dirty="0"/>
              <a:t>http://</a:t>
            </a:r>
            <a:r>
              <a:rPr lang="en-US" dirty="0" err="1"/>
              <a:t>www.milliyet.com.tr</a:t>
            </a:r>
            <a:r>
              <a:rPr lang="en-US" dirty="0"/>
              <a:t>/okul-oncesi-donemde-cocuklarin-teknoloji-kullanimi-pembenar-yazardetay-aile-2500921/</a:t>
            </a:r>
          </a:p>
        </p:txBody>
      </p:sp>
    </p:spTree>
    <p:extLst>
      <p:ext uri="{BB962C8B-B14F-4D97-AF65-F5344CB8AC3E}">
        <p14:creationId xmlns:p14="http://schemas.microsoft.com/office/powerpoint/2010/main" val="1946268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 </a:t>
            </a:r>
            <a:r>
              <a:rPr lang="en-US" dirty="0" err="1"/>
              <a:t>yaş</a:t>
            </a:r>
            <a:r>
              <a:rPr lang="en-US" dirty="0"/>
              <a:t> </a:t>
            </a:r>
            <a:r>
              <a:rPr lang="en-US" dirty="0" err="1"/>
              <a:t>öncesi</a:t>
            </a:r>
            <a:endParaRPr lang="en-US" dirty="0"/>
          </a:p>
        </p:txBody>
      </p:sp>
      <p:sp>
        <p:nvSpPr>
          <p:cNvPr id="5" name="Content Placeholder 4"/>
          <p:cNvSpPr>
            <a:spLocks noGrp="1"/>
          </p:cNvSpPr>
          <p:nvPr>
            <p:ph idx="1"/>
          </p:nvPr>
        </p:nvSpPr>
        <p:spPr/>
        <p:txBody>
          <a:bodyPr>
            <a:normAutofit/>
          </a:bodyPr>
          <a:lstStyle/>
          <a:p>
            <a:r>
              <a:rPr lang="tr-TR" dirty="0"/>
              <a:t>Yansımalar, sesler ve hızlı çekimler geriye dönüşler çocuğun dikkatini çekebilir ve siz bu süre zarfında ona tabaktaki yemeği yedirebilirsiniz. Ancak bu gelişim dönemine göre çocuk için uygun olmayan bir durumdan başka bir şey değildir. Jest ve mimiklerinizi kullanarak ya da şarkı söyleyerek bu süreci geçirmeniz daha faydalı olacaktır.</a:t>
            </a:r>
          </a:p>
        </p:txBody>
      </p:sp>
      <p:sp>
        <p:nvSpPr>
          <p:cNvPr id="6" name="TextBox 5"/>
          <p:cNvSpPr txBox="1"/>
          <p:nvPr/>
        </p:nvSpPr>
        <p:spPr>
          <a:xfrm>
            <a:off x="1187624" y="6126163"/>
            <a:ext cx="6192688" cy="646331"/>
          </a:xfrm>
          <a:prstGeom prst="rect">
            <a:avLst/>
          </a:prstGeom>
          <a:noFill/>
        </p:spPr>
        <p:txBody>
          <a:bodyPr wrap="square" rtlCol="0">
            <a:spAutoFit/>
          </a:bodyPr>
          <a:lstStyle/>
          <a:p>
            <a:r>
              <a:rPr lang="en-US" dirty="0"/>
              <a:t>http://</a:t>
            </a:r>
            <a:r>
              <a:rPr lang="en-US" dirty="0" err="1"/>
              <a:t>www.milliyet.com.tr</a:t>
            </a:r>
            <a:r>
              <a:rPr lang="en-US" dirty="0"/>
              <a:t>/okul-oncesi-donemde-cocuklarin-teknoloji-kullanimi-pembenar-yazardetay-aile-2500921/</a:t>
            </a:r>
          </a:p>
        </p:txBody>
      </p:sp>
    </p:spTree>
    <p:extLst>
      <p:ext uri="{BB962C8B-B14F-4D97-AF65-F5344CB8AC3E}">
        <p14:creationId xmlns:p14="http://schemas.microsoft.com/office/powerpoint/2010/main" val="1352757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"When a mother is breast-feeding, that is a crucial bonding time," said </a:t>
            </a:r>
            <a:r>
              <a:rPr lang="en-US" dirty="0" err="1"/>
              <a:t>Chassiakos</a:t>
            </a:r>
            <a:r>
              <a:rPr lang="en-US" dirty="0"/>
              <a:t>. The more face-to-face interaction children have with mothers and other adults, especially eye contact, the better for the brain development of infants, she explained.</a:t>
            </a:r>
          </a:p>
        </p:txBody>
      </p:sp>
      <p:sp>
        <p:nvSpPr>
          <p:cNvPr id="4" name="TextBox 3"/>
          <p:cNvSpPr txBox="1"/>
          <p:nvPr/>
        </p:nvSpPr>
        <p:spPr>
          <a:xfrm>
            <a:off x="899592" y="5373216"/>
            <a:ext cx="7416824" cy="646331"/>
          </a:xfrm>
          <a:prstGeom prst="rect">
            <a:avLst/>
          </a:prstGeom>
          <a:noFill/>
        </p:spPr>
        <p:txBody>
          <a:bodyPr wrap="square" rtlCol="0">
            <a:spAutoFit/>
          </a:bodyPr>
          <a:lstStyle/>
          <a:p>
            <a:r>
              <a:rPr lang="en-US" dirty="0"/>
              <a:t>https://</a:t>
            </a:r>
            <a:r>
              <a:rPr lang="en-US" dirty="0" err="1"/>
              <a:t>edition.cnn.com</a:t>
            </a:r>
            <a:r>
              <a:rPr lang="en-US" dirty="0"/>
              <a:t>/2016/10/21/health/screen-time-media-rules-children-</a:t>
            </a:r>
            <a:r>
              <a:rPr lang="en-US" dirty="0" err="1"/>
              <a:t>aap</a:t>
            </a:r>
            <a:r>
              <a:rPr lang="en-US" dirty="0"/>
              <a:t>/</a:t>
            </a:r>
            <a:r>
              <a:rPr lang="en-US" dirty="0" err="1"/>
              <a:t>index.html</a:t>
            </a:r>
            <a:endParaRPr lang="en-US" dirty="0"/>
          </a:p>
        </p:txBody>
      </p:sp>
    </p:spTree>
    <p:extLst>
      <p:ext uri="{BB962C8B-B14F-4D97-AF65-F5344CB8AC3E}">
        <p14:creationId xmlns:p14="http://schemas.microsoft.com/office/powerpoint/2010/main" val="594321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2-5 </a:t>
            </a:r>
            <a:r>
              <a:rPr lang="en-US" dirty="0" err="1"/>
              <a:t>yaş</a:t>
            </a:r>
            <a:r>
              <a:rPr lang="en-US" dirty="0"/>
              <a:t> </a:t>
            </a:r>
            <a:r>
              <a:rPr lang="en-US" dirty="0" err="1"/>
              <a:t>arası</a:t>
            </a:r>
            <a:endParaRPr lang="en-US" dirty="0"/>
          </a:p>
        </p:txBody>
      </p:sp>
      <p:sp>
        <p:nvSpPr>
          <p:cNvPr id="3" name="Content Placeholder 2"/>
          <p:cNvSpPr>
            <a:spLocks noGrp="1"/>
          </p:cNvSpPr>
          <p:nvPr>
            <p:ph idx="1"/>
          </p:nvPr>
        </p:nvSpPr>
        <p:spPr/>
        <p:txBody>
          <a:bodyPr/>
          <a:lstStyle/>
          <a:p>
            <a:r>
              <a:rPr lang="en-US" dirty="0" err="1"/>
              <a:t>Günde</a:t>
            </a:r>
            <a:r>
              <a:rPr lang="en-US" dirty="0"/>
              <a:t> 1 </a:t>
            </a:r>
            <a:r>
              <a:rPr lang="en-US" dirty="0" err="1"/>
              <a:t>saati</a:t>
            </a:r>
            <a:r>
              <a:rPr lang="en-US" dirty="0"/>
              <a:t> </a:t>
            </a:r>
            <a:r>
              <a:rPr lang="en-US" dirty="0" err="1"/>
              <a:t>geçmemeli</a:t>
            </a:r>
            <a:endParaRPr lang="en-US" dirty="0"/>
          </a:p>
          <a:p>
            <a:r>
              <a:rPr lang="en-US" dirty="0" err="1"/>
              <a:t>Çizgi</a:t>
            </a:r>
            <a:r>
              <a:rPr lang="en-US" dirty="0"/>
              <a:t> film </a:t>
            </a:r>
            <a:r>
              <a:rPr lang="en-US" dirty="0" err="1"/>
              <a:t>seyretmeliler</a:t>
            </a:r>
            <a:endParaRPr lang="en-US" dirty="0"/>
          </a:p>
        </p:txBody>
      </p:sp>
    </p:spTree>
    <p:extLst>
      <p:ext uri="{BB962C8B-B14F-4D97-AF65-F5344CB8AC3E}">
        <p14:creationId xmlns:p14="http://schemas.microsoft.com/office/powerpoint/2010/main" val="810470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a:t>Siber</a:t>
            </a:r>
            <a:r>
              <a:rPr lang="en-US" dirty="0"/>
              <a:t> </a:t>
            </a:r>
            <a:r>
              <a:rPr lang="en-US" dirty="0" err="1"/>
              <a:t>aylaklık</a:t>
            </a:r>
            <a:r>
              <a:rPr lang="en-US" dirty="0"/>
              <a:t> </a:t>
            </a:r>
            <a:br>
              <a:rPr lang="en-US" dirty="0"/>
            </a:br>
            <a:r>
              <a:rPr lang="en-US" dirty="0"/>
              <a:t>(</a:t>
            </a:r>
            <a:r>
              <a:rPr lang="en-US" dirty="0" err="1"/>
              <a:t>cyberloafing</a:t>
            </a:r>
            <a:r>
              <a:rPr lang="en-US" dirty="0"/>
              <a:t>)</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844709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30832" y="274638"/>
            <a:ext cx="8229600" cy="1143000"/>
          </a:xfrm>
        </p:spPr>
        <p:txBody>
          <a:bodyPr/>
          <a:lstStyle/>
          <a:p>
            <a:r>
              <a:rPr lang="tr-TR" b="0" dirty="0">
                <a:latin typeface="+mj-lt"/>
                <a:cs typeface="Arial" pitchFamily="34" charset="0"/>
              </a:rPr>
              <a:t>Psikolojide Bağımlılık</a:t>
            </a:r>
          </a:p>
        </p:txBody>
      </p:sp>
      <p:sp>
        <p:nvSpPr>
          <p:cNvPr id="3" name="2 İçerik Yer Tutucusu"/>
          <p:cNvSpPr>
            <a:spLocks noGrp="1"/>
          </p:cNvSpPr>
          <p:nvPr>
            <p:ph idx="1"/>
          </p:nvPr>
        </p:nvSpPr>
        <p:spPr>
          <a:xfrm>
            <a:off x="457200" y="2564904"/>
            <a:ext cx="8229600" cy="3561259"/>
          </a:xfrm>
        </p:spPr>
        <p:txBody>
          <a:bodyPr/>
          <a:lstStyle/>
          <a:p>
            <a:pPr>
              <a:buNone/>
            </a:pPr>
            <a:r>
              <a:rPr lang="tr-TR" dirty="0">
                <a:solidFill>
                  <a:schemeClr val="tx1">
                    <a:lumMod val="65000"/>
                    <a:lumOff val="35000"/>
                  </a:schemeClr>
                </a:solidFill>
                <a:latin typeface="+mn-lt"/>
                <a:cs typeface="Arial" pitchFamily="34" charset="0"/>
              </a:rPr>
              <a:t>    Bireylerin kendilerinin ruhsal ve bedensel sağlığına sosyal yaşamına zarar vermesine karşın belirli eylemleri tekrar etme isteği</a:t>
            </a:r>
          </a:p>
        </p:txBody>
      </p:sp>
      <p:sp>
        <p:nvSpPr>
          <p:cNvPr id="4" name="TextBox 3"/>
          <p:cNvSpPr txBox="1"/>
          <p:nvPr/>
        </p:nvSpPr>
        <p:spPr>
          <a:xfrm>
            <a:off x="755576" y="4581128"/>
            <a:ext cx="7272808" cy="1354217"/>
          </a:xfrm>
          <a:prstGeom prst="rect">
            <a:avLst/>
          </a:prstGeom>
          <a:noFill/>
        </p:spPr>
        <p:txBody>
          <a:bodyPr wrap="square" rtlCol="0">
            <a:spAutoFit/>
          </a:bodyPr>
          <a:lstStyle/>
          <a:p>
            <a:r>
              <a:rPr lang="en-US" sz="3200" dirty="0" err="1"/>
              <a:t>Türkiye</a:t>
            </a:r>
            <a:r>
              <a:rPr lang="en-US" sz="3200" dirty="0"/>
              <a:t> de internet </a:t>
            </a:r>
            <a:r>
              <a:rPr lang="en-US" sz="3200" dirty="0" err="1"/>
              <a:t>kullanımı</a:t>
            </a:r>
            <a:r>
              <a:rPr lang="en-US" sz="3200" dirty="0"/>
              <a:t> son 5 </a:t>
            </a:r>
            <a:r>
              <a:rPr lang="en-US" sz="3200" dirty="0" err="1"/>
              <a:t>yılda</a:t>
            </a:r>
            <a:r>
              <a:rPr lang="en-US" sz="3200" dirty="0"/>
              <a:t> %700lük </a:t>
            </a:r>
            <a:r>
              <a:rPr lang="en-US" sz="3200" dirty="0" err="1"/>
              <a:t>bir</a:t>
            </a:r>
            <a:r>
              <a:rPr lang="en-US" sz="3200" dirty="0"/>
              <a:t> </a:t>
            </a:r>
            <a:r>
              <a:rPr lang="en-US" sz="3200" dirty="0" err="1"/>
              <a:t>artış</a:t>
            </a:r>
            <a:r>
              <a:rPr lang="en-US" sz="3200" dirty="0"/>
              <a:t> </a:t>
            </a:r>
            <a:r>
              <a:rPr lang="en-US" sz="3200" dirty="0" err="1"/>
              <a:t>göstermiştir</a:t>
            </a:r>
            <a:r>
              <a:rPr lang="en-US" sz="3200" dirty="0"/>
              <a: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Siber</a:t>
            </a:r>
            <a:r>
              <a:rPr lang="en-US" dirty="0"/>
              <a:t> </a:t>
            </a:r>
            <a:r>
              <a:rPr lang="en-US" dirty="0" err="1"/>
              <a:t>zorbalık</a:t>
            </a:r>
            <a:r>
              <a:rPr lang="en-US" dirty="0"/>
              <a:t> </a:t>
            </a:r>
            <a:br>
              <a:rPr lang="en-US" dirty="0"/>
            </a:br>
            <a:r>
              <a:rPr lang="en-US" dirty="0"/>
              <a:t>(cyber bullying)</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856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a:t>Becky’nin</a:t>
            </a:r>
            <a:r>
              <a:rPr lang="tr-TR" dirty="0"/>
              <a:t> hikayesi…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385646" y="2046279"/>
            <a:ext cx="3623202" cy="2768432"/>
          </a:xfrm>
          <a:prstGeom prst="rect">
            <a:avLst/>
          </a:prstGeom>
        </p:spPr>
      </p:pic>
      <p:sp>
        <p:nvSpPr>
          <p:cNvPr id="5" name="TextBox 4"/>
          <p:cNvSpPr txBox="1"/>
          <p:nvPr/>
        </p:nvSpPr>
        <p:spPr>
          <a:xfrm>
            <a:off x="5166066" y="2186862"/>
            <a:ext cx="3117962" cy="1754326"/>
          </a:xfrm>
          <a:prstGeom prst="rect">
            <a:avLst/>
          </a:prstGeom>
          <a:noFill/>
        </p:spPr>
        <p:txBody>
          <a:bodyPr wrap="square" rtlCol="0">
            <a:spAutoFit/>
          </a:bodyPr>
          <a:lstStyle/>
          <a:p>
            <a:pPr fontAlgn="base"/>
            <a:r>
              <a:rPr lang="en-US" sz="1350" dirty="0"/>
              <a:t>Model: </a:t>
            </a:r>
            <a:r>
              <a:rPr lang="en-US" sz="1350" dirty="0" err="1"/>
              <a:t>Wiky</a:t>
            </a:r>
            <a:r>
              <a:rPr lang="en-US" sz="1350" dirty="0"/>
              <a:t> Watch2</a:t>
            </a:r>
          </a:p>
          <a:p>
            <a:pPr fontAlgn="base"/>
            <a:r>
              <a:rPr lang="en-US" sz="1350" dirty="0" err="1"/>
              <a:t>Renk</a:t>
            </a:r>
            <a:r>
              <a:rPr lang="en-US" sz="1350" dirty="0"/>
              <a:t>: </a:t>
            </a:r>
            <a:r>
              <a:rPr lang="en-US" sz="1350" dirty="0" err="1"/>
              <a:t>Mavi</a:t>
            </a:r>
            <a:endParaRPr lang="en-US" sz="1350" dirty="0"/>
          </a:p>
          <a:p>
            <a:pPr fontAlgn="base"/>
            <a:r>
              <a:rPr lang="en-US" sz="1350" dirty="0" err="1"/>
              <a:t>Adım</a:t>
            </a:r>
            <a:r>
              <a:rPr lang="en-US" sz="1350" dirty="0"/>
              <a:t> </a:t>
            </a:r>
            <a:r>
              <a:rPr lang="en-US" sz="1350" dirty="0" err="1"/>
              <a:t>Sayar</a:t>
            </a:r>
            <a:r>
              <a:rPr lang="en-US" sz="1350" dirty="0"/>
              <a:t>: </a:t>
            </a:r>
            <a:r>
              <a:rPr lang="en-US" sz="1350" dirty="0" err="1"/>
              <a:t>Var</a:t>
            </a:r>
            <a:endParaRPr lang="en-US" sz="1350" dirty="0"/>
          </a:p>
          <a:p>
            <a:pPr fontAlgn="base"/>
            <a:r>
              <a:rPr lang="en-US" sz="1350" dirty="0" err="1"/>
              <a:t>Şarj</a:t>
            </a:r>
            <a:r>
              <a:rPr lang="en-US" sz="1350" dirty="0"/>
              <a:t> </a:t>
            </a:r>
            <a:r>
              <a:rPr lang="en-US" sz="1350" dirty="0" err="1"/>
              <a:t>Süresi</a:t>
            </a:r>
            <a:r>
              <a:rPr lang="en-US" sz="1350" dirty="0"/>
              <a:t>: 2 </a:t>
            </a:r>
            <a:r>
              <a:rPr lang="en-US" sz="1350" dirty="0" err="1"/>
              <a:t>Gün</a:t>
            </a:r>
            <a:endParaRPr lang="en-US" sz="1350" dirty="0"/>
          </a:p>
          <a:p>
            <a:pPr fontAlgn="base"/>
            <a:endParaRPr lang="en-US" sz="1350" dirty="0"/>
          </a:p>
          <a:p>
            <a:pPr fontAlgn="base"/>
            <a:r>
              <a:rPr lang="pl-PL" sz="1350" dirty="0"/>
              <a:t>359,</a:t>
            </a:r>
            <a:r>
              <a:rPr lang="pl-PL" sz="1350" baseline="30000" dirty="0"/>
              <a:t>40</a:t>
            </a:r>
            <a:r>
              <a:rPr lang="pl-PL" sz="1350" dirty="0"/>
              <a:t> TL</a:t>
            </a:r>
            <a:endParaRPr lang="en-US" sz="1350" dirty="0"/>
          </a:p>
          <a:p>
            <a:r>
              <a:rPr lang="en-US" sz="1350" dirty="0"/>
              <a:t/>
            </a:r>
            <a:br>
              <a:rPr lang="en-US" sz="1350" dirty="0"/>
            </a:br>
            <a:endParaRPr lang="en-US" sz="1350" dirty="0"/>
          </a:p>
        </p:txBody>
      </p:sp>
      <p:sp>
        <p:nvSpPr>
          <p:cNvPr id="6" name="TextBox 5"/>
          <p:cNvSpPr txBox="1"/>
          <p:nvPr/>
        </p:nvSpPr>
        <p:spPr>
          <a:xfrm>
            <a:off x="5166066" y="3807043"/>
            <a:ext cx="2932906" cy="507831"/>
          </a:xfrm>
          <a:prstGeom prst="rect">
            <a:avLst/>
          </a:prstGeom>
          <a:noFill/>
        </p:spPr>
        <p:txBody>
          <a:bodyPr wrap="square" rtlCol="0">
            <a:spAutoFit/>
          </a:bodyPr>
          <a:lstStyle/>
          <a:p>
            <a:r>
              <a:rPr lang="en-US" sz="1350" b="1" dirty="0" err="1"/>
              <a:t>Wiky</a:t>
            </a:r>
            <a:r>
              <a:rPr lang="en-US" sz="1350" b="1" dirty="0"/>
              <a:t> Watch2</a:t>
            </a:r>
            <a:r>
              <a:rPr lang="en-US" sz="1350" dirty="0"/>
              <a:t> </a:t>
            </a:r>
            <a:r>
              <a:rPr lang="en-US" sz="1350" dirty="0" err="1"/>
              <a:t>Telefon</a:t>
            </a:r>
            <a:r>
              <a:rPr lang="en-US" sz="1350" dirty="0"/>
              <a:t> </a:t>
            </a:r>
            <a:r>
              <a:rPr lang="en-US" sz="1350" dirty="0" err="1"/>
              <a:t>Özellikli</a:t>
            </a:r>
            <a:r>
              <a:rPr lang="en-US" sz="1350" dirty="0"/>
              <a:t> </a:t>
            </a:r>
            <a:r>
              <a:rPr lang="en-US" sz="1350" dirty="0" err="1"/>
              <a:t>Akıllı</a:t>
            </a:r>
            <a:r>
              <a:rPr lang="en-US" sz="1350" dirty="0"/>
              <a:t> </a:t>
            </a:r>
            <a:r>
              <a:rPr lang="en-US" sz="1350" dirty="0" err="1"/>
              <a:t>Çocuk</a:t>
            </a:r>
            <a:r>
              <a:rPr lang="en-US" sz="1350" dirty="0"/>
              <a:t> </a:t>
            </a:r>
            <a:r>
              <a:rPr lang="en-US" sz="1350" dirty="0" err="1"/>
              <a:t>Saati</a:t>
            </a:r>
            <a:r>
              <a:rPr lang="en-US" sz="1350" dirty="0"/>
              <a:t> BTK </a:t>
            </a:r>
            <a:r>
              <a:rPr lang="en-US" sz="1350" dirty="0" err="1"/>
              <a:t>onaylı</a:t>
            </a:r>
            <a:r>
              <a:rPr lang="en-US" sz="1350" dirty="0"/>
              <a:t> </a:t>
            </a:r>
            <a:r>
              <a:rPr lang="en-US" sz="1350" dirty="0" err="1"/>
              <a:t>bir</a:t>
            </a:r>
            <a:r>
              <a:rPr lang="en-US" sz="1350" dirty="0"/>
              <a:t> </a:t>
            </a:r>
            <a:r>
              <a:rPr lang="en-US" sz="1350" dirty="0" err="1"/>
              <a:t>üründür</a:t>
            </a:r>
            <a:r>
              <a:rPr lang="en-US" sz="1350" dirty="0"/>
              <a:t>. </a:t>
            </a:r>
          </a:p>
        </p:txBody>
      </p:sp>
    </p:spTree>
    <p:extLst>
      <p:ext uri="{BB962C8B-B14F-4D97-AF65-F5344CB8AC3E}">
        <p14:creationId xmlns:p14="http://schemas.microsoft.com/office/powerpoint/2010/main" val="2058165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err="1"/>
              <a:t>Dokunmatik</a:t>
            </a:r>
            <a:r>
              <a:rPr lang="en-US" dirty="0"/>
              <a:t> </a:t>
            </a:r>
            <a:r>
              <a:rPr lang="en-US" dirty="0" err="1"/>
              <a:t>Ekran</a:t>
            </a:r>
            <a:r>
              <a:rPr lang="en-US" dirty="0"/>
              <a:t> </a:t>
            </a:r>
            <a:r>
              <a:rPr lang="en-US" dirty="0" err="1"/>
              <a:t>Özelliği</a:t>
            </a:r>
            <a:r>
              <a:rPr lang="en-US" dirty="0"/>
              <a:t> (OLED </a:t>
            </a:r>
            <a:r>
              <a:rPr lang="en-US" dirty="0" err="1"/>
              <a:t>Ekran</a:t>
            </a:r>
            <a:r>
              <a:rPr lang="en-US" dirty="0"/>
              <a:t>)</a:t>
            </a:r>
            <a:br>
              <a:rPr lang="en-US" dirty="0"/>
            </a:br>
            <a:r>
              <a:rPr lang="en-US" dirty="0"/>
              <a:t>-4-12 </a:t>
            </a:r>
            <a:r>
              <a:rPr lang="en-US" dirty="0" err="1"/>
              <a:t>Yaş</a:t>
            </a:r>
            <a:r>
              <a:rPr lang="en-US" dirty="0"/>
              <a:t> </a:t>
            </a:r>
            <a:r>
              <a:rPr lang="en-US" dirty="0" err="1"/>
              <a:t>Çocuklar</a:t>
            </a:r>
            <a:r>
              <a:rPr lang="en-US" dirty="0"/>
              <a:t> </a:t>
            </a:r>
            <a:r>
              <a:rPr lang="en-US" dirty="0" err="1"/>
              <a:t>İçin</a:t>
            </a:r>
            <a:r>
              <a:rPr lang="en-US" dirty="0"/>
              <a:t> </a:t>
            </a:r>
            <a:r>
              <a:rPr lang="en-US" dirty="0" err="1"/>
              <a:t>Uygun</a:t>
            </a:r>
            <a:r>
              <a:rPr lang="en-US" dirty="0"/>
              <a:t>,</a:t>
            </a:r>
            <a:br>
              <a:rPr lang="en-US" dirty="0"/>
            </a:br>
            <a:r>
              <a:rPr lang="en-US" dirty="0"/>
              <a:t>-</a:t>
            </a:r>
            <a:r>
              <a:rPr lang="en-US" dirty="0" err="1"/>
              <a:t>Telefon</a:t>
            </a:r>
            <a:r>
              <a:rPr lang="en-US" dirty="0"/>
              <a:t> </a:t>
            </a:r>
            <a:r>
              <a:rPr lang="en-US" dirty="0" err="1"/>
              <a:t>Olarak</a:t>
            </a:r>
            <a:r>
              <a:rPr lang="en-US" dirty="0"/>
              <a:t> </a:t>
            </a:r>
            <a:r>
              <a:rPr lang="en-US" dirty="0" err="1"/>
              <a:t>Çift</a:t>
            </a:r>
            <a:r>
              <a:rPr lang="en-US" dirty="0"/>
              <a:t> </a:t>
            </a:r>
            <a:r>
              <a:rPr lang="en-US" dirty="0" err="1"/>
              <a:t>Yönlü</a:t>
            </a:r>
            <a:r>
              <a:rPr lang="en-US" dirty="0"/>
              <a:t> </a:t>
            </a:r>
            <a:r>
              <a:rPr lang="en-US" dirty="0" err="1"/>
              <a:t>Konuşma</a:t>
            </a:r>
            <a:r>
              <a:rPr lang="en-US" dirty="0"/>
              <a:t> </a:t>
            </a:r>
            <a:r>
              <a:rPr lang="en-US" dirty="0" err="1"/>
              <a:t>Özelliği</a:t>
            </a:r>
            <a:r>
              <a:rPr lang="en-US" dirty="0"/>
              <a:t>,</a:t>
            </a:r>
            <a:br>
              <a:rPr lang="en-US" dirty="0"/>
            </a:br>
            <a:r>
              <a:rPr lang="en-US" dirty="0"/>
              <a:t>-1,5 </a:t>
            </a:r>
            <a:r>
              <a:rPr lang="en-US" dirty="0" err="1"/>
              <a:t>Saat</a:t>
            </a:r>
            <a:r>
              <a:rPr lang="en-US" dirty="0"/>
              <a:t> </a:t>
            </a:r>
            <a:r>
              <a:rPr lang="en-US" dirty="0" err="1"/>
              <a:t>Şarj</a:t>
            </a:r>
            <a:r>
              <a:rPr lang="en-US" dirty="0"/>
              <a:t> İle 2 </a:t>
            </a:r>
            <a:r>
              <a:rPr lang="en-US" dirty="0" err="1"/>
              <a:t>Gün</a:t>
            </a:r>
            <a:r>
              <a:rPr lang="en-US" dirty="0"/>
              <a:t> </a:t>
            </a:r>
            <a:r>
              <a:rPr lang="en-US" dirty="0" err="1"/>
              <a:t>Kullanım</a:t>
            </a:r>
            <a:r>
              <a:rPr lang="en-US" dirty="0"/>
              <a:t> </a:t>
            </a:r>
            <a:r>
              <a:rPr lang="en-US" dirty="0" err="1"/>
              <a:t>Süresi</a:t>
            </a:r>
            <a:r>
              <a:rPr lang="en-US" dirty="0"/>
              <a:t>,</a:t>
            </a:r>
            <a:br>
              <a:rPr lang="en-US" dirty="0"/>
            </a:br>
            <a:r>
              <a:rPr lang="en-US" dirty="0"/>
              <a:t>-3 </a:t>
            </a:r>
            <a:r>
              <a:rPr lang="en-US" dirty="0" err="1"/>
              <a:t>Farklı</a:t>
            </a:r>
            <a:r>
              <a:rPr lang="en-US" dirty="0"/>
              <a:t> </a:t>
            </a:r>
            <a:r>
              <a:rPr lang="en-US" dirty="0" err="1"/>
              <a:t>Renk</a:t>
            </a:r>
            <a:r>
              <a:rPr lang="en-US" dirty="0"/>
              <a:t> </a:t>
            </a:r>
            <a:r>
              <a:rPr lang="en-US" dirty="0" err="1"/>
              <a:t>Seçeneği</a:t>
            </a:r>
            <a:r>
              <a:rPr lang="en-US" dirty="0"/>
              <a:t>(</a:t>
            </a:r>
            <a:r>
              <a:rPr lang="en-US" dirty="0" err="1"/>
              <a:t>Mavi-Pembe-Turuncu</a:t>
            </a:r>
            <a:r>
              <a:rPr lang="en-US" dirty="0"/>
              <a:t>),</a:t>
            </a:r>
            <a:br>
              <a:rPr lang="en-US" dirty="0"/>
            </a:br>
            <a:r>
              <a:rPr lang="en-US" dirty="0"/>
              <a:t>-</a:t>
            </a:r>
            <a:r>
              <a:rPr lang="en-US" dirty="0" err="1"/>
              <a:t>Uygulama</a:t>
            </a:r>
            <a:r>
              <a:rPr lang="en-US" dirty="0"/>
              <a:t> </a:t>
            </a:r>
            <a:r>
              <a:rPr lang="en-US" dirty="0" err="1"/>
              <a:t>Üzerinden</a:t>
            </a:r>
            <a:r>
              <a:rPr lang="en-US" dirty="0"/>
              <a:t> </a:t>
            </a:r>
            <a:r>
              <a:rPr lang="en-US" dirty="0" err="1"/>
              <a:t>Akıllı</a:t>
            </a:r>
            <a:r>
              <a:rPr lang="en-US" dirty="0"/>
              <a:t> </a:t>
            </a:r>
            <a:r>
              <a:rPr lang="en-US" dirty="0" err="1"/>
              <a:t>Çocuk</a:t>
            </a:r>
            <a:r>
              <a:rPr lang="en-US" dirty="0"/>
              <a:t> </a:t>
            </a:r>
            <a:r>
              <a:rPr lang="en-US" dirty="0" err="1"/>
              <a:t>Rehberine</a:t>
            </a:r>
            <a:r>
              <a:rPr lang="en-US" dirty="0"/>
              <a:t> </a:t>
            </a:r>
            <a:r>
              <a:rPr lang="en-US" dirty="0" err="1"/>
              <a:t>Maksimum</a:t>
            </a:r>
            <a:r>
              <a:rPr lang="en-US" dirty="0"/>
              <a:t> 15 </a:t>
            </a:r>
            <a:r>
              <a:rPr lang="en-US" dirty="0" err="1"/>
              <a:t>Kişi</a:t>
            </a:r>
            <a:r>
              <a:rPr lang="en-US" dirty="0"/>
              <a:t> </a:t>
            </a:r>
            <a:r>
              <a:rPr lang="en-US" dirty="0" err="1"/>
              <a:t>Ekleme</a:t>
            </a:r>
            <a:r>
              <a:rPr lang="en-US" dirty="0"/>
              <a:t>,</a:t>
            </a:r>
            <a:br>
              <a:rPr lang="en-US" dirty="0"/>
            </a:br>
            <a:r>
              <a:rPr lang="en-US" dirty="0"/>
              <a:t>-</a:t>
            </a:r>
            <a:r>
              <a:rPr lang="en-US" dirty="0" err="1"/>
              <a:t>Güvenli</a:t>
            </a:r>
            <a:r>
              <a:rPr lang="en-US" dirty="0"/>
              <a:t> </a:t>
            </a:r>
            <a:r>
              <a:rPr lang="en-US" dirty="0" err="1"/>
              <a:t>Liste</a:t>
            </a:r>
            <a:r>
              <a:rPr lang="en-US" dirty="0"/>
              <a:t> </a:t>
            </a:r>
            <a:r>
              <a:rPr lang="en-US" dirty="0" err="1"/>
              <a:t>Oluşturma</a:t>
            </a:r>
            <a:r>
              <a:rPr lang="en-US" dirty="0"/>
              <a:t>: </a:t>
            </a:r>
            <a:r>
              <a:rPr lang="en-US" dirty="0" err="1"/>
              <a:t>Sizin</a:t>
            </a:r>
            <a:r>
              <a:rPr lang="en-US" dirty="0"/>
              <a:t> </a:t>
            </a:r>
            <a:r>
              <a:rPr lang="en-US" dirty="0" err="1"/>
              <a:t>Belirlediğiniz</a:t>
            </a:r>
            <a:r>
              <a:rPr lang="en-US" dirty="0"/>
              <a:t> </a:t>
            </a:r>
            <a:r>
              <a:rPr lang="en-US" dirty="0" err="1"/>
              <a:t>Numaralar</a:t>
            </a:r>
            <a:r>
              <a:rPr lang="en-US" dirty="0"/>
              <a:t> </a:t>
            </a:r>
            <a:r>
              <a:rPr lang="en-US" dirty="0" err="1"/>
              <a:t>Dışında</a:t>
            </a:r>
            <a:r>
              <a:rPr lang="en-US" dirty="0"/>
              <a:t> </a:t>
            </a:r>
            <a:r>
              <a:rPr lang="en-US" dirty="0" err="1"/>
              <a:t>Çocuğunuzu</a:t>
            </a:r>
            <a:r>
              <a:rPr lang="en-US" dirty="0"/>
              <a:t> </a:t>
            </a:r>
            <a:r>
              <a:rPr lang="en-US" dirty="0" err="1"/>
              <a:t>Kimse</a:t>
            </a:r>
            <a:r>
              <a:rPr lang="en-US" dirty="0"/>
              <a:t> </a:t>
            </a:r>
            <a:r>
              <a:rPr lang="en-US" dirty="0" err="1"/>
              <a:t>Arayamaz</a:t>
            </a:r>
            <a:r>
              <a:rPr lang="en-US" dirty="0"/>
              <a:t> (Max: 15 </a:t>
            </a:r>
            <a:r>
              <a:rPr lang="en-US" dirty="0" err="1"/>
              <a:t>kişi</a:t>
            </a:r>
            <a:r>
              <a:rPr lang="en-US" dirty="0"/>
              <a:t>),</a:t>
            </a:r>
            <a:br>
              <a:rPr lang="en-US" dirty="0"/>
            </a:br>
            <a:r>
              <a:rPr lang="en-US" dirty="0"/>
              <a:t>-</a:t>
            </a:r>
            <a:r>
              <a:rPr lang="en-US" dirty="0" err="1"/>
              <a:t>Herhangi</a:t>
            </a:r>
            <a:r>
              <a:rPr lang="en-US" dirty="0"/>
              <a:t> </a:t>
            </a:r>
            <a:r>
              <a:rPr lang="en-US" dirty="0" err="1"/>
              <a:t>Bir</a:t>
            </a:r>
            <a:r>
              <a:rPr lang="en-US" dirty="0"/>
              <a:t> </a:t>
            </a:r>
            <a:r>
              <a:rPr lang="en-US" dirty="0" err="1"/>
              <a:t>Operatörden</a:t>
            </a:r>
            <a:r>
              <a:rPr lang="en-US" dirty="0"/>
              <a:t> </a:t>
            </a:r>
            <a:r>
              <a:rPr lang="en-US" dirty="0" err="1"/>
              <a:t>Alacağınız</a:t>
            </a:r>
            <a:r>
              <a:rPr lang="en-US" dirty="0"/>
              <a:t> Micro Sim Kart İle </a:t>
            </a:r>
            <a:r>
              <a:rPr lang="en-US" dirty="0" err="1"/>
              <a:t>Çalışır</a:t>
            </a:r>
            <a:r>
              <a:rPr lang="en-US" dirty="0"/>
              <a:t>,</a:t>
            </a:r>
            <a:br>
              <a:rPr lang="en-US" dirty="0"/>
            </a:br>
            <a:r>
              <a:rPr lang="en-US" dirty="0"/>
              <a:t>-</a:t>
            </a:r>
            <a:r>
              <a:rPr lang="en-US" dirty="0" err="1"/>
              <a:t>Yedek</a:t>
            </a:r>
            <a:r>
              <a:rPr lang="en-US" dirty="0"/>
              <a:t> </a:t>
            </a:r>
            <a:r>
              <a:rPr lang="en-US" dirty="0" err="1"/>
              <a:t>Parça</a:t>
            </a:r>
            <a:r>
              <a:rPr lang="en-US" dirty="0"/>
              <a:t> </a:t>
            </a:r>
            <a:r>
              <a:rPr lang="en-US" dirty="0" err="1"/>
              <a:t>ve</a:t>
            </a:r>
            <a:r>
              <a:rPr lang="en-US" dirty="0"/>
              <a:t> </a:t>
            </a:r>
            <a:r>
              <a:rPr lang="en-US" dirty="0" err="1"/>
              <a:t>Teknik</a:t>
            </a:r>
            <a:r>
              <a:rPr lang="en-US" dirty="0"/>
              <a:t> </a:t>
            </a:r>
            <a:r>
              <a:rPr lang="en-US" dirty="0" err="1"/>
              <a:t>Servis</a:t>
            </a:r>
            <a:r>
              <a:rPr lang="en-US" dirty="0"/>
              <a:t> </a:t>
            </a:r>
            <a:r>
              <a:rPr lang="en-US" dirty="0" err="1"/>
              <a:t>Garantisi</a:t>
            </a:r>
            <a:r>
              <a:rPr lang="en-US" dirty="0"/>
              <a:t>,</a:t>
            </a:r>
            <a:br>
              <a:rPr lang="en-US" dirty="0"/>
            </a:br>
            <a:r>
              <a:rPr lang="en-US" dirty="0"/>
              <a:t>-</a:t>
            </a:r>
            <a:r>
              <a:rPr lang="en-US" dirty="0" err="1"/>
              <a:t>Harita</a:t>
            </a:r>
            <a:r>
              <a:rPr lang="en-US" dirty="0"/>
              <a:t> </a:t>
            </a:r>
            <a:r>
              <a:rPr lang="en-US" dirty="0" err="1"/>
              <a:t>Üzerinden</a:t>
            </a:r>
            <a:r>
              <a:rPr lang="en-US" dirty="0"/>
              <a:t> </a:t>
            </a:r>
            <a:r>
              <a:rPr lang="en-US" dirty="0" err="1"/>
              <a:t>Çocuğunuzun</a:t>
            </a:r>
            <a:r>
              <a:rPr lang="en-US" dirty="0"/>
              <a:t> </a:t>
            </a:r>
            <a:r>
              <a:rPr lang="en-US" dirty="0" err="1"/>
              <a:t>Konumunu</a:t>
            </a:r>
            <a:r>
              <a:rPr lang="en-US" dirty="0"/>
              <a:t> </a:t>
            </a:r>
            <a:r>
              <a:rPr lang="en-US" dirty="0" err="1"/>
              <a:t>Takip</a:t>
            </a:r>
            <a:r>
              <a:rPr lang="en-US" dirty="0"/>
              <a:t> </a:t>
            </a:r>
            <a:r>
              <a:rPr lang="en-US" dirty="0" err="1"/>
              <a:t>Etme</a:t>
            </a:r>
            <a:r>
              <a:rPr lang="en-US" dirty="0"/>
              <a:t>,</a:t>
            </a:r>
            <a:br>
              <a:rPr lang="en-US" dirty="0"/>
            </a:br>
            <a:r>
              <a:rPr lang="en-US" dirty="0"/>
              <a:t>-Wiky2 </a:t>
            </a:r>
            <a:r>
              <a:rPr lang="en-US" dirty="0" err="1"/>
              <a:t>Akıllı</a:t>
            </a:r>
            <a:r>
              <a:rPr lang="en-US" dirty="0"/>
              <a:t> </a:t>
            </a:r>
            <a:r>
              <a:rPr lang="en-US" dirty="0" err="1"/>
              <a:t>Çocuk</a:t>
            </a:r>
            <a:r>
              <a:rPr lang="en-US" dirty="0"/>
              <a:t> </a:t>
            </a:r>
            <a:r>
              <a:rPr lang="en-US" dirty="0" err="1"/>
              <a:t>Telefonunu</a:t>
            </a:r>
            <a:r>
              <a:rPr lang="en-US" dirty="0"/>
              <a:t> </a:t>
            </a:r>
            <a:r>
              <a:rPr lang="en-US" dirty="0" err="1"/>
              <a:t>Uzaktan</a:t>
            </a:r>
            <a:r>
              <a:rPr lang="en-US" dirty="0"/>
              <a:t> </a:t>
            </a:r>
            <a:r>
              <a:rPr lang="en-US" dirty="0" err="1"/>
              <a:t>Kapatma</a:t>
            </a:r>
            <a:r>
              <a:rPr lang="en-US" dirty="0"/>
              <a:t>,</a:t>
            </a:r>
            <a:br>
              <a:rPr lang="en-US" dirty="0"/>
            </a:br>
            <a:r>
              <a:rPr lang="en-US" dirty="0"/>
              <a:t>-</a:t>
            </a:r>
            <a:r>
              <a:rPr lang="en-US" dirty="0" err="1"/>
              <a:t>Acil</a:t>
            </a:r>
            <a:r>
              <a:rPr lang="en-US" dirty="0"/>
              <a:t> </a:t>
            </a:r>
            <a:r>
              <a:rPr lang="en-US" dirty="0" err="1"/>
              <a:t>Durumda</a:t>
            </a:r>
            <a:r>
              <a:rPr lang="en-US" dirty="0"/>
              <a:t> S.O.S </a:t>
            </a:r>
            <a:r>
              <a:rPr lang="en-US" dirty="0" err="1"/>
              <a:t>Tuşu</a:t>
            </a:r>
            <a:r>
              <a:rPr lang="en-US" dirty="0"/>
              <a:t> İle </a:t>
            </a:r>
            <a:r>
              <a:rPr lang="en-US" dirty="0" err="1"/>
              <a:t>Konum</a:t>
            </a:r>
            <a:r>
              <a:rPr lang="en-US" dirty="0"/>
              <a:t> </a:t>
            </a:r>
            <a:r>
              <a:rPr lang="en-US" dirty="0" err="1"/>
              <a:t>ve</a:t>
            </a:r>
            <a:r>
              <a:rPr lang="en-US" dirty="0"/>
              <a:t> </a:t>
            </a:r>
            <a:r>
              <a:rPr lang="en-US" dirty="0" err="1"/>
              <a:t>Sesli</a:t>
            </a:r>
            <a:r>
              <a:rPr lang="en-US" dirty="0"/>
              <a:t> </a:t>
            </a:r>
            <a:r>
              <a:rPr lang="en-US" dirty="0" err="1"/>
              <a:t>Mesaj</a:t>
            </a:r>
            <a:r>
              <a:rPr lang="en-US" dirty="0"/>
              <a:t> </a:t>
            </a:r>
            <a:r>
              <a:rPr lang="en-US" dirty="0" err="1"/>
              <a:t>Gönderme</a:t>
            </a:r>
            <a:r>
              <a:rPr lang="en-US" dirty="0"/>
              <a:t>,</a:t>
            </a:r>
            <a:br>
              <a:rPr lang="en-US" dirty="0"/>
            </a:br>
            <a:r>
              <a:rPr lang="en-US" dirty="0"/>
              <a:t>-100% </a:t>
            </a:r>
            <a:r>
              <a:rPr lang="en-US" dirty="0" err="1"/>
              <a:t>Yeni</a:t>
            </a:r>
            <a:r>
              <a:rPr lang="en-US" dirty="0"/>
              <a:t> </a:t>
            </a:r>
            <a:r>
              <a:rPr lang="en-US" dirty="0" err="1"/>
              <a:t>ve</a:t>
            </a:r>
            <a:r>
              <a:rPr lang="en-US" dirty="0"/>
              <a:t> </a:t>
            </a:r>
            <a:r>
              <a:rPr lang="en-US" dirty="0" err="1"/>
              <a:t>Yüksek</a:t>
            </a:r>
            <a:r>
              <a:rPr lang="en-US" dirty="0"/>
              <a:t> </a:t>
            </a:r>
            <a:r>
              <a:rPr lang="en-US" dirty="0" err="1"/>
              <a:t>Kalite</a:t>
            </a:r>
            <a:r>
              <a:rPr lang="en-US" dirty="0"/>
              <a:t>(CE/TSE),</a:t>
            </a:r>
            <a:br>
              <a:rPr lang="en-US" dirty="0"/>
            </a:br>
            <a:r>
              <a:rPr lang="en-US" dirty="0"/>
              <a:t>-Bas </a:t>
            </a:r>
            <a:r>
              <a:rPr lang="en-US" dirty="0" err="1"/>
              <a:t>Konuş</a:t>
            </a:r>
            <a:r>
              <a:rPr lang="en-US" dirty="0"/>
              <a:t> </a:t>
            </a:r>
            <a:r>
              <a:rPr lang="en-US" dirty="0" err="1"/>
              <a:t>Tuşuna</a:t>
            </a:r>
            <a:r>
              <a:rPr lang="en-US" dirty="0"/>
              <a:t> </a:t>
            </a:r>
            <a:r>
              <a:rPr lang="en-US" dirty="0" err="1"/>
              <a:t>Basılı</a:t>
            </a:r>
            <a:r>
              <a:rPr lang="en-US" dirty="0"/>
              <a:t> </a:t>
            </a:r>
            <a:r>
              <a:rPr lang="en-US" dirty="0" err="1"/>
              <a:t>Tutarak</a:t>
            </a:r>
            <a:r>
              <a:rPr lang="en-US" dirty="0"/>
              <a:t> </a:t>
            </a:r>
            <a:r>
              <a:rPr lang="en-US" dirty="0" err="1"/>
              <a:t>Sesli</a:t>
            </a:r>
            <a:r>
              <a:rPr lang="en-US" dirty="0"/>
              <a:t> </a:t>
            </a:r>
            <a:r>
              <a:rPr lang="en-US" dirty="0" err="1"/>
              <a:t>Mesaj</a:t>
            </a:r>
            <a:r>
              <a:rPr lang="en-US" dirty="0"/>
              <a:t> </a:t>
            </a:r>
            <a:r>
              <a:rPr lang="en-US" dirty="0" err="1"/>
              <a:t>Gönderme</a:t>
            </a:r>
            <a:r>
              <a:rPr lang="en-US" dirty="0"/>
              <a:t>,</a:t>
            </a:r>
            <a:br>
              <a:rPr lang="en-US" dirty="0"/>
            </a:br>
            <a:r>
              <a:rPr lang="en-US" dirty="0"/>
              <a:t>-</a:t>
            </a:r>
            <a:r>
              <a:rPr lang="en-US" dirty="0" err="1"/>
              <a:t>Çocuk</a:t>
            </a:r>
            <a:r>
              <a:rPr lang="en-US" dirty="0"/>
              <a:t> </a:t>
            </a:r>
            <a:r>
              <a:rPr lang="en-US" dirty="0" err="1"/>
              <a:t>Sağlığı</a:t>
            </a:r>
            <a:r>
              <a:rPr lang="en-US" dirty="0"/>
              <a:t> </a:t>
            </a:r>
            <a:r>
              <a:rPr lang="en-US" dirty="0" err="1"/>
              <a:t>İçin</a:t>
            </a:r>
            <a:r>
              <a:rPr lang="en-US" dirty="0"/>
              <a:t> 2G </a:t>
            </a:r>
            <a:r>
              <a:rPr lang="en-US" dirty="0" err="1"/>
              <a:t>Teknolojisi</a:t>
            </a:r>
            <a:r>
              <a:rPr lang="en-US" dirty="0"/>
              <a:t> </a:t>
            </a:r>
            <a:r>
              <a:rPr lang="en-US" dirty="0" err="1"/>
              <a:t>Kullanır</a:t>
            </a:r>
            <a:r>
              <a:rPr lang="en-US" dirty="0"/>
              <a:t>,</a:t>
            </a:r>
            <a:br>
              <a:rPr lang="en-US" dirty="0"/>
            </a:br>
            <a:r>
              <a:rPr lang="en-US" dirty="0"/>
              <a:t>-</a:t>
            </a:r>
            <a:r>
              <a:rPr lang="en-US" dirty="0" err="1"/>
              <a:t>Adımsayar</a:t>
            </a:r>
            <a:r>
              <a:rPr lang="en-US" dirty="0"/>
              <a:t>,</a:t>
            </a:r>
            <a:br>
              <a:rPr lang="en-US" dirty="0"/>
            </a:br>
            <a:r>
              <a:rPr lang="en-US" dirty="0"/>
              <a:t>-IOS </a:t>
            </a:r>
            <a:r>
              <a:rPr lang="en-US" dirty="0" err="1"/>
              <a:t>ve</a:t>
            </a:r>
            <a:r>
              <a:rPr lang="en-US" dirty="0"/>
              <a:t> Android </a:t>
            </a:r>
            <a:r>
              <a:rPr lang="en-US" dirty="0" err="1"/>
              <a:t>Uyumlu</a:t>
            </a:r>
            <a:r>
              <a:rPr lang="en-US" dirty="0"/>
              <a:t>.</a:t>
            </a:r>
          </a:p>
        </p:txBody>
      </p:sp>
    </p:spTree>
    <p:extLst>
      <p:ext uri="{BB962C8B-B14F-4D97-AF65-F5344CB8AC3E}">
        <p14:creationId xmlns:p14="http://schemas.microsoft.com/office/powerpoint/2010/main" val="2066792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0" dirty="0">
                <a:latin typeface="+mj-lt"/>
              </a:rPr>
              <a:t>Oyun Bağımlılığı</a:t>
            </a:r>
          </a:p>
        </p:txBody>
      </p:sp>
      <p:sp>
        <p:nvSpPr>
          <p:cNvPr id="3" name="2 İçerik Yer Tutucusu"/>
          <p:cNvSpPr>
            <a:spLocks noGrp="1"/>
          </p:cNvSpPr>
          <p:nvPr>
            <p:ph idx="1"/>
          </p:nvPr>
        </p:nvSpPr>
        <p:spPr/>
        <p:txBody>
          <a:bodyPr/>
          <a:lstStyle/>
          <a:p>
            <a:r>
              <a:rPr lang="tr-TR" dirty="0">
                <a:latin typeface="+mn-lt"/>
              </a:rPr>
              <a:t>11-35 yaş arası 1 milyon kişi strateji ve rol yapma oyunları oynuyor.</a:t>
            </a:r>
          </a:p>
          <a:p>
            <a:r>
              <a:rPr lang="tr-TR" dirty="0">
                <a:latin typeface="+mn-lt"/>
              </a:rPr>
              <a:t>Oynayan erkek sayısı kadın sayısının 4 katıdır.</a:t>
            </a:r>
          </a:p>
          <a:p>
            <a:r>
              <a:rPr lang="tr-TR" dirty="0"/>
              <a:t>Bu kişilerin %40 ı istese de bırakamıyor.</a:t>
            </a:r>
          </a:p>
          <a:p>
            <a:endParaRPr lang="tr-TR" dirty="0">
              <a:latin typeface="+mn-lt"/>
            </a:endParaRPr>
          </a:p>
          <a:p>
            <a:endParaRPr lang="tr-TR" dirty="0"/>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0" dirty="0">
                <a:latin typeface="+mj-lt"/>
              </a:rPr>
              <a:t>Sebepleri</a:t>
            </a:r>
          </a:p>
        </p:txBody>
      </p:sp>
      <p:sp>
        <p:nvSpPr>
          <p:cNvPr id="3" name="2 İçerik Yer Tutucusu"/>
          <p:cNvSpPr>
            <a:spLocks noGrp="1"/>
          </p:cNvSpPr>
          <p:nvPr>
            <p:ph idx="1"/>
          </p:nvPr>
        </p:nvSpPr>
        <p:spPr/>
        <p:txBody>
          <a:bodyPr/>
          <a:lstStyle/>
          <a:p>
            <a:r>
              <a:rPr lang="tr-TR" dirty="0">
                <a:latin typeface="+mn-lt"/>
              </a:rPr>
              <a:t>Gerçek yaşamın zorluklarından kaçınma</a:t>
            </a:r>
          </a:p>
          <a:p>
            <a:r>
              <a:rPr lang="tr-TR" dirty="0">
                <a:latin typeface="+mn-lt"/>
              </a:rPr>
              <a:t>Kendi istediği dünyayı kurma isteği</a:t>
            </a:r>
          </a:p>
          <a:p>
            <a:r>
              <a:rPr lang="tr-TR" dirty="0">
                <a:latin typeface="+mn-lt"/>
              </a:rPr>
              <a:t>Kontrol etme duygusunun baskınlığı</a:t>
            </a:r>
          </a:p>
          <a:p>
            <a:r>
              <a:rPr lang="tr-TR" dirty="0">
                <a:latin typeface="+mn-lt"/>
              </a:rPr>
              <a:t>Modelleme gereksinimi</a:t>
            </a:r>
          </a:p>
          <a:p>
            <a:r>
              <a:rPr lang="tr-TR" dirty="0">
                <a:latin typeface="+mn-lt"/>
              </a:rPr>
              <a:t>Korumacı yetişen çocukların kendi başına başarma isteği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1143000"/>
          </a:xfrm>
        </p:spPr>
        <p:txBody>
          <a:bodyPr>
            <a:normAutofit fontScale="90000"/>
          </a:bodyPr>
          <a:lstStyle/>
          <a:p>
            <a:r>
              <a:rPr lang="tr-TR" b="0" dirty="0">
                <a:latin typeface="+mj-lt"/>
              </a:rPr>
              <a:t>Sayısal Vatandaş- bağımlılık bir mecburiyet mi?</a:t>
            </a:r>
          </a:p>
        </p:txBody>
      </p:sp>
      <p:sp>
        <p:nvSpPr>
          <p:cNvPr id="3" name="2 İçerik Yer Tutucusu"/>
          <p:cNvSpPr>
            <a:spLocks noGrp="1"/>
          </p:cNvSpPr>
          <p:nvPr>
            <p:ph idx="1"/>
          </p:nvPr>
        </p:nvSpPr>
        <p:spPr>
          <a:xfrm>
            <a:off x="323528" y="1412776"/>
            <a:ext cx="4474840" cy="5257800"/>
          </a:xfrm>
        </p:spPr>
        <p:txBody>
          <a:bodyPr>
            <a:normAutofit/>
          </a:bodyPr>
          <a:lstStyle/>
          <a:p>
            <a:r>
              <a:rPr lang="tr-TR" dirty="0">
                <a:latin typeface="+mn-lt"/>
              </a:rPr>
              <a:t>Bu vatandaşların anadili/leri, bilgisayar programlama dilleri, video oyunları ve İnternet’tir.</a:t>
            </a:r>
          </a:p>
          <a:p>
            <a:endParaRPr lang="tr-TR" dirty="0">
              <a:latin typeface="+mn-lt"/>
            </a:endParaRPr>
          </a:p>
          <a:p>
            <a:r>
              <a:rPr lang="tr-TR" dirty="0">
                <a:solidFill>
                  <a:prstClr val="black">
                    <a:lumMod val="85000"/>
                    <a:lumOff val="15000"/>
                  </a:prstClr>
                </a:solidFill>
                <a:latin typeface="Calibri"/>
              </a:rPr>
              <a:t>Günümüzün öğrencilerini artık Sayısal Vatandaşlar olarak tanımlayabiliriz.</a:t>
            </a:r>
            <a:endParaRPr lang="tr-TR" dirty="0">
              <a:latin typeface="+mn-lt"/>
            </a:endParaRPr>
          </a:p>
        </p:txBody>
      </p:sp>
      <p:pic>
        <p:nvPicPr>
          <p:cNvPr id="7169" name="Picture 1" descr="C:\Users\LG X140\Desktop\bağımlılık ödev\yavaş-teknoloji.jpg"/>
          <p:cNvPicPr>
            <a:picLocks noChangeAspect="1" noChangeArrowheads="1"/>
          </p:cNvPicPr>
          <p:nvPr/>
        </p:nvPicPr>
        <p:blipFill>
          <a:blip r:embed="rId2" cstate="print"/>
          <a:srcRect l="26827" r="26175" b="2801"/>
          <a:stretch>
            <a:fillRect/>
          </a:stretch>
        </p:blipFill>
        <p:spPr bwMode="auto">
          <a:xfrm>
            <a:off x="5292080" y="1844824"/>
            <a:ext cx="2968330" cy="381642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476672"/>
            <a:ext cx="8229600" cy="2808312"/>
          </a:xfrm>
        </p:spPr>
        <p:txBody>
          <a:bodyPr>
            <a:normAutofit/>
          </a:bodyPr>
          <a:lstStyle/>
          <a:p>
            <a:pPr lvl="0"/>
            <a:r>
              <a:rPr lang="tr-TR" dirty="0">
                <a:latin typeface="+mn-lt"/>
              </a:rPr>
              <a:t>İnternette zaman sınırının olmaması ve insanların günün istedikleri herhangi bir anında internet aktivitelerinden yararlanmaları</a:t>
            </a:r>
          </a:p>
          <a:p>
            <a:pPr lvl="0"/>
            <a:r>
              <a:rPr lang="tr-TR" dirty="0">
                <a:latin typeface="+mn-lt"/>
              </a:rPr>
              <a:t>Kendilerini kendi istedikleri şekilde tanıtma imkanına sahip olmaları</a:t>
            </a:r>
          </a:p>
          <a:p>
            <a:pPr>
              <a:buNone/>
            </a:pPr>
            <a:endParaRPr lang="tr-TR" dirty="0"/>
          </a:p>
        </p:txBody>
      </p:sp>
      <p:pic>
        <p:nvPicPr>
          <p:cNvPr id="64514" name="Picture 2" descr="http://www.24saatgazetesi.com/images_up/teknoloji.jpg"/>
          <p:cNvPicPr>
            <a:picLocks noChangeAspect="1" noChangeArrowheads="1"/>
          </p:cNvPicPr>
          <p:nvPr/>
        </p:nvPicPr>
        <p:blipFill>
          <a:blip r:embed="rId2" cstate="print"/>
          <a:srcRect/>
          <a:stretch>
            <a:fillRect/>
          </a:stretch>
        </p:blipFill>
        <p:spPr bwMode="auto">
          <a:xfrm>
            <a:off x="1622862" y="3212976"/>
            <a:ext cx="5685442" cy="398869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lvl="0"/>
            <a:r>
              <a:rPr lang="tr-TR" dirty="0">
                <a:latin typeface="+mn-lt"/>
              </a:rPr>
              <a:t>Benzer ilgilere sahip olup başka hiçbir yerde karşılaşması mümkün olmayan insanlarla buluşabilmeleri</a:t>
            </a:r>
          </a:p>
          <a:p>
            <a:pPr lvl="0">
              <a:buNone/>
            </a:pPr>
            <a:endParaRPr lang="tr-TR" dirty="0">
              <a:latin typeface="+mn-lt"/>
            </a:endParaRPr>
          </a:p>
          <a:p>
            <a:pPr lvl="0"/>
            <a:r>
              <a:rPr lang="tr-TR" dirty="0">
                <a:latin typeface="+mn-lt"/>
              </a:rPr>
              <a:t>Diğer insanlarla iletişime geçmek için minimum zaman ve para harcamaları</a:t>
            </a:r>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lvl="0"/>
            <a:r>
              <a:rPr lang="tr-TR" dirty="0">
                <a:latin typeface="+mn-lt"/>
              </a:rPr>
              <a:t>İstedikleri zaman iletişimi kesme veya her ne yapıyorlarsa bırakma özgürlüğüne sahip olmaları</a:t>
            </a:r>
          </a:p>
          <a:p>
            <a:pPr lvl="0">
              <a:buNone/>
            </a:pPr>
            <a:endParaRPr lang="tr-TR" dirty="0">
              <a:latin typeface="+mn-lt"/>
            </a:endParaRPr>
          </a:p>
          <a:p>
            <a:r>
              <a:rPr lang="tr-TR" dirty="0">
                <a:latin typeface="+mn-lt"/>
              </a:rPr>
              <a:t>Herhangi bir kaygı yaşamadan rahatça sosyal bir çevrede yer alma imkanına sahip olmaları</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124744"/>
            <a:ext cx="8363272" cy="3946450"/>
          </a:xfrm>
        </p:spPr>
        <p:txBody>
          <a:bodyPr/>
          <a:lstStyle/>
          <a:p>
            <a:r>
              <a:rPr lang="tr-TR" sz="4800" b="0" dirty="0">
                <a:latin typeface="+mj-lt"/>
              </a:rPr>
              <a:t>ÇOCUKLARDA TEKNOLOJİ BAĞIMLILIĞININ BELİRTİLERİ NELERDİR?</a:t>
            </a:r>
            <a:br>
              <a:rPr lang="tr-TR" sz="4800" b="0" dirty="0">
                <a:latin typeface="+mj-lt"/>
              </a:rPr>
            </a:br>
            <a:endParaRPr lang="tr-TR" sz="4800" b="0" dirty="0">
              <a:latin typeface="+mj-lt"/>
            </a:endParaRPr>
          </a:p>
        </p:txBody>
      </p:sp>
    </p:spTree>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1164</TotalTime>
  <Words>672</Words>
  <Application>Microsoft Office PowerPoint</Application>
  <PresentationFormat>Ekran Gösterisi (4:3)</PresentationFormat>
  <Paragraphs>64</Paragraphs>
  <Slides>23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23</vt:i4>
      </vt:variant>
    </vt:vector>
  </HeadingPairs>
  <TitlesOfParts>
    <vt:vector size="28" baseType="lpstr">
      <vt:lpstr>Arial</vt:lpstr>
      <vt:lpstr>Calibri</vt:lpstr>
      <vt:lpstr>Century Gothic</vt:lpstr>
      <vt:lpstr>Wingdings 3</vt:lpstr>
      <vt:lpstr>Duman</vt:lpstr>
      <vt:lpstr>Eğitim Teknolojisinde psikolojik değişkenler</vt:lpstr>
      <vt:lpstr>Psikolojide Bağımlılık</vt:lpstr>
      <vt:lpstr>Oyun Bağımlılığı</vt:lpstr>
      <vt:lpstr>Sebepleri</vt:lpstr>
      <vt:lpstr>Sayısal Vatandaş- bağımlılık bir mecburiyet mi?</vt:lpstr>
      <vt:lpstr>PowerPoint Sunusu</vt:lpstr>
      <vt:lpstr>PowerPoint Sunusu</vt:lpstr>
      <vt:lpstr>PowerPoint Sunusu</vt:lpstr>
      <vt:lpstr>ÇOCUKLARDA TEKNOLOJİ BAĞIMLILIĞININ BELİRTİLERİ NELERDİR? </vt:lpstr>
      <vt:lpstr>PowerPoint Sunusu</vt:lpstr>
      <vt:lpstr>PowerPoint Sunusu</vt:lpstr>
      <vt:lpstr>Neler yapılabilir?</vt:lpstr>
      <vt:lpstr>Neler yapılabilir?</vt:lpstr>
      <vt:lpstr>Teknoloji kullanım süreleri</vt:lpstr>
      <vt:lpstr>2 yaş öncesi</vt:lpstr>
      <vt:lpstr>2 yaş öncesi</vt:lpstr>
      <vt:lpstr>PowerPoint Sunusu</vt:lpstr>
      <vt:lpstr>2-5 yaş arası</vt:lpstr>
      <vt:lpstr>Siber aylaklık  (cyberloafing)</vt:lpstr>
      <vt:lpstr>Siber zorbalık  (cyber bullying)</vt:lpstr>
      <vt:lpstr>PowerPoint Sunusu</vt:lpstr>
      <vt:lpstr>PowerPoint Sunusu</vt:lpstr>
      <vt:lpstr>PowerPoint Sunusu</vt:lpstr>
    </vt:vector>
  </TitlesOfParts>
  <Company>rocco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BAĞIMLILIK</dc:title>
  <dc:creator>LG X140</dc:creator>
  <cp:lastModifiedBy>A</cp:lastModifiedBy>
  <cp:revision>135</cp:revision>
  <cp:lastPrinted>2018-05-14T06:26:38Z</cp:lastPrinted>
  <dcterms:created xsi:type="dcterms:W3CDTF">2014-04-22T20:54:30Z</dcterms:created>
  <dcterms:modified xsi:type="dcterms:W3CDTF">2020-05-04T19:55:15Z</dcterms:modified>
</cp:coreProperties>
</file>