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62" r:id="rId4"/>
    <p:sldId id="263" r:id="rId5"/>
    <p:sldId id="264" r:id="rId6"/>
    <p:sldId id="265" r:id="rId7"/>
    <p:sldId id="267" r:id="rId8"/>
    <p:sldId id="268" r:id="rId9"/>
    <p:sldId id="269" r:id="rId10"/>
    <p:sldId id="270" r:id="rId11"/>
    <p:sldId id="271" r:id="rId12"/>
    <p:sldId id="272" r:id="rId13"/>
    <p:sldId id="273" r:id="rId14"/>
    <p:sldId id="279" r:id="rId15"/>
    <p:sldId id="280" r:id="rId16"/>
    <p:sldId id="281" r:id="rId17"/>
    <p:sldId id="275" r:id="rId18"/>
    <p:sldId id="276" r:id="rId19"/>
    <p:sldId id="277" r:id="rId20"/>
    <p:sldId id="278" r:id="rId21"/>
    <p:sldId id="282" r:id="rId22"/>
    <p:sldId id="283" r:id="rId23"/>
    <p:sldId id="284" r:id="rId24"/>
    <p:sldId id="285" r:id="rId25"/>
    <p:sldId id="286" r:id="rId26"/>
    <p:sldId id="287" r:id="rId27"/>
    <p:sldId id="288" r:id="rId28"/>
    <p:sldId id="289" r:id="rId29"/>
    <p:sldId id="292" r:id="rId30"/>
    <p:sldId id="291" r:id="rId31"/>
    <p:sldId id="293" r:id="rId32"/>
    <p:sldId id="294" r:id="rId33"/>
    <p:sldId id="295" r:id="rId34"/>
    <p:sldId id="296" r:id="rId35"/>
    <p:sldId id="297" r:id="rId36"/>
    <p:sldId id="298" r:id="rId37"/>
    <p:sldId id="299" r:id="rId38"/>
    <p:sldId id="311" r:id="rId39"/>
    <p:sldId id="310" r:id="rId40"/>
    <p:sldId id="303" r:id="rId41"/>
    <p:sldId id="301" r:id="rId42"/>
    <p:sldId id="300" r:id="rId43"/>
    <p:sldId id="302" r:id="rId44"/>
    <p:sldId id="304" r:id="rId45"/>
    <p:sldId id="305" r:id="rId46"/>
    <p:sldId id="306" r:id="rId47"/>
    <p:sldId id="307" r:id="rId48"/>
    <p:sldId id="308" r:id="rId49"/>
    <p:sldId id="309" r:id="rId50"/>
    <p:sldId id="312"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26FA29D-27CF-4865-9155-CD025C14E41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8F4A8431-883D-4CEC-9570-62A75EAC7834}" type="datetimeFigureOut">
              <a:rPr lang="tr-TR" smtClean="0"/>
              <a:pPr/>
              <a:t>16.1.2018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026FA29D-27CF-4865-9155-CD025C14E416}"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4A8431-883D-4CEC-9570-62A75EAC7834}" type="datetimeFigureOut">
              <a:rPr lang="tr-TR" smtClean="0"/>
              <a:pPr/>
              <a:t>16.1.2018</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6FA29D-27CF-4865-9155-CD025C14E416}"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dirty="0" smtClean="0"/>
              <a:t>KARIN YARALANMALARINDA ACİL BAKIM</a:t>
            </a:r>
            <a:endParaRPr lang="tr-TR" dirty="0"/>
          </a:p>
        </p:txBody>
      </p:sp>
      <p:sp>
        <p:nvSpPr>
          <p:cNvPr id="3" name="2 Alt Başlık"/>
          <p:cNvSpPr>
            <a:spLocks noGrp="1"/>
          </p:cNvSpPr>
          <p:nvPr>
            <p:ph type="subTitle" idx="1"/>
          </p:nvPr>
        </p:nvSpPr>
        <p:spPr/>
        <p:txBody>
          <a:bodyPr/>
          <a:lstStyle/>
          <a:p>
            <a:endParaRPr lang="tr-TR" smtClean="0"/>
          </a:p>
          <a:p>
            <a:r>
              <a:rPr lang="tr-TR" smtClean="0"/>
              <a:t>Öğr</a:t>
            </a:r>
            <a:r>
              <a:rPr lang="tr-TR" dirty="0" smtClean="0"/>
              <a:t>. Gör. </a:t>
            </a:r>
            <a:r>
              <a:rPr lang="tr-TR" dirty="0" smtClean="0"/>
              <a:t>Nurhan BİNGÖL</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214290"/>
            <a:ext cx="7851648" cy="142876"/>
          </a:xfrm>
        </p:spPr>
        <p:txBody>
          <a:bodyPr>
            <a:normAutofit fontScale="90000"/>
          </a:bodyPr>
          <a:lstStyle/>
          <a:p>
            <a:endParaRPr lang="tr-TR" dirty="0"/>
          </a:p>
        </p:txBody>
      </p:sp>
      <p:sp>
        <p:nvSpPr>
          <p:cNvPr id="3" name="2 Alt Başlık"/>
          <p:cNvSpPr>
            <a:spLocks noGrp="1"/>
          </p:cNvSpPr>
          <p:nvPr>
            <p:ph type="subTitle" idx="1"/>
          </p:nvPr>
        </p:nvSpPr>
        <p:spPr>
          <a:xfrm>
            <a:off x="500034" y="1142984"/>
            <a:ext cx="7854696" cy="4786346"/>
          </a:xfrm>
        </p:spPr>
        <p:txBody>
          <a:bodyPr/>
          <a:lstStyle/>
          <a:p>
            <a:endParaRPr lang="tr-TR" dirty="0"/>
          </a:p>
        </p:txBody>
      </p:sp>
      <p:pic>
        <p:nvPicPr>
          <p:cNvPr id="6146" name="Picture 2"/>
          <p:cNvPicPr>
            <a:picLocks noChangeAspect="1" noChangeArrowheads="1"/>
          </p:cNvPicPr>
          <p:nvPr/>
        </p:nvPicPr>
        <p:blipFill>
          <a:blip r:embed="rId2"/>
          <a:srcRect/>
          <a:stretch>
            <a:fillRect/>
          </a:stretch>
        </p:blipFill>
        <p:spPr bwMode="auto">
          <a:xfrm>
            <a:off x="2000232" y="1752600"/>
            <a:ext cx="5572164" cy="3962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311447"/>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533400" y="785794"/>
            <a:ext cx="7854696" cy="5715040"/>
          </a:xfrm>
        </p:spPr>
        <p:txBody>
          <a:bodyPr/>
          <a:lstStyle/>
          <a:p>
            <a:pPr algn="l"/>
            <a:r>
              <a:rPr lang="tr-TR" dirty="0" smtClean="0"/>
              <a:t>Katı organlar vücuttaki kimyasal işin çoğunu yapan katı doku kitleleridir. Karaciğer, dalak, pankreas, böbrekler, </a:t>
            </a:r>
            <a:r>
              <a:rPr lang="tr-TR" dirty="0" err="1" smtClean="0"/>
              <a:t>overler</a:t>
            </a:r>
            <a:r>
              <a:rPr lang="tr-TR" dirty="0" smtClean="0"/>
              <a:t> ve adrenal bezler bu bölgenin katı organlarıdır.</a:t>
            </a:r>
          </a:p>
          <a:p>
            <a:pPr algn="l"/>
            <a:endParaRPr lang="tr-TR" dirty="0" smtClean="0"/>
          </a:p>
        </p:txBody>
      </p:sp>
      <p:pic>
        <p:nvPicPr>
          <p:cNvPr id="7170" name="Picture 2"/>
          <p:cNvPicPr>
            <a:picLocks noChangeAspect="1" noChangeArrowheads="1"/>
          </p:cNvPicPr>
          <p:nvPr/>
        </p:nvPicPr>
        <p:blipFill>
          <a:blip r:embed="rId2"/>
          <a:srcRect/>
          <a:stretch>
            <a:fillRect/>
          </a:stretch>
        </p:blipFill>
        <p:spPr bwMode="auto">
          <a:xfrm>
            <a:off x="1785918" y="2571744"/>
            <a:ext cx="5072098" cy="36528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214290"/>
            <a:ext cx="7851648" cy="142876"/>
          </a:xfrm>
        </p:spPr>
        <p:txBody>
          <a:bodyPr>
            <a:normAutofit fontScale="90000"/>
          </a:bodyPr>
          <a:lstStyle/>
          <a:p>
            <a:endParaRPr lang="tr-TR" dirty="0"/>
          </a:p>
        </p:txBody>
      </p:sp>
      <p:sp>
        <p:nvSpPr>
          <p:cNvPr id="3" name="2 Alt Başlık"/>
          <p:cNvSpPr>
            <a:spLocks noGrp="1"/>
          </p:cNvSpPr>
          <p:nvPr>
            <p:ph type="subTitle" idx="1"/>
          </p:nvPr>
        </p:nvSpPr>
        <p:spPr>
          <a:xfrm>
            <a:off x="500034" y="1071546"/>
            <a:ext cx="7854696" cy="5572188"/>
          </a:xfrm>
        </p:spPr>
        <p:txBody>
          <a:bodyPr/>
          <a:lstStyle/>
          <a:p>
            <a:pPr algn="l"/>
            <a:r>
              <a:rPr lang="tr-TR" dirty="0" smtClean="0"/>
              <a:t>Batın ve </a:t>
            </a:r>
            <a:r>
              <a:rPr lang="tr-TR" dirty="0" err="1" smtClean="0"/>
              <a:t>pelvis</a:t>
            </a:r>
            <a:r>
              <a:rPr lang="tr-TR" dirty="0" smtClean="0"/>
              <a:t> yaralanmalarında hem katı hem içi boş organlar yaralanabilir. Genelde içi boşluklu organların </a:t>
            </a:r>
            <a:r>
              <a:rPr lang="tr-TR" dirty="0" err="1" smtClean="0"/>
              <a:t>laserasyonunda</a:t>
            </a:r>
            <a:r>
              <a:rPr lang="tr-TR" dirty="0" smtClean="0"/>
              <a:t> içeriklerini batın boşluğuna boşaltırken, katı organlar bolca kanamaya meyillidir. Katı organlardan dökülen içerikler peritonit denen çok ağrılı, yoğun </a:t>
            </a:r>
            <a:r>
              <a:rPr lang="tr-TR" dirty="0" err="1" smtClean="0"/>
              <a:t>enflamatuar</a:t>
            </a:r>
            <a:r>
              <a:rPr lang="tr-TR" dirty="0" smtClean="0"/>
              <a:t> reaksiyona neden olurlar. Katı organların kanaması hızla öldürücüdür ve sıklıkla şoka sebep olur. İçi boş organların </a:t>
            </a:r>
            <a:r>
              <a:rPr lang="tr-TR" dirty="0" err="1" smtClean="0"/>
              <a:t>mezenteri</a:t>
            </a:r>
            <a:r>
              <a:rPr lang="tr-TR" dirty="0" smtClean="0"/>
              <a:t> </a:t>
            </a:r>
            <a:r>
              <a:rPr lang="tr-TR" dirty="0" err="1" smtClean="0"/>
              <a:t>lasere</a:t>
            </a:r>
            <a:r>
              <a:rPr lang="tr-TR" dirty="0" smtClean="0"/>
              <a:t> olabilir. Bu durumlarda parçalanan </a:t>
            </a:r>
            <a:r>
              <a:rPr lang="tr-TR" dirty="0" err="1" smtClean="0"/>
              <a:t>mezenterden</a:t>
            </a:r>
            <a:r>
              <a:rPr lang="tr-TR" dirty="0" smtClean="0"/>
              <a:t> şiddetli kanama olabilir ve parçalanan organ da kan </a:t>
            </a:r>
          </a:p>
          <a:p>
            <a:pPr algn="l"/>
            <a:r>
              <a:rPr lang="tr-TR" dirty="0" smtClean="0"/>
              <a:t>desteğini kaybeder. </a:t>
            </a:r>
          </a:p>
          <a:p>
            <a:pPr algn="l"/>
            <a:endParaRPr lang="tr-TR"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0"/>
            <a:ext cx="7851648" cy="357166"/>
          </a:xfrm>
        </p:spPr>
        <p:txBody>
          <a:bodyPr>
            <a:normAutofit fontScale="90000"/>
          </a:bodyPr>
          <a:lstStyle/>
          <a:p>
            <a:endParaRPr lang="tr-TR" dirty="0"/>
          </a:p>
        </p:txBody>
      </p:sp>
      <p:sp>
        <p:nvSpPr>
          <p:cNvPr id="3" name="2 Alt Başlık"/>
          <p:cNvSpPr>
            <a:spLocks noGrp="1"/>
          </p:cNvSpPr>
          <p:nvPr>
            <p:ph type="subTitle" idx="1"/>
          </p:nvPr>
        </p:nvSpPr>
        <p:spPr>
          <a:xfrm>
            <a:off x="533400" y="928670"/>
            <a:ext cx="7854696" cy="5072098"/>
          </a:xfrm>
        </p:spPr>
        <p:txBody>
          <a:bodyPr/>
          <a:lstStyle/>
          <a:p>
            <a:pPr algn="l"/>
            <a:r>
              <a:rPr lang="tr-TR" dirty="0" smtClean="0"/>
              <a:t>Batındaki kemik işaret noktaları </a:t>
            </a:r>
            <a:r>
              <a:rPr lang="tr-TR" dirty="0" err="1" smtClean="0"/>
              <a:t>simfiz</a:t>
            </a:r>
            <a:r>
              <a:rPr lang="tr-TR" dirty="0" smtClean="0"/>
              <a:t> </a:t>
            </a:r>
            <a:r>
              <a:rPr lang="tr-TR" dirty="0" err="1" smtClean="0"/>
              <a:t>pubis</a:t>
            </a:r>
            <a:r>
              <a:rPr lang="tr-TR" dirty="0" smtClean="0"/>
              <a:t>, </a:t>
            </a:r>
            <a:r>
              <a:rPr lang="tr-TR" dirty="0" err="1" smtClean="0"/>
              <a:t>kostal</a:t>
            </a:r>
            <a:r>
              <a:rPr lang="tr-TR" dirty="0" smtClean="0"/>
              <a:t> ark, </a:t>
            </a:r>
            <a:r>
              <a:rPr lang="tr-TR" dirty="0" err="1" smtClean="0"/>
              <a:t>iliak</a:t>
            </a:r>
            <a:r>
              <a:rPr lang="tr-TR" dirty="0" smtClean="0"/>
              <a:t> </a:t>
            </a:r>
            <a:r>
              <a:rPr lang="tr-TR" dirty="0" err="1" smtClean="0"/>
              <a:t>krest</a:t>
            </a:r>
            <a:r>
              <a:rPr lang="tr-TR" dirty="0" smtClean="0"/>
              <a:t> ve </a:t>
            </a:r>
            <a:r>
              <a:rPr lang="tr-TR" dirty="0" err="1" smtClean="0"/>
              <a:t>spinailiaka</a:t>
            </a:r>
            <a:r>
              <a:rPr lang="tr-TR" dirty="0" smtClean="0"/>
              <a:t> </a:t>
            </a:r>
            <a:r>
              <a:rPr lang="tr-TR" dirty="0" err="1" smtClean="0"/>
              <a:t>anterior</a:t>
            </a:r>
            <a:r>
              <a:rPr lang="tr-TR" dirty="0" smtClean="0"/>
              <a:t> </a:t>
            </a:r>
            <a:r>
              <a:rPr lang="tr-TR" dirty="0" err="1" smtClean="0"/>
              <a:t>superiordur</a:t>
            </a:r>
            <a:r>
              <a:rPr lang="tr-TR" dirty="0" smtClean="0"/>
              <a:t>. majör yumuşak doku işaret noktası dördüncü </a:t>
            </a:r>
            <a:r>
              <a:rPr lang="tr-TR" dirty="0" err="1" smtClean="0"/>
              <a:t>lomber</a:t>
            </a:r>
            <a:r>
              <a:rPr lang="tr-TR" dirty="0" smtClean="0"/>
              <a:t> </a:t>
            </a:r>
            <a:r>
              <a:rPr lang="tr-TR" dirty="0" err="1" smtClean="0"/>
              <a:t>vertebra</a:t>
            </a:r>
            <a:r>
              <a:rPr lang="tr-TR" dirty="0" smtClean="0"/>
              <a:t> hizasındaki </a:t>
            </a:r>
            <a:r>
              <a:rPr lang="tr-TR" dirty="0" err="1" smtClean="0"/>
              <a:t>umbilikustur</a:t>
            </a:r>
            <a:r>
              <a:rPr lang="tr-TR" dirty="0" smtClean="0"/>
              <a:t>. Batın </a:t>
            </a:r>
            <a:r>
              <a:rPr lang="tr-TR" dirty="0" err="1" smtClean="0"/>
              <a:t>umbilikustan</a:t>
            </a:r>
            <a:r>
              <a:rPr lang="tr-TR" dirty="0" smtClean="0"/>
              <a:t> geçen birbirine dik çizgilerle kadranlara ayrılır.</a:t>
            </a:r>
            <a:endParaRPr lang="tr-TR" dirty="0"/>
          </a:p>
        </p:txBody>
      </p:sp>
      <p:pic>
        <p:nvPicPr>
          <p:cNvPr id="8194" name="Picture 2"/>
          <p:cNvPicPr>
            <a:picLocks noChangeAspect="1" noChangeArrowheads="1"/>
          </p:cNvPicPr>
          <p:nvPr/>
        </p:nvPicPr>
        <p:blipFill>
          <a:blip r:embed="rId2"/>
          <a:srcRect/>
          <a:stretch>
            <a:fillRect/>
          </a:stretch>
        </p:blipFill>
        <p:spPr bwMode="auto">
          <a:xfrm>
            <a:off x="1571604" y="3143248"/>
            <a:ext cx="5000660"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45719"/>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428596" y="714356"/>
            <a:ext cx="7854696" cy="6286496"/>
          </a:xfrm>
        </p:spPr>
        <p:txBody>
          <a:bodyPr/>
          <a:lstStyle/>
          <a:p>
            <a:pPr algn="l"/>
            <a:r>
              <a:rPr lang="tr-TR" dirty="0" smtClean="0">
                <a:solidFill>
                  <a:schemeClr val="accent3">
                    <a:lumMod val="60000"/>
                    <a:lumOff val="40000"/>
                  </a:schemeClr>
                </a:solidFill>
              </a:rPr>
              <a:t>Batın Yaralanmalarının Sınıflanması</a:t>
            </a:r>
          </a:p>
          <a:p>
            <a:pPr algn="l"/>
            <a:r>
              <a:rPr lang="tr-TR" dirty="0" smtClean="0"/>
              <a:t>Batın yaralanmaları açık veya kapalı olabilir ve lümenli ve katı organları tutabilir. Kapalı veya </a:t>
            </a:r>
            <a:r>
              <a:rPr lang="tr-TR" dirty="0" err="1" smtClean="0"/>
              <a:t>künt</a:t>
            </a:r>
            <a:r>
              <a:rPr lang="tr-TR" dirty="0" smtClean="0"/>
              <a:t> batın yaralanmaları direksiyonun çarpması veya futbol maçında düşürülme gibi cildin </a:t>
            </a:r>
            <a:r>
              <a:rPr lang="tr-TR" dirty="0" err="1" smtClean="0"/>
              <a:t>intakt</a:t>
            </a:r>
            <a:r>
              <a:rPr lang="tr-TR" dirty="0" smtClean="0"/>
              <a:t> kaldığı şiddetli darbeye bağlı batın yaralanmalarıdır.</a:t>
            </a:r>
            <a:endParaRPr lang="tr-TR" dirty="0"/>
          </a:p>
        </p:txBody>
      </p:sp>
      <p:pic>
        <p:nvPicPr>
          <p:cNvPr id="9218" name="Picture 2"/>
          <p:cNvPicPr>
            <a:picLocks noChangeAspect="1" noChangeArrowheads="1"/>
          </p:cNvPicPr>
          <p:nvPr/>
        </p:nvPicPr>
        <p:blipFill>
          <a:blip r:embed="rId2"/>
          <a:srcRect/>
          <a:stretch>
            <a:fillRect/>
          </a:stretch>
        </p:blipFill>
        <p:spPr bwMode="auto">
          <a:xfrm>
            <a:off x="1357290" y="3286124"/>
            <a:ext cx="5214974" cy="35718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45719"/>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533400" y="857232"/>
            <a:ext cx="7854696" cy="5786478"/>
          </a:xfrm>
        </p:spPr>
        <p:txBody>
          <a:bodyPr>
            <a:normAutofit/>
          </a:bodyPr>
          <a:lstStyle/>
          <a:p>
            <a:pPr algn="l"/>
            <a:r>
              <a:rPr lang="tr-TR" sz="2400" dirty="0" smtClean="0"/>
              <a:t>Kurşun ve bıçak yaraları açıktır.Bazı </a:t>
            </a:r>
            <a:r>
              <a:rPr lang="tr-TR" sz="2400" dirty="0" err="1" smtClean="0"/>
              <a:t>penetran</a:t>
            </a:r>
            <a:r>
              <a:rPr lang="tr-TR" sz="2400" dirty="0" smtClean="0"/>
              <a:t> yaralanmalarda barın duvarının sadece kendisinde </a:t>
            </a:r>
            <a:r>
              <a:rPr lang="tr-TR" sz="2400" dirty="0" err="1" smtClean="0"/>
              <a:t>laserasyon</a:t>
            </a:r>
            <a:r>
              <a:rPr lang="tr-TR" sz="2400" dirty="0" smtClean="0"/>
              <a:t> oluşabilir. </a:t>
            </a:r>
            <a:r>
              <a:rPr lang="tr-TR" sz="2400" dirty="0" err="1" smtClean="0"/>
              <a:t>Penetrasyonun</a:t>
            </a:r>
            <a:r>
              <a:rPr lang="tr-TR" sz="2400" dirty="0" smtClean="0"/>
              <a:t> periton ve batın </a:t>
            </a:r>
            <a:r>
              <a:rPr lang="tr-TR" sz="2400" dirty="0" err="1" smtClean="0"/>
              <a:t>kavitesine</a:t>
            </a:r>
            <a:r>
              <a:rPr lang="tr-TR" sz="2400" dirty="0" smtClean="0"/>
              <a:t> doğru yayıldığını söyleyebilmek zor olabilir. Ateşli silah veya bıçak yaralanmasındaysa, ATT kurşun veya bıçağın peritona </a:t>
            </a:r>
            <a:r>
              <a:rPr lang="tr-TR" sz="2400" dirty="0" err="1" smtClean="0"/>
              <a:t>penetre</a:t>
            </a:r>
            <a:r>
              <a:rPr lang="tr-TR" sz="2400" dirty="0" smtClean="0"/>
              <a:t> olduğunu ve batın boşluğuna girdiğini daima </a:t>
            </a:r>
            <a:r>
              <a:rPr lang="tr-TR" sz="2400" dirty="0" err="1" smtClean="0"/>
              <a:t>farzetmelidir</a:t>
            </a:r>
            <a:r>
              <a:rPr lang="tr-TR" sz="2400" dirty="0" smtClean="0"/>
              <a:t>.</a:t>
            </a:r>
            <a:endParaRPr lang="tr-TR" sz="2400" dirty="0"/>
          </a:p>
        </p:txBody>
      </p:sp>
      <p:pic>
        <p:nvPicPr>
          <p:cNvPr id="10242" name="Picture 2"/>
          <p:cNvPicPr>
            <a:picLocks noChangeAspect="1" noChangeArrowheads="1"/>
          </p:cNvPicPr>
          <p:nvPr/>
        </p:nvPicPr>
        <p:blipFill>
          <a:blip r:embed="rId2"/>
          <a:srcRect/>
          <a:stretch>
            <a:fillRect/>
          </a:stretch>
        </p:blipFill>
        <p:spPr bwMode="auto">
          <a:xfrm>
            <a:off x="1214414" y="3500414"/>
            <a:ext cx="5715040"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71472" y="2071678"/>
            <a:ext cx="7851648" cy="1828800"/>
          </a:xfrm>
        </p:spPr>
        <p:txBody>
          <a:bodyPr>
            <a:normAutofit/>
          </a:bodyPr>
          <a:lstStyle/>
          <a:p>
            <a:pPr algn="l"/>
            <a:r>
              <a:rPr lang="tr-TR" sz="6000" dirty="0" smtClean="0"/>
              <a:t>BATIN TRAVMASINA YOL AÇAN DURUMLAR</a:t>
            </a:r>
            <a:endParaRPr lang="tr-TR" sz="6000" dirty="0"/>
          </a:p>
        </p:txBody>
      </p:sp>
      <p:sp>
        <p:nvSpPr>
          <p:cNvPr id="3" name="2 Alt Başlık"/>
          <p:cNvSpPr>
            <a:spLocks noGrp="1"/>
          </p:cNvSpPr>
          <p:nvPr>
            <p:ph type="subTitle" idx="1"/>
          </p:nvPr>
        </p:nvSpPr>
        <p:spPr>
          <a:xfrm flipV="1">
            <a:off x="533400" y="4981136"/>
            <a:ext cx="7854696" cy="90938"/>
          </a:xfrm>
        </p:spPr>
        <p:txBody>
          <a:bodyPr>
            <a:normAutofit fontScale="25000" lnSpcReduction="20000"/>
          </a:bodyPr>
          <a:lstStyle/>
          <a:p>
            <a:endParaRPr lang="tr-T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285720" y="-382885"/>
            <a:ext cx="7851648" cy="382885"/>
          </a:xfrm>
        </p:spPr>
        <p:txBody>
          <a:bodyPr>
            <a:normAutofit fontScale="90000"/>
          </a:bodyPr>
          <a:lstStyle/>
          <a:p>
            <a:endParaRPr lang="tr-TR" dirty="0"/>
          </a:p>
        </p:txBody>
      </p:sp>
      <p:sp>
        <p:nvSpPr>
          <p:cNvPr id="3" name="2 Alt Başlık"/>
          <p:cNvSpPr>
            <a:spLocks noGrp="1"/>
          </p:cNvSpPr>
          <p:nvPr>
            <p:ph type="subTitle" idx="1"/>
          </p:nvPr>
        </p:nvSpPr>
        <p:spPr>
          <a:xfrm>
            <a:off x="1357290" y="785794"/>
            <a:ext cx="7215238" cy="5357874"/>
          </a:xfrm>
        </p:spPr>
        <p:txBody>
          <a:bodyPr numCol="1"/>
          <a:lstStyle/>
          <a:p>
            <a:pPr algn="l"/>
            <a:r>
              <a:rPr lang="tr-TR" sz="2800" dirty="0" err="1" smtClean="0">
                <a:solidFill>
                  <a:schemeClr val="accent3">
                    <a:lumMod val="40000"/>
                    <a:lumOff val="60000"/>
                  </a:schemeClr>
                </a:solidFill>
              </a:rPr>
              <a:t>Künt</a:t>
            </a:r>
            <a:r>
              <a:rPr lang="tr-TR" sz="2800" dirty="0" smtClean="0">
                <a:solidFill>
                  <a:schemeClr val="accent3">
                    <a:lumMod val="40000"/>
                    <a:lumOff val="60000"/>
                  </a:schemeClr>
                </a:solidFill>
              </a:rPr>
              <a:t> Batın Travmaları:</a:t>
            </a:r>
          </a:p>
          <a:p>
            <a:pPr algn="l"/>
            <a:r>
              <a:rPr lang="tr-TR" sz="2800" dirty="0" smtClean="0"/>
              <a:t>• Motorlu araç kazaları (araç içi ve dışı)</a:t>
            </a:r>
          </a:p>
          <a:p>
            <a:pPr algn="l"/>
            <a:r>
              <a:rPr lang="tr-TR" sz="2800" dirty="0" smtClean="0"/>
              <a:t>• Düşmeler</a:t>
            </a:r>
          </a:p>
          <a:p>
            <a:pPr algn="l"/>
            <a:r>
              <a:rPr lang="tr-TR" sz="2800" dirty="0" smtClean="0"/>
              <a:t>• </a:t>
            </a:r>
            <a:r>
              <a:rPr lang="tr-TR" sz="2800" dirty="0" err="1" smtClean="0"/>
              <a:t>Blast</a:t>
            </a:r>
            <a:r>
              <a:rPr lang="tr-TR" sz="2800" dirty="0" smtClean="0"/>
              <a:t> yaralanmalar</a:t>
            </a:r>
          </a:p>
          <a:p>
            <a:pPr algn="l"/>
            <a:r>
              <a:rPr lang="tr-TR" sz="2800" dirty="0" err="1" smtClean="0">
                <a:solidFill>
                  <a:schemeClr val="accent3">
                    <a:lumMod val="60000"/>
                    <a:lumOff val="40000"/>
                  </a:schemeClr>
                </a:solidFill>
              </a:rPr>
              <a:t>Penetran</a:t>
            </a:r>
            <a:r>
              <a:rPr lang="tr-TR" sz="2800" dirty="0" smtClean="0">
                <a:solidFill>
                  <a:schemeClr val="accent3">
                    <a:lumMod val="60000"/>
                    <a:lumOff val="40000"/>
                  </a:schemeClr>
                </a:solidFill>
              </a:rPr>
              <a:t> </a:t>
            </a:r>
            <a:r>
              <a:rPr lang="tr-TR" sz="2800" dirty="0" err="1" smtClean="0">
                <a:solidFill>
                  <a:schemeClr val="accent3">
                    <a:lumMod val="60000"/>
                    <a:lumOff val="40000"/>
                  </a:schemeClr>
                </a:solidFill>
              </a:rPr>
              <a:t>BatınTravmaları</a:t>
            </a:r>
            <a:r>
              <a:rPr lang="tr-TR" sz="2800" dirty="0" smtClean="0">
                <a:solidFill>
                  <a:schemeClr val="accent3">
                    <a:lumMod val="60000"/>
                    <a:lumOff val="40000"/>
                  </a:schemeClr>
                </a:solidFill>
              </a:rPr>
              <a:t>:</a:t>
            </a:r>
          </a:p>
          <a:p>
            <a:pPr algn="l"/>
            <a:r>
              <a:rPr lang="tr-TR" sz="2800" dirty="0" smtClean="0"/>
              <a:t>• Ateşli silah yaralanmaları</a:t>
            </a:r>
          </a:p>
          <a:p>
            <a:pPr algn="l"/>
            <a:r>
              <a:rPr lang="tr-TR" sz="2800" dirty="0" smtClean="0"/>
              <a:t>• Şarapnel yaralanmaları</a:t>
            </a:r>
          </a:p>
          <a:p>
            <a:pPr algn="l"/>
            <a:r>
              <a:rPr lang="tr-TR" sz="2800" dirty="0" smtClean="0"/>
              <a:t>• Delici kesici alet yaralanmaları</a:t>
            </a:r>
            <a:endParaRPr lang="tr-TR"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142852"/>
            <a:ext cx="7851648" cy="2343168"/>
          </a:xfrm>
        </p:spPr>
        <p:txBody>
          <a:bodyPr>
            <a:normAutofit/>
          </a:bodyPr>
          <a:lstStyle/>
          <a:p>
            <a:pPr algn="l"/>
            <a:r>
              <a:rPr lang="tr-TR" sz="4400" dirty="0" smtClean="0"/>
              <a:t>Karın Travmalarında</a:t>
            </a:r>
            <a:br>
              <a:rPr lang="tr-TR" sz="4400" dirty="0" smtClean="0"/>
            </a:br>
            <a:r>
              <a:rPr lang="tr-TR" sz="4400" dirty="0" smtClean="0"/>
              <a:t>Sıklıkla Yaralanma Olasılığı Olan Yapılar:</a:t>
            </a:r>
            <a:endParaRPr lang="tr-TR" sz="4400" dirty="0"/>
          </a:p>
        </p:txBody>
      </p:sp>
      <p:sp>
        <p:nvSpPr>
          <p:cNvPr id="3" name="2 Alt Başlık"/>
          <p:cNvSpPr>
            <a:spLocks noGrp="1"/>
          </p:cNvSpPr>
          <p:nvPr>
            <p:ph type="subTitle" idx="1"/>
          </p:nvPr>
        </p:nvSpPr>
        <p:spPr>
          <a:xfrm>
            <a:off x="714348" y="2428868"/>
            <a:ext cx="7854696" cy="4000528"/>
          </a:xfrm>
        </p:spPr>
        <p:txBody>
          <a:bodyPr/>
          <a:lstStyle/>
          <a:p>
            <a:pPr algn="l"/>
            <a:r>
              <a:rPr lang="tr-TR" dirty="0" err="1" smtClean="0">
                <a:solidFill>
                  <a:schemeClr val="accent3">
                    <a:lumMod val="60000"/>
                    <a:lumOff val="40000"/>
                  </a:schemeClr>
                </a:solidFill>
              </a:rPr>
              <a:t>Künt</a:t>
            </a:r>
            <a:r>
              <a:rPr lang="tr-TR" dirty="0" smtClean="0">
                <a:solidFill>
                  <a:schemeClr val="accent3">
                    <a:lumMod val="60000"/>
                    <a:lumOff val="40000"/>
                  </a:schemeClr>
                </a:solidFill>
              </a:rPr>
              <a:t> Karın Travmaları:</a:t>
            </a:r>
          </a:p>
          <a:p>
            <a:pPr algn="l"/>
            <a:r>
              <a:rPr lang="tr-TR" dirty="0" smtClean="0"/>
              <a:t>• Aort </a:t>
            </a:r>
            <a:r>
              <a:rPr lang="tr-TR" dirty="0" err="1" smtClean="0"/>
              <a:t>Rüptürü</a:t>
            </a:r>
            <a:endParaRPr lang="tr-TR" dirty="0" smtClean="0"/>
          </a:p>
          <a:p>
            <a:pPr algn="l"/>
            <a:r>
              <a:rPr lang="tr-TR" dirty="0" smtClean="0"/>
              <a:t>• Dalak Yaralanması</a:t>
            </a:r>
          </a:p>
          <a:p>
            <a:pPr algn="l"/>
            <a:r>
              <a:rPr lang="tr-TR" dirty="0" smtClean="0"/>
              <a:t>• Karaciğer Yaralanması</a:t>
            </a:r>
          </a:p>
          <a:p>
            <a:pPr algn="l"/>
            <a:r>
              <a:rPr lang="tr-TR" dirty="0" smtClean="0"/>
              <a:t>• Diyafram Yaralanması</a:t>
            </a:r>
          </a:p>
          <a:p>
            <a:pPr algn="l"/>
            <a:r>
              <a:rPr lang="tr-TR" dirty="0" smtClean="0"/>
              <a:t>• Safra kesesi ve Safra yolları Yaralanmaları</a:t>
            </a:r>
          </a:p>
          <a:p>
            <a:pPr algn="l"/>
            <a:r>
              <a:rPr lang="tr-TR" dirty="0" smtClean="0"/>
              <a:t>• Mesane Yaralanmaları</a:t>
            </a:r>
          </a:p>
          <a:p>
            <a:pPr algn="l"/>
            <a:r>
              <a:rPr lang="tr-TR" dirty="0" smtClean="0"/>
              <a:t>• </a:t>
            </a:r>
            <a:r>
              <a:rPr lang="tr-TR" dirty="0" err="1" smtClean="0"/>
              <a:t>Pelvis</a:t>
            </a:r>
            <a:r>
              <a:rPr lang="tr-TR" dirty="0" smtClean="0"/>
              <a:t> Kırıkları</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0"/>
            <a:ext cx="7851648" cy="1828800"/>
          </a:xfrm>
        </p:spPr>
        <p:txBody>
          <a:bodyPr/>
          <a:lstStyle/>
          <a:p>
            <a:pPr algn="l"/>
            <a:r>
              <a:rPr lang="tr-TR" sz="5400" dirty="0" err="1" smtClean="0"/>
              <a:t>Penetran</a:t>
            </a:r>
            <a:r>
              <a:rPr lang="tr-TR" sz="5400" dirty="0" smtClean="0"/>
              <a:t> Karın Travmaları</a:t>
            </a:r>
            <a:r>
              <a:rPr lang="tr-TR" dirty="0" smtClean="0"/>
              <a:t>:</a:t>
            </a:r>
            <a:endParaRPr lang="tr-TR" dirty="0"/>
          </a:p>
        </p:txBody>
      </p:sp>
      <p:sp>
        <p:nvSpPr>
          <p:cNvPr id="3" name="2 Alt Başlık"/>
          <p:cNvSpPr>
            <a:spLocks noGrp="1"/>
          </p:cNvSpPr>
          <p:nvPr>
            <p:ph type="subTitle" idx="1"/>
          </p:nvPr>
        </p:nvSpPr>
        <p:spPr>
          <a:xfrm>
            <a:off x="533400" y="1857364"/>
            <a:ext cx="7854696" cy="5000636"/>
          </a:xfrm>
        </p:spPr>
        <p:txBody>
          <a:bodyPr/>
          <a:lstStyle/>
          <a:p>
            <a:pPr algn="l"/>
            <a:r>
              <a:rPr lang="tr-TR" dirty="0" smtClean="0"/>
              <a:t>• </a:t>
            </a:r>
            <a:r>
              <a:rPr lang="tr-TR" sz="3200" dirty="0" smtClean="0"/>
              <a:t>Damar Yaralanmaları</a:t>
            </a:r>
          </a:p>
          <a:p>
            <a:pPr algn="l"/>
            <a:r>
              <a:rPr lang="tr-TR" sz="3200" dirty="0" smtClean="0"/>
              <a:t>• Dalak Yaralanması</a:t>
            </a:r>
          </a:p>
          <a:p>
            <a:pPr algn="l"/>
            <a:r>
              <a:rPr lang="tr-TR" sz="3200" dirty="0" smtClean="0"/>
              <a:t>• Karaciğer Yaralanması</a:t>
            </a:r>
          </a:p>
          <a:p>
            <a:pPr algn="l"/>
            <a:r>
              <a:rPr lang="tr-TR" sz="3200" dirty="0" smtClean="0"/>
              <a:t>• Böbrek Yaralanmaları</a:t>
            </a:r>
          </a:p>
          <a:p>
            <a:pPr algn="l"/>
            <a:r>
              <a:rPr lang="tr-TR" sz="3200" dirty="0" smtClean="0"/>
              <a:t>• </a:t>
            </a:r>
            <a:r>
              <a:rPr lang="tr-TR" sz="3200" dirty="0" err="1" smtClean="0"/>
              <a:t>İntestinal</a:t>
            </a:r>
            <a:r>
              <a:rPr lang="tr-TR" sz="3200" dirty="0" smtClean="0"/>
              <a:t> Yaralanmalar</a:t>
            </a:r>
          </a:p>
          <a:p>
            <a:pPr algn="l"/>
            <a:r>
              <a:rPr lang="tr-TR" sz="3200" dirty="0" smtClean="0"/>
              <a:t>• Safra kesesi ve Safra yolları Yaralanmaları</a:t>
            </a:r>
          </a:p>
          <a:p>
            <a:pPr algn="l"/>
            <a:r>
              <a:rPr lang="tr-TR" sz="3200" dirty="0" smtClean="0"/>
              <a:t>• Mesane Yaralanmaları</a:t>
            </a:r>
            <a:endParaRPr lang="tr-TR"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1643050"/>
            <a:ext cx="7851648" cy="1785950"/>
          </a:xfrm>
        </p:spPr>
        <p:txBody>
          <a:bodyPr>
            <a:noAutofit/>
          </a:bodyPr>
          <a:lstStyle/>
          <a:p>
            <a:pPr algn="l"/>
            <a:r>
              <a:rPr lang="tr-TR" sz="6000" dirty="0" smtClean="0">
                <a:solidFill>
                  <a:schemeClr val="tx1"/>
                </a:solidFill>
              </a:rPr>
              <a:t>ABDOMEN ANATOMİSİ</a:t>
            </a:r>
            <a:endParaRPr lang="tr-TR" sz="6000" dirty="0">
              <a:solidFill>
                <a:schemeClr val="tx1"/>
              </a:solidFill>
            </a:endParaRPr>
          </a:p>
        </p:txBody>
      </p:sp>
      <p:sp>
        <p:nvSpPr>
          <p:cNvPr id="3" name="2 Alt Başlık"/>
          <p:cNvSpPr>
            <a:spLocks noGrp="1"/>
          </p:cNvSpPr>
          <p:nvPr>
            <p:ph type="subTitle" idx="1"/>
          </p:nvPr>
        </p:nvSpPr>
        <p:spPr>
          <a:xfrm>
            <a:off x="500034" y="5105400"/>
            <a:ext cx="7854696" cy="1752600"/>
          </a:xfrm>
        </p:spPr>
        <p:txBody>
          <a:bodyPr/>
          <a:lstStyle/>
          <a:p>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1785926"/>
            <a:ext cx="7851648" cy="1828800"/>
          </a:xfrm>
        </p:spPr>
        <p:txBody>
          <a:bodyPr>
            <a:normAutofit/>
          </a:bodyPr>
          <a:lstStyle/>
          <a:p>
            <a:pPr algn="l"/>
            <a:r>
              <a:rPr lang="tr-TR" sz="4800" dirty="0" smtClean="0"/>
              <a:t>BATIN YARALANMALARININ DEĞERLENDİRİLMESİ</a:t>
            </a:r>
            <a:endParaRPr lang="tr-TR" sz="4800" dirty="0"/>
          </a:p>
        </p:txBody>
      </p:sp>
      <p:sp>
        <p:nvSpPr>
          <p:cNvPr id="3" name="2 Alt Başlık"/>
          <p:cNvSpPr>
            <a:spLocks noGrp="1"/>
          </p:cNvSpPr>
          <p:nvPr>
            <p:ph type="subTitle" idx="1"/>
          </p:nvPr>
        </p:nvSpPr>
        <p:spPr>
          <a:xfrm>
            <a:off x="533400" y="5643578"/>
            <a:ext cx="7854696" cy="928694"/>
          </a:xfrm>
        </p:spPr>
        <p:txBody>
          <a:bodyPr/>
          <a:lstStyle/>
          <a:p>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33400" y="0"/>
            <a:ext cx="7851648" cy="214290"/>
          </a:xfrm>
        </p:spPr>
        <p:txBody>
          <a:bodyPr>
            <a:normAutofit fontScale="90000"/>
          </a:bodyPr>
          <a:lstStyle/>
          <a:p>
            <a:endParaRPr lang="tr-TR" dirty="0"/>
          </a:p>
        </p:txBody>
      </p:sp>
      <p:sp>
        <p:nvSpPr>
          <p:cNvPr id="3" name="2 Alt Başlık"/>
          <p:cNvSpPr>
            <a:spLocks noGrp="1"/>
          </p:cNvSpPr>
          <p:nvPr>
            <p:ph type="subTitle" idx="1"/>
          </p:nvPr>
        </p:nvSpPr>
        <p:spPr>
          <a:xfrm>
            <a:off x="1000100" y="1000108"/>
            <a:ext cx="7854696" cy="5715040"/>
          </a:xfrm>
        </p:spPr>
        <p:txBody>
          <a:bodyPr/>
          <a:lstStyle/>
          <a:p>
            <a:pPr algn="l"/>
            <a:r>
              <a:rPr lang="tr-TR" dirty="0" smtClean="0"/>
              <a:t>Batın yaralanmalarının algılanması kolay veya </a:t>
            </a:r>
          </a:p>
          <a:p>
            <a:pPr algn="l"/>
            <a:r>
              <a:rPr lang="tr-TR" dirty="0" smtClean="0"/>
              <a:t>biraz karışık olabilir. Genelde hastanın önde gelen </a:t>
            </a:r>
          </a:p>
          <a:p>
            <a:pPr algn="l"/>
            <a:r>
              <a:rPr lang="tr-TR" dirty="0" smtClean="0"/>
              <a:t>şikayeti ağrıdır. </a:t>
            </a:r>
            <a:r>
              <a:rPr lang="tr-TR" dirty="0" err="1" smtClean="0"/>
              <a:t>Künt</a:t>
            </a:r>
            <a:r>
              <a:rPr lang="tr-TR" dirty="0" smtClean="0"/>
              <a:t> yaralanmaya uğramış </a:t>
            </a:r>
          </a:p>
          <a:p>
            <a:pPr algn="l"/>
            <a:r>
              <a:rPr lang="tr-TR" dirty="0" smtClean="0"/>
              <a:t>kişilerde ezikler veya lastik izleri hastayı yaralayan ajanın kimliği hakkında ipuçları verir.</a:t>
            </a:r>
          </a:p>
        </p:txBody>
      </p:sp>
      <p:pic>
        <p:nvPicPr>
          <p:cNvPr id="12290" name="Picture 2"/>
          <p:cNvPicPr>
            <a:picLocks noChangeAspect="1" noChangeArrowheads="1"/>
          </p:cNvPicPr>
          <p:nvPr/>
        </p:nvPicPr>
        <p:blipFill>
          <a:blip r:embed="rId2"/>
          <a:srcRect/>
          <a:stretch>
            <a:fillRect/>
          </a:stretch>
        </p:blipFill>
        <p:spPr bwMode="auto">
          <a:xfrm>
            <a:off x="1785918" y="3357538"/>
            <a:ext cx="5715040"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42900"/>
            <a:ext cx="7851648" cy="357190"/>
          </a:xfrm>
        </p:spPr>
        <p:txBody>
          <a:bodyPr>
            <a:normAutofit fontScale="90000"/>
          </a:bodyPr>
          <a:lstStyle/>
          <a:p>
            <a:endParaRPr lang="tr-TR" dirty="0"/>
          </a:p>
        </p:txBody>
      </p:sp>
      <p:sp>
        <p:nvSpPr>
          <p:cNvPr id="3" name="2 Alt Başlık"/>
          <p:cNvSpPr>
            <a:spLocks noGrp="1"/>
          </p:cNvSpPr>
          <p:nvPr>
            <p:ph type="subTitle" idx="1"/>
          </p:nvPr>
        </p:nvSpPr>
        <p:spPr>
          <a:xfrm>
            <a:off x="785786" y="1714488"/>
            <a:ext cx="7854696" cy="4000528"/>
          </a:xfrm>
        </p:spPr>
        <p:txBody>
          <a:bodyPr/>
          <a:lstStyle/>
          <a:p>
            <a:pPr algn="l"/>
            <a:r>
              <a:rPr lang="tr-TR" dirty="0" err="1" smtClean="0"/>
              <a:t>Penetran</a:t>
            </a:r>
            <a:r>
              <a:rPr lang="tr-TR" dirty="0" smtClean="0"/>
              <a:t> yaralanması olan hastalarda genelde batın yaraları </a:t>
            </a:r>
            <a:r>
              <a:rPr lang="tr-TR" dirty="0" err="1" smtClean="0"/>
              <a:t>inspeksiyonla</a:t>
            </a:r>
            <a:r>
              <a:rPr lang="tr-TR" dirty="0" smtClean="0"/>
              <a:t> görülür. Bazen </a:t>
            </a:r>
            <a:r>
              <a:rPr lang="tr-TR" dirty="0" err="1" smtClean="0"/>
              <a:t>eksternal</a:t>
            </a:r>
            <a:r>
              <a:rPr lang="tr-TR" dirty="0" smtClean="0"/>
              <a:t> yaralanma olabilir. Ağrı şikayetine ek olarak her türlü batın yaralanmasından sonra bulantı ve kusma olabilir. Genelde periton yüzeylerinin </a:t>
            </a:r>
            <a:r>
              <a:rPr lang="tr-TR" dirty="0" err="1" smtClean="0"/>
              <a:t>irritasyonuna</a:t>
            </a:r>
            <a:r>
              <a:rPr lang="tr-TR" dirty="0" smtClean="0"/>
              <a:t> bağlı olarak gelişen peritonitte hastalar hareket ettiklerinde rahatsızlık duyduklarından yatmayı tercih ederler.</a:t>
            </a: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428596" y="-435779"/>
            <a:ext cx="7851648" cy="78565"/>
          </a:xfrm>
        </p:spPr>
        <p:txBody>
          <a:bodyPr>
            <a:normAutofit fontScale="90000"/>
          </a:bodyPr>
          <a:lstStyle/>
          <a:p>
            <a:endParaRPr lang="tr-TR" dirty="0"/>
          </a:p>
        </p:txBody>
      </p:sp>
      <p:sp>
        <p:nvSpPr>
          <p:cNvPr id="3" name="2 Alt Başlık"/>
          <p:cNvSpPr>
            <a:spLocks noGrp="1"/>
          </p:cNvSpPr>
          <p:nvPr>
            <p:ph type="subTitle" idx="1"/>
          </p:nvPr>
        </p:nvSpPr>
        <p:spPr>
          <a:xfrm>
            <a:off x="785786" y="1357298"/>
            <a:ext cx="7854696" cy="4286280"/>
          </a:xfrm>
        </p:spPr>
        <p:txBody>
          <a:bodyPr/>
          <a:lstStyle/>
          <a:p>
            <a:pPr algn="l"/>
            <a:r>
              <a:rPr lang="tr-TR" dirty="0" smtClean="0"/>
              <a:t>Batın yaralanmasının belirtileri hastanın semptomlarından daha belirgindir. </a:t>
            </a:r>
            <a:r>
              <a:rPr lang="tr-TR" dirty="0" err="1" smtClean="0"/>
              <a:t>Abdominal</a:t>
            </a:r>
            <a:r>
              <a:rPr lang="tr-TR" dirty="0" smtClean="0"/>
              <a:t> hassasiyet özellikle lokalize batın hassasiyeti çok</a:t>
            </a:r>
          </a:p>
          <a:p>
            <a:pPr algn="l"/>
            <a:r>
              <a:rPr lang="tr-TR" dirty="0" smtClean="0"/>
              <a:t>önemli klinik belirtidir. Karın ağrısına bağlı hareket zorluğu diğer önemli bir bulgudur. Belirgin giriş ve çıkış yaraları, ezikler yaralanmalar için çok iyi belirtilerdir. Düşük kan basıncı hızlı nabız ve hızlı yüzeysel solunum gibi değişen </a:t>
            </a:r>
            <a:r>
              <a:rPr lang="tr-TR" dirty="0" err="1" smtClean="0"/>
              <a:t>vital</a:t>
            </a:r>
            <a:r>
              <a:rPr lang="tr-TR" dirty="0" smtClean="0"/>
              <a:t> bulgular da önemlidir.</a:t>
            </a:r>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97133"/>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571472" y="1000108"/>
            <a:ext cx="7854696" cy="5072098"/>
          </a:xfrm>
        </p:spPr>
        <p:txBody>
          <a:bodyPr>
            <a:normAutofit fontScale="92500"/>
          </a:bodyPr>
          <a:lstStyle/>
          <a:p>
            <a:pPr algn="l"/>
            <a:r>
              <a:rPr lang="tr-TR" dirty="0" smtClean="0"/>
              <a:t>Bir </a:t>
            </a:r>
            <a:r>
              <a:rPr lang="tr-TR" dirty="0" err="1" smtClean="0"/>
              <a:t>abdominal</a:t>
            </a:r>
            <a:r>
              <a:rPr lang="tr-TR" dirty="0" smtClean="0"/>
              <a:t> yaralanmayı değerlendirme yöntemi </a:t>
            </a:r>
            <a:r>
              <a:rPr lang="tr-TR" dirty="0" err="1" smtClean="0"/>
              <a:t>künt</a:t>
            </a:r>
            <a:r>
              <a:rPr lang="tr-TR" dirty="0" smtClean="0"/>
              <a:t> ve </a:t>
            </a:r>
            <a:r>
              <a:rPr lang="tr-TR" dirty="0" err="1" smtClean="0"/>
              <a:t>penetran</a:t>
            </a:r>
            <a:r>
              <a:rPr lang="tr-TR" dirty="0" smtClean="0"/>
              <a:t> problemlerde aynıdır. Hastanın, dizleri hafif </a:t>
            </a:r>
            <a:r>
              <a:rPr lang="tr-TR" dirty="0" err="1" smtClean="0"/>
              <a:t>fleksiyonda</a:t>
            </a:r>
            <a:r>
              <a:rPr lang="tr-TR" dirty="0" smtClean="0"/>
              <a:t> ve desteklenerek olabildiğince rahat bir biçimde, sırtüstü yatması sağlanır. Giyecekler çıkartılır</a:t>
            </a:r>
          </a:p>
          <a:p>
            <a:pPr algn="l"/>
            <a:r>
              <a:rPr lang="tr-TR" dirty="0" smtClean="0"/>
              <a:t>veya serbestleştirilir. İlk olarak hastanın </a:t>
            </a:r>
            <a:r>
              <a:rPr lang="tr-TR" dirty="0" err="1" smtClean="0"/>
              <a:t>vital</a:t>
            </a:r>
            <a:r>
              <a:rPr lang="tr-TR" dirty="0" smtClean="0"/>
              <a:t> </a:t>
            </a:r>
          </a:p>
          <a:p>
            <a:pPr algn="l"/>
            <a:r>
              <a:rPr lang="tr-TR" dirty="0" smtClean="0"/>
              <a:t>bulguları değerlendirilir. Şiddetli kanama yapanlar yanında, çoğu batın acilleri hızlı nabız ve düşük kan basıncı oluşturur. </a:t>
            </a:r>
            <a:r>
              <a:rPr lang="tr-TR" dirty="0" err="1" smtClean="0"/>
              <a:t>Vital</a:t>
            </a:r>
            <a:r>
              <a:rPr lang="tr-TR" dirty="0" smtClean="0"/>
              <a:t> bulguların olabildiğince erken olarak kaydedilmesi kesinlikle gereklidir ve bunlar </a:t>
            </a:r>
            <a:r>
              <a:rPr lang="tr-TR" dirty="0" err="1" smtClean="0"/>
              <a:t>periodik</a:t>
            </a:r>
            <a:r>
              <a:rPr lang="tr-TR" dirty="0" smtClean="0"/>
              <a:t> olarak</a:t>
            </a:r>
          </a:p>
          <a:p>
            <a:pPr algn="l"/>
            <a:r>
              <a:rPr lang="tr-TR" dirty="0" smtClean="0"/>
              <a:t>kaydedilerek, hasta acil bölüme geldiğinde hekimin problemin ciddiyeti ve gelişmesini değerlendirmesine yardım eder.</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45719"/>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714348" y="1142984"/>
            <a:ext cx="7854696" cy="5286412"/>
          </a:xfrm>
        </p:spPr>
        <p:txBody>
          <a:bodyPr/>
          <a:lstStyle/>
          <a:p>
            <a:pPr algn="l"/>
            <a:r>
              <a:rPr lang="tr-TR" dirty="0" smtClean="0"/>
              <a:t> </a:t>
            </a:r>
          </a:p>
          <a:p>
            <a:pPr algn="l"/>
            <a:r>
              <a:rPr lang="tr-TR" dirty="0" smtClean="0"/>
              <a:t>Hastanın durumunun hızlı bir değerlendirmesi </a:t>
            </a:r>
          </a:p>
          <a:p>
            <a:pPr algn="l"/>
            <a:r>
              <a:rPr lang="tr-TR" dirty="0" smtClean="0"/>
              <a:t>basit </a:t>
            </a:r>
            <a:r>
              <a:rPr lang="tr-TR" dirty="0" err="1" smtClean="0"/>
              <a:t>inspeksiyonla</a:t>
            </a:r>
            <a:r>
              <a:rPr lang="tr-TR" dirty="0" smtClean="0"/>
              <a:t> yapılabilir. ATT ilk olarak</a:t>
            </a:r>
          </a:p>
          <a:p>
            <a:pPr algn="l"/>
            <a:r>
              <a:rPr lang="tr-TR" dirty="0" smtClean="0"/>
              <a:t>hastanın yatış şeklini not eder. Şiddetli batın hastalığı ve yaralanması olan hastalar dizlerini bükerek uzanırlar. Hızlı yüzeysel solunum batın içeriğinin aşırı hareketini önler. Vücudun veya batın organlarının hareketi </a:t>
            </a:r>
            <a:r>
              <a:rPr lang="tr-TR" dirty="0" err="1" smtClean="0"/>
              <a:t>enflamasyonlu</a:t>
            </a:r>
            <a:r>
              <a:rPr lang="tr-TR" dirty="0" smtClean="0"/>
              <a:t> peritonu irrite eder ve hastanın içgüdüsel olarak kaçındığı ek bir ağrıya neden olur.</a:t>
            </a:r>
            <a:endParaRPr lang="tr-T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45719"/>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642910" y="785794"/>
            <a:ext cx="7854696" cy="5786478"/>
          </a:xfrm>
        </p:spPr>
        <p:txBody>
          <a:bodyPr>
            <a:normAutofit fontScale="92500" lnSpcReduction="20000"/>
          </a:bodyPr>
          <a:lstStyle/>
          <a:p>
            <a:r>
              <a:rPr lang="tr-TR" dirty="0" smtClean="0"/>
              <a:t> </a:t>
            </a:r>
          </a:p>
          <a:p>
            <a:pPr algn="l"/>
            <a:r>
              <a:rPr lang="tr-TR" dirty="0" smtClean="0"/>
              <a:t>Sonra batın cildi kurşun, bıçak veya diğer içeri girebilen maddelerin oluşturduğu yaralar açısından </a:t>
            </a:r>
            <a:r>
              <a:rPr lang="tr-TR" dirty="0" err="1" smtClean="0"/>
              <a:t>enspekte</a:t>
            </a:r>
            <a:r>
              <a:rPr lang="tr-TR" dirty="0" smtClean="0"/>
              <a:t> edilmelidir. ATT hastanın sırt</a:t>
            </a:r>
          </a:p>
          <a:p>
            <a:pPr algn="l"/>
            <a:r>
              <a:rPr lang="tr-TR" dirty="0" smtClean="0"/>
              <a:t>veya yanındaki çıkış deliklerini kontrol etmelidir. Bazen, çok yüksek hızla atılan bir madde ile yaralanmada ATT küçük, sıklıkla zararsız görünen giriş yarasıyla sırt veya yanlarda büyük parçalanmış çıkış yarası göreceklerdir. Bıçak gibi saplanan cisimler yerinde bırakılır ve destekleyici bandajla ,stabilize edilir. Ezikler ve lastik izleri önceden belirtildiği gibi, </a:t>
            </a:r>
            <a:r>
              <a:rPr lang="tr-TR" dirty="0" err="1" smtClean="0"/>
              <a:t>künt</a:t>
            </a:r>
            <a:r>
              <a:rPr lang="tr-TR" dirty="0" smtClean="0"/>
              <a:t> yaralanmanın şiddetinin ve sebebinin önemli delilleridir. Direksiyon simidi, emniyet kemerleri ve koltuklar batın veya göğüsün karakteristik tipteki eziklerine sebep olabilir. Eziklerin veya yaraların lokalizasyonu altta yaralanmış olan organların ipuçlarını verir. Batın duvarının şiddetli </a:t>
            </a:r>
            <a:r>
              <a:rPr lang="tr-TR" dirty="0" err="1" smtClean="0"/>
              <a:t>laserasyonları</a:t>
            </a:r>
            <a:r>
              <a:rPr lang="tr-TR" dirty="0" smtClean="0"/>
              <a:t>, iç organları yara dışına çıkartabilir. Bu duruma </a:t>
            </a:r>
            <a:r>
              <a:rPr lang="tr-TR" dirty="0" err="1" smtClean="0"/>
              <a:t>eviserasyon</a:t>
            </a:r>
            <a:r>
              <a:rPr lang="tr-TR" dirty="0" smtClean="0"/>
              <a:t> denir.</a:t>
            </a: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285776"/>
            <a:ext cx="7851648" cy="71438"/>
          </a:xfrm>
        </p:spPr>
        <p:txBody>
          <a:bodyPr>
            <a:normAutofit fontScale="90000"/>
          </a:bodyPr>
          <a:lstStyle/>
          <a:p>
            <a:endParaRPr lang="tr-TR" dirty="0"/>
          </a:p>
        </p:txBody>
      </p:sp>
      <p:sp>
        <p:nvSpPr>
          <p:cNvPr id="3" name="2 Alt Başlık"/>
          <p:cNvSpPr>
            <a:spLocks noGrp="1"/>
          </p:cNvSpPr>
          <p:nvPr>
            <p:ph type="subTitle" idx="1"/>
          </p:nvPr>
        </p:nvSpPr>
        <p:spPr>
          <a:xfrm>
            <a:off x="533400" y="214290"/>
            <a:ext cx="7854696" cy="6000792"/>
          </a:xfrm>
        </p:spPr>
        <p:txBody>
          <a:bodyPr/>
          <a:lstStyle/>
          <a:p>
            <a:pPr algn="l"/>
            <a:endParaRPr lang="tr-TR" dirty="0"/>
          </a:p>
        </p:txBody>
      </p:sp>
      <p:pic>
        <p:nvPicPr>
          <p:cNvPr id="13314" name="Picture 2"/>
          <p:cNvPicPr>
            <a:picLocks noChangeAspect="1" noChangeArrowheads="1"/>
          </p:cNvPicPr>
          <p:nvPr/>
        </p:nvPicPr>
        <p:blipFill>
          <a:blip r:embed="rId2"/>
          <a:srcRect/>
          <a:stretch>
            <a:fillRect/>
          </a:stretch>
        </p:blipFill>
        <p:spPr bwMode="auto">
          <a:xfrm>
            <a:off x="1785918" y="1000108"/>
            <a:ext cx="5715040" cy="47863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33400" y="-214338"/>
            <a:ext cx="7851648" cy="214338"/>
          </a:xfrm>
        </p:spPr>
        <p:txBody>
          <a:bodyPr>
            <a:normAutofit fontScale="90000"/>
          </a:bodyPr>
          <a:lstStyle/>
          <a:p>
            <a:endParaRPr lang="tr-TR" dirty="0"/>
          </a:p>
        </p:txBody>
      </p:sp>
      <p:sp>
        <p:nvSpPr>
          <p:cNvPr id="3" name="2 Alt Başlık"/>
          <p:cNvSpPr>
            <a:spLocks noGrp="1"/>
          </p:cNvSpPr>
          <p:nvPr>
            <p:ph type="subTitle" idx="1"/>
          </p:nvPr>
        </p:nvSpPr>
        <p:spPr>
          <a:xfrm>
            <a:off x="500034" y="1285860"/>
            <a:ext cx="7854696" cy="4929222"/>
          </a:xfrm>
        </p:spPr>
        <p:txBody>
          <a:bodyPr/>
          <a:lstStyle/>
          <a:p>
            <a:pPr algn="l"/>
            <a:r>
              <a:rPr lang="tr-TR" dirty="0" smtClean="0"/>
              <a:t>Hasta </a:t>
            </a:r>
            <a:r>
              <a:rPr lang="tr-TR" dirty="0" err="1" smtClean="0"/>
              <a:t>ATT’ye</a:t>
            </a:r>
            <a:r>
              <a:rPr lang="tr-TR" dirty="0" smtClean="0"/>
              <a:t> batının nasıl ve neresinin yaralandığını, bulantı hissini veya kusabileceğini anlatabilir. Batın yaralanmalı hastaların midesi yiyecek veya içecekle dolu olabilir. Özellikle komadaki veya buna yakın durumdaki kusan hastalarda, </a:t>
            </a:r>
            <a:r>
              <a:rPr lang="tr-TR" dirty="0" err="1" smtClean="0"/>
              <a:t>ATT’nin</a:t>
            </a:r>
            <a:r>
              <a:rPr lang="tr-TR" dirty="0" smtClean="0"/>
              <a:t> akciğere </a:t>
            </a:r>
            <a:r>
              <a:rPr lang="tr-TR" dirty="0" err="1" smtClean="0"/>
              <a:t>aspirasyonu</a:t>
            </a:r>
            <a:r>
              <a:rPr lang="tr-TR" dirty="0" smtClean="0"/>
              <a:t> engellemek için boğazdan kusmuğu temizlemesi mecburidir. ATT hastanın başını bir tarafa çevirmeli ve onu göğüsten aşağı tutmaya çalışmalıdır. ATT </a:t>
            </a:r>
            <a:r>
              <a:rPr lang="tr-TR" dirty="0" err="1" smtClean="0"/>
              <a:t>nin</a:t>
            </a:r>
            <a:r>
              <a:rPr lang="tr-TR" dirty="0" smtClean="0"/>
              <a:t> hastanın kusmuğunu (sindirilmemiş yiyecek, kan, mukus </a:t>
            </a:r>
            <a:r>
              <a:rPr lang="tr-TR" dirty="0" err="1" smtClean="0"/>
              <a:t>veye</a:t>
            </a:r>
            <a:r>
              <a:rPr lang="tr-TR" dirty="0" smtClean="0"/>
              <a:t> safra) not etmesi önemlidir.</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pPr algn="l"/>
            <a:r>
              <a:rPr lang="tr-TR" dirty="0" smtClean="0"/>
              <a:t>BATIN YARALANMALARININ TEDAVİSİ</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214290"/>
            <a:ext cx="7772400" cy="45719"/>
          </a:xfrm>
        </p:spPr>
        <p:txBody>
          <a:bodyPr>
            <a:normAutofit fontScale="90000"/>
          </a:bodyPr>
          <a:lstStyle/>
          <a:p>
            <a:endParaRPr lang="tr-TR" dirty="0"/>
          </a:p>
        </p:txBody>
      </p:sp>
      <p:sp>
        <p:nvSpPr>
          <p:cNvPr id="3" name="2 Alt Başlık"/>
          <p:cNvSpPr>
            <a:spLocks noGrp="1"/>
          </p:cNvSpPr>
          <p:nvPr>
            <p:ph type="subTitle" idx="1"/>
          </p:nvPr>
        </p:nvSpPr>
        <p:spPr>
          <a:xfrm>
            <a:off x="1142976" y="1357298"/>
            <a:ext cx="6715172" cy="4143404"/>
          </a:xfrm>
        </p:spPr>
        <p:txBody>
          <a:bodyPr>
            <a:noAutofit/>
          </a:bodyPr>
          <a:lstStyle/>
          <a:p>
            <a:pPr algn="l"/>
            <a:r>
              <a:rPr lang="tr-TR" sz="2400" dirty="0" smtClean="0">
                <a:solidFill>
                  <a:schemeClr val="tx1"/>
                </a:solidFill>
              </a:rPr>
              <a:t>Batın </a:t>
            </a:r>
            <a:r>
              <a:rPr lang="tr-TR" sz="2400" dirty="0" err="1" smtClean="0">
                <a:solidFill>
                  <a:schemeClr val="tx1"/>
                </a:solidFill>
              </a:rPr>
              <a:t>diafragmadan</a:t>
            </a:r>
            <a:r>
              <a:rPr lang="tr-TR" sz="2400" dirty="0" smtClean="0">
                <a:solidFill>
                  <a:schemeClr val="tx1"/>
                </a:solidFill>
              </a:rPr>
              <a:t> </a:t>
            </a:r>
            <a:r>
              <a:rPr lang="tr-TR" sz="2400" dirty="0" err="1" smtClean="0">
                <a:solidFill>
                  <a:schemeClr val="tx1"/>
                </a:solidFill>
              </a:rPr>
              <a:t>pelvise</a:t>
            </a:r>
            <a:r>
              <a:rPr lang="tr-TR" sz="2400" dirty="0" smtClean="0">
                <a:solidFill>
                  <a:schemeClr val="tx1"/>
                </a:solidFill>
              </a:rPr>
              <a:t> uzanan büyük</a:t>
            </a:r>
          </a:p>
          <a:p>
            <a:pPr algn="l"/>
            <a:r>
              <a:rPr lang="tr-TR" sz="2400" dirty="0" smtClean="0">
                <a:solidFill>
                  <a:schemeClr val="tx1"/>
                </a:solidFill>
              </a:rPr>
              <a:t>bir vücut boşluğudur. Batın sindirim sistemi, </a:t>
            </a:r>
            <a:r>
              <a:rPr lang="tr-TR" sz="2400" dirty="0" err="1" smtClean="0">
                <a:solidFill>
                  <a:schemeClr val="tx1"/>
                </a:solidFill>
              </a:rPr>
              <a:t>üriner</a:t>
            </a:r>
            <a:r>
              <a:rPr lang="tr-TR" sz="2400" dirty="0" smtClean="0">
                <a:solidFill>
                  <a:schemeClr val="tx1"/>
                </a:solidFill>
              </a:rPr>
              <a:t> sistem ve </a:t>
            </a:r>
            <a:r>
              <a:rPr lang="tr-TR" sz="2400" dirty="0" err="1" smtClean="0">
                <a:solidFill>
                  <a:schemeClr val="tx1"/>
                </a:solidFill>
              </a:rPr>
              <a:t>genital</a:t>
            </a:r>
            <a:r>
              <a:rPr lang="tr-TR" sz="2400" dirty="0" smtClean="0">
                <a:solidFill>
                  <a:schemeClr val="tx1"/>
                </a:solidFill>
              </a:rPr>
              <a:t> sistemi oluşturan organları içerir.Bütün bu organlar yaralanma veya hastalığa duyarlıdır.Bazıları diğerlerinden daha önemlidir. ATT bu organların batındaki lokalizasyonlarını bilmelidir. ATT bunların çeşitli fonksiyonlarının temel anlamını bilmeli ve hastalık, yaralanma oluştuğunda durumun ciddiyetini değerlendirebilmelidir.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33400" y="142852"/>
            <a:ext cx="7851648" cy="142876"/>
          </a:xfrm>
        </p:spPr>
        <p:txBody>
          <a:bodyPr>
            <a:normAutofit fontScale="90000"/>
          </a:bodyPr>
          <a:lstStyle/>
          <a:p>
            <a:endParaRPr lang="tr-TR" dirty="0"/>
          </a:p>
        </p:txBody>
      </p:sp>
      <p:sp>
        <p:nvSpPr>
          <p:cNvPr id="3" name="2 Alt Başlık"/>
          <p:cNvSpPr>
            <a:spLocks noGrp="1"/>
          </p:cNvSpPr>
          <p:nvPr>
            <p:ph type="subTitle" idx="1"/>
          </p:nvPr>
        </p:nvSpPr>
        <p:spPr>
          <a:xfrm>
            <a:off x="533400" y="857232"/>
            <a:ext cx="7854696" cy="5715040"/>
          </a:xfrm>
        </p:spPr>
        <p:txBody>
          <a:bodyPr>
            <a:normAutofit lnSpcReduction="10000"/>
          </a:bodyPr>
          <a:lstStyle/>
          <a:p>
            <a:pPr algn="l"/>
            <a:r>
              <a:rPr lang="tr-TR" dirty="0" smtClean="0"/>
              <a:t>BELİRTİ VE SEMPTOMLAR:</a:t>
            </a:r>
          </a:p>
          <a:p>
            <a:pPr algn="l"/>
            <a:r>
              <a:rPr lang="tr-TR" sz="2400" dirty="0" err="1" smtClean="0"/>
              <a:t>Beirtiler</a:t>
            </a:r>
            <a:r>
              <a:rPr lang="tr-TR" sz="2400" dirty="0" smtClean="0"/>
              <a:t>:</a:t>
            </a:r>
          </a:p>
          <a:p>
            <a:pPr algn="l"/>
            <a:r>
              <a:rPr lang="tr-TR" sz="2400" dirty="0" smtClean="0"/>
              <a:t>-Ezikler</a:t>
            </a:r>
          </a:p>
          <a:p>
            <a:pPr algn="l"/>
            <a:r>
              <a:rPr lang="tr-TR" sz="2400" dirty="0" smtClean="0"/>
              <a:t>-Lastik veya emniyet kemeri izleri</a:t>
            </a:r>
          </a:p>
          <a:p>
            <a:pPr algn="l"/>
            <a:r>
              <a:rPr lang="tr-TR" sz="2400" dirty="0" smtClean="0"/>
              <a:t>-Giriş ve çıkış yaraları</a:t>
            </a:r>
          </a:p>
          <a:p>
            <a:pPr algn="l"/>
            <a:r>
              <a:rPr lang="tr-TR" sz="2400" dirty="0" smtClean="0"/>
              <a:t>-</a:t>
            </a:r>
            <a:r>
              <a:rPr lang="tr-TR" sz="2400" dirty="0" err="1" smtClean="0"/>
              <a:t>Laserasyonlar</a:t>
            </a:r>
            <a:r>
              <a:rPr lang="tr-TR" sz="2400" dirty="0" smtClean="0"/>
              <a:t> veya kesici alet yaralanmaları</a:t>
            </a:r>
          </a:p>
          <a:p>
            <a:pPr algn="l"/>
            <a:r>
              <a:rPr lang="tr-TR" sz="2400" dirty="0" smtClean="0"/>
              <a:t>-Kan basıncı düşmesi</a:t>
            </a:r>
          </a:p>
          <a:p>
            <a:pPr algn="l"/>
            <a:r>
              <a:rPr lang="tr-TR" sz="2400" dirty="0" smtClean="0"/>
              <a:t>-Nabız hızlanması</a:t>
            </a:r>
          </a:p>
          <a:p>
            <a:pPr algn="l"/>
            <a:r>
              <a:rPr lang="tr-TR" sz="2400" dirty="0" smtClean="0"/>
              <a:t>-Hızlı, yüzeysel solunum</a:t>
            </a:r>
          </a:p>
          <a:p>
            <a:pPr algn="l"/>
            <a:r>
              <a:rPr lang="tr-TR" sz="2400" dirty="0" smtClean="0"/>
              <a:t>-Soluk renk</a:t>
            </a:r>
          </a:p>
          <a:p>
            <a:pPr algn="l"/>
            <a:r>
              <a:rPr lang="tr-TR" sz="2400" dirty="0" smtClean="0"/>
              <a:t>-Lokal veya </a:t>
            </a:r>
            <a:r>
              <a:rPr lang="tr-TR" sz="2400" dirty="0" err="1" smtClean="0"/>
              <a:t>diffüz</a:t>
            </a:r>
            <a:r>
              <a:rPr lang="tr-TR" sz="2400" dirty="0" smtClean="0"/>
              <a:t> batın hassasiyeti</a:t>
            </a:r>
          </a:p>
          <a:p>
            <a:pPr algn="l"/>
            <a:r>
              <a:rPr lang="tr-TR" sz="2400" dirty="0" smtClean="0"/>
              <a:t>-</a:t>
            </a:r>
            <a:r>
              <a:rPr lang="tr-TR" sz="2400" dirty="0" err="1" smtClean="0"/>
              <a:t>Distansiyon</a:t>
            </a:r>
            <a:endParaRPr lang="tr-TR" sz="2400" dirty="0" smtClean="0"/>
          </a:p>
          <a:p>
            <a:pPr algn="l"/>
            <a:r>
              <a:rPr lang="tr-TR" sz="2400" dirty="0" smtClean="0"/>
              <a:t>-Şok </a:t>
            </a:r>
          </a:p>
          <a:p>
            <a:pPr algn="l"/>
            <a:r>
              <a:rPr lang="tr-TR" sz="2400" dirty="0" smtClean="0"/>
              <a:t>-Kusma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0"/>
            <a:ext cx="7851648" cy="142852"/>
          </a:xfrm>
        </p:spPr>
        <p:txBody>
          <a:bodyPr>
            <a:normAutofit fontScale="90000"/>
          </a:bodyPr>
          <a:lstStyle/>
          <a:p>
            <a:endParaRPr lang="tr-TR" dirty="0"/>
          </a:p>
        </p:txBody>
      </p:sp>
      <p:sp>
        <p:nvSpPr>
          <p:cNvPr id="3" name="2 Alt Başlık"/>
          <p:cNvSpPr>
            <a:spLocks noGrp="1"/>
          </p:cNvSpPr>
          <p:nvPr>
            <p:ph type="subTitle" idx="1"/>
          </p:nvPr>
        </p:nvSpPr>
        <p:spPr>
          <a:xfrm>
            <a:off x="500034" y="1500174"/>
            <a:ext cx="7854696" cy="4429156"/>
          </a:xfrm>
        </p:spPr>
        <p:txBody>
          <a:bodyPr>
            <a:normAutofit/>
          </a:bodyPr>
          <a:lstStyle/>
          <a:p>
            <a:pPr algn="l"/>
            <a:r>
              <a:rPr lang="tr-TR" sz="3200" dirty="0" smtClean="0"/>
              <a:t>SEMPTOMLAR:</a:t>
            </a:r>
          </a:p>
          <a:p>
            <a:pPr algn="l"/>
            <a:r>
              <a:rPr lang="tr-TR" sz="3200" dirty="0" smtClean="0"/>
              <a:t>-</a:t>
            </a:r>
            <a:r>
              <a:rPr lang="tr-TR" sz="2800" dirty="0" smtClean="0"/>
              <a:t>Ağrı (batın)</a:t>
            </a:r>
          </a:p>
          <a:p>
            <a:pPr algn="l"/>
            <a:r>
              <a:rPr lang="tr-TR" sz="2800" dirty="0" smtClean="0"/>
              <a:t>-Ağrı (yansıyan)</a:t>
            </a:r>
          </a:p>
          <a:p>
            <a:pPr algn="l"/>
            <a:r>
              <a:rPr lang="tr-TR" sz="2800" dirty="0" smtClean="0"/>
              <a:t>-Bulantı</a:t>
            </a:r>
          </a:p>
          <a:p>
            <a:pPr algn="l"/>
            <a:r>
              <a:rPr lang="tr-TR" sz="2800" dirty="0" smtClean="0"/>
              <a:t>-</a:t>
            </a:r>
            <a:r>
              <a:rPr lang="tr-TR" sz="2800" dirty="0" err="1" smtClean="0"/>
              <a:t>Anksiyete</a:t>
            </a:r>
            <a:endParaRPr lang="tr-TR" sz="2800" dirty="0" smtClean="0"/>
          </a:p>
          <a:p>
            <a:pPr algn="l"/>
            <a:r>
              <a:rPr lang="tr-TR" sz="2800" dirty="0" smtClean="0"/>
              <a:t>-Hareket etmeme isteği</a:t>
            </a:r>
            <a:endParaRPr lang="tr-TR"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33400" y="142852"/>
            <a:ext cx="7851648" cy="71438"/>
          </a:xfrm>
        </p:spPr>
        <p:txBody>
          <a:bodyPr>
            <a:normAutofit fontScale="90000"/>
          </a:bodyPr>
          <a:lstStyle/>
          <a:p>
            <a:endParaRPr lang="tr-TR" dirty="0"/>
          </a:p>
        </p:txBody>
      </p:sp>
      <p:sp>
        <p:nvSpPr>
          <p:cNvPr id="3" name="2 Alt Başlık"/>
          <p:cNvSpPr>
            <a:spLocks noGrp="1"/>
          </p:cNvSpPr>
          <p:nvPr>
            <p:ph type="subTitle" idx="1"/>
          </p:nvPr>
        </p:nvSpPr>
        <p:spPr>
          <a:xfrm>
            <a:off x="533400" y="857232"/>
            <a:ext cx="7854696" cy="5786478"/>
          </a:xfrm>
        </p:spPr>
        <p:txBody>
          <a:bodyPr/>
          <a:lstStyle/>
          <a:p>
            <a:pPr algn="l"/>
            <a:r>
              <a:rPr lang="tr-TR" dirty="0" err="1" smtClean="0">
                <a:solidFill>
                  <a:schemeClr val="accent3">
                    <a:lumMod val="60000"/>
                    <a:lumOff val="40000"/>
                  </a:schemeClr>
                </a:solidFill>
              </a:rPr>
              <a:t>Künt</a:t>
            </a:r>
            <a:r>
              <a:rPr lang="tr-TR" dirty="0" smtClean="0">
                <a:solidFill>
                  <a:schemeClr val="accent3">
                    <a:lumMod val="60000"/>
                    <a:lumOff val="40000"/>
                  </a:schemeClr>
                </a:solidFill>
              </a:rPr>
              <a:t> Batın Yaralanmaları:</a:t>
            </a:r>
          </a:p>
          <a:p>
            <a:pPr algn="l"/>
            <a:r>
              <a:rPr lang="tr-TR" dirty="0" err="1" smtClean="0"/>
              <a:t>Künt</a:t>
            </a:r>
            <a:r>
              <a:rPr lang="tr-TR" dirty="0" smtClean="0"/>
              <a:t> batın yaralanmaları batın duvarında şiddetli eziklere sebep olabilir. Batında karaciğer veya dalak </a:t>
            </a:r>
            <a:r>
              <a:rPr lang="tr-TR" dirty="0" err="1" smtClean="0"/>
              <a:t>lasere</a:t>
            </a:r>
            <a:r>
              <a:rPr lang="tr-TR" dirty="0" smtClean="0"/>
              <a:t> olabilir. Bağırsaklar </a:t>
            </a:r>
            <a:r>
              <a:rPr lang="tr-TR" dirty="0" err="1" smtClean="0"/>
              <a:t>rüptüre</a:t>
            </a:r>
            <a:r>
              <a:rPr lang="tr-TR" dirty="0" smtClean="0"/>
              <a:t> olabilir.</a:t>
            </a:r>
          </a:p>
          <a:p>
            <a:pPr algn="l"/>
            <a:r>
              <a:rPr lang="tr-TR" dirty="0" smtClean="0"/>
              <a:t>Destekleyici </a:t>
            </a:r>
            <a:r>
              <a:rPr lang="tr-TR" dirty="0" err="1" smtClean="0"/>
              <a:t>mezenterin</a:t>
            </a:r>
            <a:r>
              <a:rPr lang="tr-TR" dirty="0" smtClean="0"/>
              <a:t> içindeki damarlar yaralanabilir. Böbrekler parçalanabilir </a:t>
            </a:r>
            <a:r>
              <a:rPr lang="tr-TR" dirty="0" err="1" smtClean="0"/>
              <a:t>veye</a:t>
            </a:r>
            <a:r>
              <a:rPr lang="tr-TR" dirty="0" smtClean="0"/>
              <a:t> arter ve </a:t>
            </a:r>
            <a:r>
              <a:rPr lang="tr-TR" dirty="0" err="1" smtClean="0"/>
              <a:t>venler</a:t>
            </a:r>
            <a:r>
              <a:rPr lang="tr-TR" dirty="0" smtClean="0"/>
              <a:t> yırtılabilir. Özellikle çok içki içmiş, böylece mesanesi dolu ve </a:t>
            </a:r>
            <a:r>
              <a:rPr lang="tr-TR" dirty="0" err="1" smtClean="0"/>
              <a:t>distandü</a:t>
            </a:r>
            <a:r>
              <a:rPr lang="tr-TR" dirty="0" smtClean="0"/>
              <a:t> olan hastalarda mesane </a:t>
            </a:r>
            <a:r>
              <a:rPr lang="tr-TR" dirty="0" err="1" smtClean="0"/>
              <a:t>rüptürü</a:t>
            </a:r>
            <a:r>
              <a:rPr lang="tr-TR" dirty="0" smtClean="0"/>
              <a:t> olabilir.  Bu </a:t>
            </a:r>
            <a:r>
              <a:rPr lang="tr-TR" dirty="0" err="1" smtClean="0"/>
              <a:t>hastralarda</a:t>
            </a:r>
            <a:r>
              <a:rPr lang="tr-TR" dirty="0" smtClean="0"/>
              <a:t> şiddetli </a:t>
            </a:r>
            <a:r>
              <a:rPr lang="tr-TR" dirty="0" err="1" smtClean="0"/>
              <a:t>intraabdominal</a:t>
            </a:r>
            <a:r>
              <a:rPr lang="tr-TR" dirty="0" smtClean="0"/>
              <a:t> </a:t>
            </a:r>
            <a:r>
              <a:rPr lang="tr-TR" dirty="0" err="1" smtClean="0"/>
              <a:t>hemoraji</a:t>
            </a:r>
            <a:r>
              <a:rPr lang="tr-TR" dirty="0" smtClean="0"/>
              <a:t> ve lümenli organların </a:t>
            </a:r>
            <a:r>
              <a:rPr lang="tr-TR" dirty="0" err="1" smtClean="0"/>
              <a:t>rüptürüne</a:t>
            </a:r>
            <a:r>
              <a:rPr lang="tr-TR" dirty="0" smtClean="0"/>
              <a:t> bağlı periton </a:t>
            </a:r>
            <a:r>
              <a:rPr lang="tr-TR" dirty="0" err="1" smtClean="0"/>
              <a:t>irritasyon</a:t>
            </a:r>
            <a:r>
              <a:rPr lang="tr-TR" dirty="0" smtClean="0"/>
              <a:t> ve </a:t>
            </a:r>
            <a:r>
              <a:rPr lang="tr-TR" dirty="0" err="1" smtClean="0"/>
              <a:t>enflamasyonnu</a:t>
            </a:r>
            <a:r>
              <a:rPr lang="tr-TR" dirty="0" smtClean="0"/>
              <a:t> oluşabilir.</a:t>
            </a:r>
            <a:endParaRPr lang="tr-T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42852"/>
            <a:ext cx="7851648" cy="142876"/>
          </a:xfrm>
        </p:spPr>
        <p:txBody>
          <a:bodyPr>
            <a:normAutofit fontScale="90000"/>
          </a:bodyPr>
          <a:lstStyle/>
          <a:p>
            <a:endParaRPr lang="tr-TR" dirty="0"/>
          </a:p>
        </p:txBody>
      </p:sp>
      <p:sp>
        <p:nvSpPr>
          <p:cNvPr id="3" name="2 Alt Başlık"/>
          <p:cNvSpPr>
            <a:spLocks noGrp="1"/>
          </p:cNvSpPr>
          <p:nvPr>
            <p:ph type="subTitle" idx="1"/>
          </p:nvPr>
        </p:nvSpPr>
        <p:spPr>
          <a:xfrm>
            <a:off x="571472" y="1500174"/>
            <a:ext cx="7854696" cy="4429156"/>
          </a:xfrm>
        </p:spPr>
        <p:txBody>
          <a:bodyPr/>
          <a:lstStyle/>
          <a:p>
            <a:pPr algn="l"/>
            <a:r>
              <a:rPr lang="tr-TR" dirty="0" smtClean="0"/>
              <a:t> </a:t>
            </a:r>
            <a:r>
              <a:rPr lang="tr-TR" dirty="0" err="1" smtClean="0"/>
              <a:t>Künt</a:t>
            </a:r>
            <a:r>
              <a:rPr lang="tr-TR" dirty="0" smtClean="0"/>
              <a:t> batın yaralanması geçiren hasta rahat pozisyonda sırtüstü ve başı bir tarafa çevrili pozisyonda yatırılır. Ağız ve boğaz kusmuktan temizlenmelidir. </a:t>
            </a:r>
            <a:r>
              <a:rPr lang="tr-TR" dirty="0" err="1" smtClean="0"/>
              <a:t>Vital</a:t>
            </a:r>
            <a:r>
              <a:rPr lang="tr-TR" dirty="0" smtClean="0"/>
              <a:t> bulgular şokun her belirtisi yönünden dikkatle </a:t>
            </a:r>
            <a:r>
              <a:rPr lang="tr-TR" dirty="0" err="1" smtClean="0"/>
              <a:t>monitörize</a:t>
            </a:r>
            <a:r>
              <a:rPr lang="tr-TR" dirty="0" smtClean="0"/>
              <a:t> edilmelidir: solukluk, soğuk terleme, hızlı ince nabız veya düşük kan basıncı. Şoka karşı tüm tedbirler alınmalıdır. Solunuma, hava yolunu temizleyerek ve gerektiğinde oksijen verilerek yardım edilir. ATT acil bölüme hemen nakli sağlamalıdır.</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42852"/>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533400" y="857232"/>
            <a:ext cx="7854696" cy="5715040"/>
          </a:xfrm>
        </p:spPr>
        <p:txBody>
          <a:bodyPr>
            <a:normAutofit fontScale="92500" lnSpcReduction="10000"/>
          </a:bodyPr>
          <a:lstStyle/>
          <a:p>
            <a:pPr algn="l"/>
            <a:r>
              <a:rPr lang="tr-TR" dirty="0" err="1" smtClean="0">
                <a:solidFill>
                  <a:schemeClr val="accent3">
                    <a:lumMod val="60000"/>
                    <a:lumOff val="40000"/>
                  </a:schemeClr>
                </a:solidFill>
              </a:rPr>
              <a:t>Penetran</a:t>
            </a:r>
            <a:r>
              <a:rPr lang="tr-TR" dirty="0" smtClean="0">
                <a:solidFill>
                  <a:schemeClr val="accent3">
                    <a:lumMod val="60000"/>
                    <a:lumOff val="40000"/>
                  </a:schemeClr>
                </a:solidFill>
              </a:rPr>
              <a:t> Batın Yaralanmaları </a:t>
            </a:r>
          </a:p>
          <a:p>
            <a:pPr algn="l"/>
            <a:r>
              <a:rPr lang="tr-TR" dirty="0" err="1" smtClean="0"/>
              <a:t>Penetran</a:t>
            </a:r>
            <a:r>
              <a:rPr lang="tr-TR" dirty="0" smtClean="0"/>
              <a:t> batın yaralanmaları özel bir problemdir . Bir enstrüman veya atılan maddenin batına </a:t>
            </a:r>
            <a:r>
              <a:rPr lang="tr-TR" dirty="0" err="1" smtClean="0"/>
              <a:t>penetre</a:t>
            </a:r>
            <a:r>
              <a:rPr lang="tr-TR" dirty="0" smtClean="0"/>
              <a:t> olup olmadığı, eğer olmuşsa yaralanan organların neler olduğunu, operasyonsuz kesin olarak açıklamak genellikle imkansızdır. ATT erken dönemde aşikar semptomlar olmasa da bir yaralanmanın olduğunu farz etmelidir. </a:t>
            </a:r>
            <a:r>
              <a:rPr lang="tr-TR" dirty="0" err="1" smtClean="0"/>
              <a:t>intraabdominal</a:t>
            </a:r>
            <a:r>
              <a:rPr lang="tr-TR" dirty="0" smtClean="0"/>
              <a:t> yaralanma belirtileri sıklıkla yavaş gelişir. </a:t>
            </a:r>
            <a:r>
              <a:rPr lang="tr-TR" dirty="0" err="1" smtClean="0"/>
              <a:t>Penetre</a:t>
            </a:r>
            <a:r>
              <a:rPr lang="tr-TR" dirty="0" smtClean="0"/>
              <a:t> yaralanmalarda içi boşluklu organlar </a:t>
            </a:r>
            <a:r>
              <a:rPr lang="tr-TR" dirty="0" err="1" smtClean="0"/>
              <a:t>lasere</a:t>
            </a:r>
            <a:r>
              <a:rPr lang="tr-TR" dirty="0" smtClean="0"/>
              <a:t> olur, bunların içerikleri batın boşluğuna akar ve peritonit oluşur. Temel kan damarları kesilirse veya temel katı organlar </a:t>
            </a:r>
            <a:r>
              <a:rPr lang="tr-TR" dirty="0" err="1" smtClean="0"/>
              <a:t>lasere</a:t>
            </a:r>
            <a:r>
              <a:rPr lang="tr-TR" dirty="0" smtClean="0"/>
              <a:t> olursa, </a:t>
            </a:r>
            <a:r>
              <a:rPr lang="tr-TR" dirty="0" err="1" smtClean="0"/>
              <a:t>hemoraji</a:t>
            </a:r>
            <a:r>
              <a:rPr lang="tr-TR" dirty="0" smtClean="0"/>
              <a:t> hızlı ve ciddidir. </a:t>
            </a:r>
            <a:r>
              <a:rPr lang="tr-TR" dirty="0" err="1" smtClean="0"/>
              <a:t>Künt</a:t>
            </a:r>
            <a:r>
              <a:rPr lang="tr-TR" dirty="0" smtClean="0"/>
              <a:t> batın yaralanmalarında bakım için uygulanan tüm basamaklar </a:t>
            </a:r>
            <a:r>
              <a:rPr lang="tr-TR" dirty="0" err="1" smtClean="0"/>
              <a:t>penetran</a:t>
            </a:r>
            <a:r>
              <a:rPr lang="tr-TR" dirty="0" smtClean="0"/>
              <a:t> olanlar için de yapılır. Ek olarak, ATT </a:t>
            </a:r>
            <a:r>
              <a:rPr lang="tr-TR" dirty="0" err="1" smtClean="0"/>
              <a:t>penetrasyonun</a:t>
            </a:r>
            <a:r>
              <a:rPr lang="tr-TR" dirty="0" smtClean="0"/>
              <a:t> batındaki yerini not etmelidir. Sırt ve yan kısımlar çıkış yaraları açısından </a:t>
            </a:r>
            <a:r>
              <a:rPr lang="tr-TR" dirty="0" err="1" smtClean="0"/>
              <a:t>enspekte</a:t>
            </a:r>
            <a:r>
              <a:rPr lang="tr-TR" dirty="0" smtClean="0"/>
              <a:t> edilmelidir.</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42900"/>
            <a:ext cx="7851648" cy="142900"/>
          </a:xfrm>
        </p:spPr>
        <p:txBody>
          <a:bodyPr>
            <a:normAutofit fontScale="90000"/>
          </a:bodyPr>
          <a:lstStyle/>
          <a:p>
            <a:endParaRPr lang="tr-TR" dirty="0"/>
          </a:p>
        </p:txBody>
      </p:sp>
      <p:sp>
        <p:nvSpPr>
          <p:cNvPr id="3" name="2 Alt Başlık"/>
          <p:cNvSpPr>
            <a:spLocks noGrp="1"/>
          </p:cNvSpPr>
          <p:nvPr>
            <p:ph type="subTitle" idx="1"/>
          </p:nvPr>
        </p:nvSpPr>
        <p:spPr>
          <a:xfrm>
            <a:off x="571472" y="2071678"/>
            <a:ext cx="7854696" cy="2786082"/>
          </a:xfrm>
        </p:spPr>
        <p:txBody>
          <a:bodyPr/>
          <a:lstStyle/>
          <a:p>
            <a:pPr algn="l"/>
            <a:r>
              <a:rPr lang="tr-TR" dirty="0" smtClean="0"/>
              <a:t>Kuru steril bir örtü tüm açık yaralara uygulanmalıdır. </a:t>
            </a:r>
            <a:r>
              <a:rPr lang="tr-TR" dirty="0" err="1" smtClean="0"/>
              <a:t>Penetran</a:t>
            </a:r>
            <a:r>
              <a:rPr lang="tr-TR" dirty="0" smtClean="0"/>
              <a:t> enstrüman yerindeyse, orda </a:t>
            </a:r>
            <a:r>
              <a:rPr lang="tr-TR" dirty="0" err="1" smtClean="0"/>
              <a:t>bı</a:t>
            </a:r>
            <a:r>
              <a:rPr lang="tr-TR" dirty="0" smtClean="0"/>
              <a:t>-</a:t>
            </a:r>
          </a:p>
          <a:p>
            <a:pPr algn="l"/>
            <a:r>
              <a:rPr lang="tr-TR" dirty="0" err="1" smtClean="0"/>
              <a:t>rakılır</a:t>
            </a:r>
            <a:r>
              <a:rPr lang="tr-TR" dirty="0" smtClean="0"/>
              <a:t> ve stabilize edici bir banda; </a:t>
            </a:r>
            <a:r>
              <a:rPr lang="tr-TR" dirty="0" err="1" smtClean="0"/>
              <a:t>eksternal</a:t>
            </a:r>
            <a:r>
              <a:rPr lang="tr-TR" dirty="0" smtClean="0"/>
              <a:t> kanamayı durdurmak ve enstrümanın hareketini </a:t>
            </a:r>
          </a:p>
          <a:p>
            <a:pPr algn="l"/>
            <a:r>
              <a:rPr lang="tr-TR" dirty="0" smtClean="0"/>
              <a:t>önlemek için uygulanır.</a:t>
            </a:r>
            <a:endParaRPr lang="tr-T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382885"/>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533400" y="857232"/>
            <a:ext cx="7854696" cy="5643602"/>
          </a:xfrm>
        </p:spPr>
        <p:txBody>
          <a:bodyPr>
            <a:normAutofit fontScale="92500"/>
          </a:bodyPr>
          <a:lstStyle/>
          <a:p>
            <a:pPr algn="l"/>
            <a:r>
              <a:rPr lang="tr-TR" sz="3800" dirty="0" err="1" smtClean="0">
                <a:solidFill>
                  <a:schemeClr val="accent3">
                    <a:lumMod val="60000"/>
                    <a:lumOff val="40000"/>
                  </a:schemeClr>
                </a:solidFill>
              </a:rPr>
              <a:t>Eviserasyon</a:t>
            </a:r>
            <a:r>
              <a:rPr lang="tr-TR" dirty="0" smtClean="0"/>
              <a:t> </a:t>
            </a:r>
          </a:p>
          <a:p>
            <a:pPr algn="l"/>
            <a:r>
              <a:rPr lang="tr-TR" dirty="0" smtClean="0"/>
              <a:t>Batın duvarının yaygın </a:t>
            </a:r>
            <a:r>
              <a:rPr lang="tr-TR" dirty="0" err="1" smtClean="0"/>
              <a:t>laserasyonları</a:t>
            </a:r>
            <a:r>
              <a:rPr lang="tr-TR" dirty="0" smtClean="0"/>
              <a:t> bazı batın organlarının dışarı çıkmasına müsaade eder. ATT organları batına yerleştirmeye çalışmamalıdır. Bunun yerine ıslak, steril örtüyle muhafaza edilirler. Organların örtülmesi, ıslak ve sıcak olarak korunması son derece önemlidir. Dışarı çıkan organlar, ıslatıldığında kendi özelliklerini kaybeden tuvalet kağıtları, kağıt havlular veya absorban pamuk gibi maddelerle hiçbir zaman örtülmemelidir. Gazlı bez kompresi yoksa, organlar steril alüminyum folyoyla örtülür ve steril bandaj ve bantlarla yerinde tutulur. Alüminyum folyo nem ve sıcaklığı korur (Şekil 25.5). ATT diğer gerekli </a:t>
            </a:r>
          </a:p>
          <a:p>
            <a:pPr algn="l"/>
            <a:r>
              <a:rPr lang="tr-TR" dirty="0" smtClean="0"/>
              <a:t>acil tıbbi bakımı anlatıldığı gibi uygulamalı ve hastayı acil bölüme sevk etmelidir</a:t>
            </a:r>
            <a:endParaRPr lang="tr-T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42852"/>
            <a:ext cx="7851648" cy="71438"/>
          </a:xfrm>
        </p:spPr>
        <p:txBody>
          <a:bodyPr>
            <a:normAutofit fontScale="90000"/>
          </a:bodyPr>
          <a:lstStyle/>
          <a:p>
            <a:endParaRPr lang="tr-TR" dirty="0"/>
          </a:p>
        </p:txBody>
      </p:sp>
      <p:sp>
        <p:nvSpPr>
          <p:cNvPr id="3" name="2 Alt Başlık"/>
          <p:cNvSpPr>
            <a:spLocks noGrp="1"/>
          </p:cNvSpPr>
          <p:nvPr>
            <p:ph type="subTitle" idx="1"/>
          </p:nvPr>
        </p:nvSpPr>
        <p:spPr>
          <a:xfrm>
            <a:off x="533400" y="857232"/>
            <a:ext cx="7854696" cy="5286412"/>
          </a:xfrm>
        </p:spPr>
        <p:txBody>
          <a:bodyPr/>
          <a:lstStyle/>
          <a:p>
            <a:pPr algn="l"/>
            <a:endParaRPr lang="tr-TR" dirty="0"/>
          </a:p>
        </p:txBody>
      </p:sp>
      <p:pic>
        <p:nvPicPr>
          <p:cNvPr id="14338" name="Picture 2"/>
          <p:cNvPicPr>
            <a:picLocks noChangeAspect="1" noChangeArrowheads="1"/>
          </p:cNvPicPr>
          <p:nvPr/>
        </p:nvPicPr>
        <p:blipFill>
          <a:blip r:embed="rId2"/>
          <a:srcRect/>
          <a:stretch>
            <a:fillRect/>
          </a:stretch>
        </p:blipFill>
        <p:spPr bwMode="auto">
          <a:xfrm>
            <a:off x="1571604" y="1385888"/>
            <a:ext cx="5857915" cy="46148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00034" y="2143116"/>
            <a:ext cx="7851648" cy="1828800"/>
          </a:xfrm>
        </p:spPr>
        <p:txBody>
          <a:bodyPr/>
          <a:lstStyle/>
          <a:p>
            <a:pPr algn="l"/>
            <a:r>
              <a:rPr lang="tr-TR" dirty="0" smtClean="0"/>
              <a:t>KARACİĞER - DALAK YARALANMALARI</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33400" y="285728"/>
            <a:ext cx="7851648" cy="142876"/>
          </a:xfrm>
        </p:spPr>
        <p:txBody>
          <a:bodyPr>
            <a:normAutofit fontScale="90000"/>
          </a:bodyPr>
          <a:lstStyle/>
          <a:p>
            <a:endParaRPr lang="tr-TR" dirty="0"/>
          </a:p>
        </p:txBody>
      </p:sp>
      <p:sp>
        <p:nvSpPr>
          <p:cNvPr id="3" name="2 Alt Başlık"/>
          <p:cNvSpPr>
            <a:spLocks noGrp="1"/>
          </p:cNvSpPr>
          <p:nvPr>
            <p:ph type="subTitle" idx="1"/>
          </p:nvPr>
        </p:nvSpPr>
        <p:spPr>
          <a:xfrm>
            <a:off x="533400" y="1000108"/>
            <a:ext cx="7854696" cy="5072098"/>
          </a:xfrm>
        </p:spPr>
        <p:txBody>
          <a:bodyPr>
            <a:normAutofit fontScale="92500" lnSpcReduction="10000"/>
          </a:bodyPr>
          <a:lstStyle/>
          <a:p>
            <a:pPr algn="l"/>
            <a:r>
              <a:rPr lang="tr-TR" dirty="0" smtClean="0"/>
              <a:t>Karaciğer,  karında sağ üst kadranın büyük bir bölümünü kaplayan geniş hacmi nedeniyle karın yaralanmalarında büyük hasar görebilir. Çoğunlukla ön koltukta emniyet kemeri bağlı olmadan yolculuk yapan kişilerin trafik kazası geçirmesi sonucu gelişir. </a:t>
            </a:r>
          </a:p>
          <a:p>
            <a:pPr algn="l"/>
            <a:r>
              <a:rPr lang="tr-TR" dirty="0" smtClean="0"/>
              <a:t>Dalak, sol alt </a:t>
            </a:r>
            <a:r>
              <a:rPr lang="tr-TR" dirty="0" err="1" smtClean="0"/>
              <a:t>torakal</a:t>
            </a:r>
            <a:r>
              <a:rPr lang="tr-TR" dirty="0" smtClean="0"/>
              <a:t> bölgede yerleşmiş olup travmalara karşı </a:t>
            </a:r>
            <a:r>
              <a:rPr lang="tr-TR" dirty="0" err="1" smtClean="0"/>
              <a:t>kostalar</a:t>
            </a:r>
            <a:r>
              <a:rPr lang="tr-TR" dirty="0" smtClean="0"/>
              <a:t> tarafından korunuyor olmasına rağmen kapsülünün çok ince olması nedeniyle </a:t>
            </a:r>
            <a:r>
              <a:rPr lang="tr-TR" dirty="0" err="1" smtClean="0"/>
              <a:t>künt</a:t>
            </a:r>
            <a:r>
              <a:rPr lang="tr-TR" dirty="0" smtClean="0"/>
              <a:t> travmalarda oldukça sık yaralanır.  </a:t>
            </a:r>
            <a:r>
              <a:rPr lang="tr-TR" dirty="0" err="1" smtClean="0"/>
              <a:t>Künt</a:t>
            </a:r>
            <a:r>
              <a:rPr lang="tr-TR" dirty="0" smtClean="0"/>
              <a:t> karın travmalarında en çok yaralanan organ dalaktır.  Alt </a:t>
            </a:r>
            <a:r>
              <a:rPr lang="tr-TR" dirty="0" err="1" smtClean="0"/>
              <a:t>kostalardaki</a:t>
            </a:r>
            <a:r>
              <a:rPr lang="tr-TR" dirty="0" smtClean="0"/>
              <a:t> kırıklara bağlı olarak da dalak yaralanması görülebilir. Sol omuz ağrısı (</a:t>
            </a:r>
            <a:r>
              <a:rPr lang="tr-TR" dirty="0" err="1" smtClean="0"/>
              <a:t>kehr</a:t>
            </a:r>
            <a:r>
              <a:rPr lang="tr-TR" dirty="0" smtClean="0"/>
              <a:t> belirtisi) dalak yaralanmalarının klasik bulgusudur. Sol üst kadranda hassasiyet ve ağrı vardır. Kan kaybına </a:t>
            </a:r>
          </a:p>
          <a:p>
            <a:pPr algn="l"/>
            <a:r>
              <a:rPr lang="tr-TR" dirty="0" smtClean="0"/>
              <a:t>bağlı  olarak taşikardi, hipotansiyon ve </a:t>
            </a:r>
            <a:r>
              <a:rPr lang="tr-TR" dirty="0" err="1" smtClean="0"/>
              <a:t>senkop</a:t>
            </a:r>
            <a:r>
              <a:rPr lang="tr-TR" dirty="0" smtClean="0"/>
              <a:t> görülür.</a:t>
            </a:r>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85786" y="142852"/>
            <a:ext cx="7772400" cy="1143009"/>
          </a:xfrm>
        </p:spPr>
        <p:txBody>
          <a:bodyPr>
            <a:normAutofit/>
          </a:bodyPr>
          <a:lstStyle/>
          <a:p>
            <a:pPr algn="ctr"/>
            <a:r>
              <a:rPr lang="tr-TR" dirty="0" smtClean="0"/>
              <a:t>BATIN KAVİTESİ </a:t>
            </a:r>
            <a:endParaRPr lang="tr-TR" dirty="0"/>
          </a:p>
        </p:txBody>
      </p:sp>
      <p:sp>
        <p:nvSpPr>
          <p:cNvPr id="3" name="2 Alt Başlık"/>
          <p:cNvSpPr>
            <a:spLocks noGrp="1"/>
          </p:cNvSpPr>
          <p:nvPr>
            <p:ph type="subTitle" idx="1"/>
          </p:nvPr>
        </p:nvSpPr>
        <p:spPr>
          <a:xfrm>
            <a:off x="642910" y="1142984"/>
            <a:ext cx="3786214" cy="4572032"/>
          </a:xfrm>
        </p:spPr>
        <p:txBody>
          <a:bodyPr numCol="1">
            <a:normAutofit fontScale="25000" lnSpcReduction="20000"/>
          </a:bodyPr>
          <a:lstStyle/>
          <a:p>
            <a:pPr algn="l"/>
            <a:r>
              <a:rPr lang="tr-TR" sz="14400" dirty="0" smtClean="0"/>
              <a:t>Batının üst sınırı </a:t>
            </a:r>
            <a:r>
              <a:rPr lang="tr-TR" sz="14400" dirty="0" err="1" smtClean="0"/>
              <a:t>diafragmadır</a:t>
            </a:r>
            <a:r>
              <a:rPr lang="tr-TR" sz="14400" dirty="0" smtClean="0"/>
              <a:t>. Alt sınır, </a:t>
            </a:r>
            <a:r>
              <a:rPr lang="tr-TR" sz="14400" dirty="0" err="1" smtClean="0"/>
              <a:t>pubis</a:t>
            </a:r>
            <a:r>
              <a:rPr lang="tr-TR" sz="14400" dirty="0" smtClean="0"/>
              <a:t> ve </a:t>
            </a:r>
            <a:r>
              <a:rPr lang="tr-TR" sz="14400" dirty="0" err="1" smtClean="0"/>
              <a:t>sakrum</a:t>
            </a:r>
            <a:r>
              <a:rPr lang="tr-TR" sz="14400" dirty="0" smtClean="0"/>
              <a:t> arasındaki hayali bir düzlem seviyesidir. Batının ön ve arka sınırları kas ve iskeletten oluşmuş vücut duvarlarıdır.</a:t>
            </a:r>
          </a:p>
          <a:p>
            <a:pPr algn="l"/>
            <a:endParaRPr lang="tr-TR" sz="11100" dirty="0" smtClean="0"/>
          </a:p>
          <a:p>
            <a:pPr algn="l"/>
            <a:endParaRPr lang="tr-TR" sz="2800" dirty="0" smtClean="0"/>
          </a:p>
          <a:p>
            <a:pPr algn="l"/>
            <a:endParaRPr lang="tr-TR" sz="2800" dirty="0" smtClean="0"/>
          </a:p>
          <a:p>
            <a:pPr algn="l"/>
            <a:endParaRPr lang="tr-TR" sz="2800" dirty="0" smtClean="0"/>
          </a:p>
          <a:p>
            <a:pPr algn="l"/>
            <a:endParaRPr lang="tr-TR" sz="2800" dirty="0" smtClean="0"/>
          </a:p>
          <a:p>
            <a:pPr algn="l"/>
            <a:r>
              <a:rPr lang="tr-TR" sz="2800" dirty="0" smtClean="0"/>
              <a:t> </a:t>
            </a:r>
          </a:p>
        </p:txBody>
      </p:sp>
      <p:pic>
        <p:nvPicPr>
          <p:cNvPr id="1026" name="Picture 2"/>
          <p:cNvPicPr>
            <a:picLocks noChangeAspect="1" noChangeArrowheads="1"/>
          </p:cNvPicPr>
          <p:nvPr/>
        </p:nvPicPr>
        <p:blipFill>
          <a:blip r:embed="rId2"/>
          <a:srcRect/>
          <a:stretch>
            <a:fillRect/>
          </a:stretch>
        </p:blipFill>
        <p:spPr bwMode="auto">
          <a:xfrm>
            <a:off x="4500562" y="1428736"/>
            <a:ext cx="4214842"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785794"/>
            <a:ext cx="7851648" cy="1428760"/>
          </a:xfrm>
        </p:spPr>
        <p:txBody>
          <a:bodyPr>
            <a:normAutofit fontScale="90000"/>
          </a:bodyPr>
          <a:lstStyle/>
          <a:p>
            <a:pPr algn="l"/>
            <a:r>
              <a:rPr lang="tr-TR" dirty="0" smtClean="0"/>
              <a:t>İÇİ BOŞ ORGAN YARALANMALARI</a:t>
            </a:r>
            <a:endParaRPr lang="tr-TR" dirty="0"/>
          </a:p>
        </p:txBody>
      </p:sp>
      <p:sp>
        <p:nvSpPr>
          <p:cNvPr id="3" name="2 Alt Başlık"/>
          <p:cNvSpPr>
            <a:spLocks noGrp="1"/>
          </p:cNvSpPr>
          <p:nvPr>
            <p:ph type="subTitle" idx="1"/>
          </p:nvPr>
        </p:nvSpPr>
        <p:spPr>
          <a:xfrm>
            <a:off x="533400" y="2214554"/>
            <a:ext cx="7854696" cy="4357718"/>
          </a:xfrm>
        </p:spPr>
        <p:txBody>
          <a:bodyPr>
            <a:normAutofit lnSpcReduction="10000"/>
          </a:bodyPr>
          <a:lstStyle/>
          <a:p>
            <a:pPr algn="l"/>
            <a:r>
              <a:rPr lang="tr-TR" dirty="0" smtClean="0"/>
              <a:t> Batın yaralanabilen, hem boşluklu hem de katı </a:t>
            </a:r>
          </a:p>
          <a:p>
            <a:pPr algn="l"/>
            <a:r>
              <a:rPr lang="tr-TR" dirty="0" smtClean="0"/>
              <a:t>organlar içerir. İçi boşluklu organlarda genellikle sindirim sırasındaki yiyeceklerin akışı vardır. Bu organların </a:t>
            </a:r>
            <a:r>
              <a:rPr lang="tr-TR" dirty="0" err="1" smtClean="0"/>
              <a:t>laserasyonu</a:t>
            </a:r>
            <a:r>
              <a:rPr lang="tr-TR" dirty="0" smtClean="0"/>
              <a:t> veya </a:t>
            </a:r>
            <a:r>
              <a:rPr lang="tr-TR" dirty="0" err="1" smtClean="0"/>
              <a:t>rüptürüyle</a:t>
            </a:r>
            <a:r>
              <a:rPr lang="tr-TR" dirty="0" smtClean="0"/>
              <a:t> içerikleri periton boşluğuna dökülür, yiyecekler (sindirilmiş veya sindirilmemiş), barsak içeriği, </a:t>
            </a:r>
            <a:r>
              <a:rPr lang="tr-TR" dirty="0" err="1" smtClean="0"/>
              <a:t>gastrik</a:t>
            </a:r>
            <a:r>
              <a:rPr lang="tr-TR" dirty="0" smtClean="0"/>
              <a:t> sıvı ve sindirim enzimlerine bağlı olarak yoğun </a:t>
            </a:r>
            <a:r>
              <a:rPr lang="tr-TR" dirty="0" err="1" smtClean="0"/>
              <a:t>enflamatuar</a:t>
            </a:r>
            <a:r>
              <a:rPr lang="tr-TR" dirty="0" smtClean="0"/>
              <a:t> reaksiyon (peritonit) meydana gelir. Bu reaksiyon çabuk ve şiddetli batın hassasiyeti, </a:t>
            </a:r>
            <a:r>
              <a:rPr lang="tr-TR" dirty="0" err="1" smtClean="0"/>
              <a:t>müsküler</a:t>
            </a:r>
            <a:r>
              <a:rPr lang="tr-TR" dirty="0" smtClean="0"/>
              <a:t> </a:t>
            </a:r>
            <a:r>
              <a:rPr lang="tr-TR" dirty="0" err="1" smtClean="0"/>
              <a:t>rijidite</a:t>
            </a:r>
            <a:r>
              <a:rPr lang="tr-TR" dirty="0" smtClean="0"/>
              <a:t> ve yoğun ağrıya neden olur. Barsak hareketlerinde paralizi ve batın </a:t>
            </a:r>
            <a:r>
              <a:rPr lang="tr-TR" dirty="0" err="1" smtClean="0"/>
              <a:t>distansiyonu</a:t>
            </a:r>
            <a:r>
              <a:rPr lang="tr-TR" dirty="0" smtClean="0"/>
              <a:t> oluşur.</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2000240"/>
            <a:ext cx="7851648" cy="2071702"/>
          </a:xfrm>
        </p:spPr>
        <p:txBody>
          <a:bodyPr>
            <a:normAutofit/>
          </a:bodyPr>
          <a:lstStyle/>
          <a:p>
            <a:pPr algn="l"/>
            <a:r>
              <a:rPr lang="tr-TR" dirty="0" smtClean="0"/>
              <a:t>GENİTOÜRİNER SİSTEM </a:t>
            </a:r>
            <a:br>
              <a:rPr lang="tr-TR" dirty="0" smtClean="0"/>
            </a:br>
            <a:r>
              <a:rPr lang="tr-TR" dirty="0" smtClean="0"/>
              <a:t>YARALANMALARI</a:t>
            </a:r>
            <a:endParaRPr lang="tr-TR" dirty="0"/>
          </a:p>
        </p:txBody>
      </p:sp>
      <p:sp>
        <p:nvSpPr>
          <p:cNvPr id="3" name="2 Alt Başlık"/>
          <p:cNvSpPr>
            <a:spLocks noGrp="1"/>
          </p:cNvSpPr>
          <p:nvPr>
            <p:ph type="subTitle" idx="1"/>
          </p:nvPr>
        </p:nvSpPr>
        <p:spPr/>
        <p:txBody>
          <a:bodyPr/>
          <a:lstStyle/>
          <a:p>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357166"/>
            <a:ext cx="7851648" cy="214314"/>
          </a:xfrm>
        </p:spPr>
        <p:txBody>
          <a:bodyPr>
            <a:normAutofit fontScale="90000"/>
          </a:bodyPr>
          <a:lstStyle/>
          <a:p>
            <a:endParaRPr lang="tr-TR" dirty="0"/>
          </a:p>
        </p:txBody>
      </p:sp>
      <p:sp>
        <p:nvSpPr>
          <p:cNvPr id="3" name="2 Alt Başlık"/>
          <p:cNvSpPr>
            <a:spLocks noGrp="1"/>
          </p:cNvSpPr>
          <p:nvPr>
            <p:ph type="subTitle" idx="1"/>
          </p:nvPr>
        </p:nvSpPr>
        <p:spPr>
          <a:xfrm>
            <a:off x="533400" y="857232"/>
            <a:ext cx="7854696" cy="5429288"/>
          </a:xfrm>
        </p:spPr>
        <p:txBody>
          <a:bodyPr>
            <a:normAutofit fontScale="92500" lnSpcReduction="10000"/>
          </a:bodyPr>
          <a:lstStyle/>
          <a:p>
            <a:pPr algn="l"/>
            <a:r>
              <a:rPr lang="tr-TR" sz="3900" dirty="0" smtClean="0">
                <a:solidFill>
                  <a:schemeClr val="accent3">
                    <a:lumMod val="60000"/>
                    <a:lumOff val="40000"/>
                  </a:schemeClr>
                </a:solidFill>
              </a:rPr>
              <a:t>Böbrek Yaralanmaları</a:t>
            </a:r>
          </a:p>
          <a:p>
            <a:pPr algn="l"/>
            <a:r>
              <a:rPr lang="tr-TR" dirty="0" smtClean="0"/>
              <a:t>Böbrek yaralanmaları sık değildir. </a:t>
            </a:r>
            <a:r>
              <a:rPr lang="tr-TR" dirty="0" err="1" smtClean="0"/>
              <a:t>Künt</a:t>
            </a:r>
            <a:r>
              <a:rPr lang="tr-TR" dirty="0" smtClean="0"/>
              <a:t> veya </a:t>
            </a:r>
            <a:r>
              <a:rPr lang="tr-TR" dirty="0" err="1" smtClean="0"/>
              <a:t>penetran</a:t>
            </a:r>
            <a:r>
              <a:rPr lang="tr-TR" dirty="0" smtClean="0"/>
              <a:t> travmayla oluşabilir. Böbreğin yaralanmasına sebep olabilecek çarpma yoğunluğunun oluşturduğu yaralanma, kaburga  kırıkları veya diğer şiddetli batın içi organ yaralanmalarıyla birliktedir. Böbrekler vücudun çok iyi korunan bir bölgesinde bulunduğundan, </a:t>
            </a:r>
            <a:r>
              <a:rPr lang="tr-TR" dirty="0" err="1" smtClean="0"/>
              <a:t>penetran</a:t>
            </a:r>
            <a:r>
              <a:rPr lang="tr-TR" dirty="0" smtClean="0"/>
              <a:t> yaralanmalarda böbrekle birlikte başka organlar da zarar görür. Alt kaburga kafesi, böğür veya üst karın bölgesindeki </a:t>
            </a:r>
            <a:r>
              <a:rPr lang="tr-TR" dirty="0" err="1" smtClean="0"/>
              <a:t>abrezyon</a:t>
            </a:r>
            <a:r>
              <a:rPr lang="tr-TR" dirty="0" smtClean="0"/>
              <a:t>, </a:t>
            </a:r>
            <a:r>
              <a:rPr lang="tr-TR" dirty="0" err="1" smtClean="0"/>
              <a:t>laserasyon</a:t>
            </a:r>
            <a:r>
              <a:rPr lang="tr-TR" dirty="0" smtClean="0"/>
              <a:t>, </a:t>
            </a:r>
            <a:r>
              <a:rPr lang="tr-TR" dirty="0" err="1" smtClean="0"/>
              <a:t>ekimoz</a:t>
            </a:r>
            <a:r>
              <a:rPr lang="tr-TR" dirty="0" smtClean="0"/>
              <a:t> veya </a:t>
            </a:r>
            <a:r>
              <a:rPr lang="tr-TR" dirty="0" err="1" smtClean="0"/>
              <a:t>penetran</a:t>
            </a:r>
            <a:r>
              <a:rPr lang="tr-TR" dirty="0" smtClean="0"/>
              <a:t> yara </a:t>
            </a:r>
            <a:r>
              <a:rPr lang="tr-TR" dirty="0" err="1" smtClean="0"/>
              <a:t>anamnezi</a:t>
            </a:r>
            <a:r>
              <a:rPr lang="tr-TR" dirty="0" smtClean="0"/>
              <a:t> veya fiziksel bulgusunda ATT böbrek yaralanmasından şüphelenmelidir. Her iki alt kaburga kafesi veya alt </a:t>
            </a:r>
            <a:r>
              <a:rPr lang="tr-TR" dirty="0" err="1" smtClean="0"/>
              <a:t>torasik</a:t>
            </a:r>
            <a:r>
              <a:rPr lang="tr-TR" dirty="0" smtClean="0"/>
              <a:t> veya üst </a:t>
            </a:r>
            <a:r>
              <a:rPr lang="tr-TR" dirty="0" err="1" smtClean="0"/>
              <a:t>lomber</a:t>
            </a:r>
            <a:r>
              <a:rPr lang="tr-TR" dirty="0" smtClean="0"/>
              <a:t> </a:t>
            </a:r>
            <a:r>
              <a:rPr lang="tr-TR" dirty="0" err="1" smtClean="0"/>
              <a:t>vertebra</a:t>
            </a:r>
            <a:r>
              <a:rPr lang="tr-TR" dirty="0" smtClean="0"/>
              <a:t> </a:t>
            </a:r>
            <a:r>
              <a:rPr lang="tr-TR" dirty="0" err="1" smtClean="0"/>
              <a:t>fraktürü</a:t>
            </a:r>
            <a:r>
              <a:rPr lang="tr-TR" dirty="0" smtClean="0"/>
              <a:t> olan hastalar böbrek yaralanması için adaydır.</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357214"/>
            <a:ext cx="7851648" cy="500066"/>
          </a:xfrm>
        </p:spPr>
        <p:txBody>
          <a:bodyPr>
            <a:normAutofit fontScale="90000"/>
          </a:bodyPr>
          <a:lstStyle/>
          <a:p>
            <a:endParaRPr lang="tr-TR" dirty="0"/>
          </a:p>
        </p:txBody>
      </p:sp>
      <p:sp>
        <p:nvSpPr>
          <p:cNvPr id="3" name="2 Alt Başlık"/>
          <p:cNvSpPr>
            <a:spLocks noGrp="1"/>
          </p:cNvSpPr>
          <p:nvPr>
            <p:ph type="subTitle" idx="1"/>
          </p:nvPr>
        </p:nvSpPr>
        <p:spPr>
          <a:xfrm>
            <a:off x="533400" y="928670"/>
            <a:ext cx="7854696" cy="4786346"/>
          </a:xfrm>
        </p:spPr>
        <p:txBody>
          <a:bodyPr/>
          <a:lstStyle/>
          <a:p>
            <a:endParaRPr lang="tr-TR" dirty="0"/>
          </a:p>
        </p:txBody>
      </p:sp>
      <p:pic>
        <p:nvPicPr>
          <p:cNvPr id="15363" name="Picture 3"/>
          <p:cNvPicPr>
            <a:picLocks noChangeAspect="1" noChangeArrowheads="1"/>
          </p:cNvPicPr>
          <p:nvPr/>
        </p:nvPicPr>
        <p:blipFill>
          <a:blip r:embed="rId2"/>
          <a:srcRect/>
          <a:stretch>
            <a:fillRect/>
          </a:stretch>
        </p:blipFill>
        <p:spPr bwMode="auto">
          <a:xfrm>
            <a:off x="1785918" y="1214438"/>
            <a:ext cx="5143536" cy="4429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428604"/>
            <a:ext cx="7851648" cy="71438"/>
          </a:xfrm>
        </p:spPr>
        <p:txBody>
          <a:bodyPr>
            <a:normAutofit fontScale="90000"/>
          </a:bodyPr>
          <a:lstStyle/>
          <a:p>
            <a:endParaRPr lang="tr-TR" dirty="0"/>
          </a:p>
        </p:txBody>
      </p:sp>
      <p:sp>
        <p:nvSpPr>
          <p:cNvPr id="3" name="2 Alt Başlık"/>
          <p:cNvSpPr>
            <a:spLocks noGrp="1"/>
          </p:cNvSpPr>
          <p:nvPr>
            <p:ph type="subTitle" idx="1"/>
          </p:nvPr>
        </p:nvSpPr>
        <p:spPr>
          <a:xfrm>
            <a:off x="533400" y="928670"/>
            <a:ext cx="7854696" cy="5357850"/>
          </a:xfrm>
        </p:spPr>
        <p:txBody>
          <a:bodyPr>
            <a:normAutofit fontScale="92500"/>
          </a:bodyPr>
          <a:lstStyle/>
          <a:p>
            <a:pPr algn="l"/>
            <a:r>
              <a:rPr lang="tr-TR" dirty="0" smtClean="0"/>
              <a:t>Ezilme ve </a:t>
            </a:r>
            <a:r>
              <a:rPr lang="tr-TR" dirty="0" err="1" smtClean="0"/>
              <a:t>laserasyon</a:t>
            </a:r>
            <a:r>
              <a:rPr lang="tr-TR" dirty="0" smtClean="0"/>
              <a:t> gibi ciltteki şiddetli yaralanma belirtileri dışında böbrek yaralanmasının delili hastanın dış muayenesinde belirgin değildir. Şiddetli kan kaybıyla birlikte olan yaralanmalarda şok görülebilir. Böbreğin fonksiyonu idrar yapmak olduğundan, yaralanmada idrarda kan olacaktır (</a:t>
            </a:r>
            <a:r>
              <a:rPr lang="tr-TR" dirty="0" err="1" smtClean="0"/>
              <a:t>hematüri</a:t>
            </a:r>
            <a:r>
              <a:rPr lang="tr-TR" dirty="0" smtClean="0"/>
              <a:t>). Böylece, </a:t>
            </a:r>
            <a:r>
              <a:rPr lang="tr-TR" dirty="0" err="1" smtClean="0"/>
              <a:t>ATT’nin</a:t>
            </a:r>
            <a:r>
              <a:rPr lang="tr-TR" dirty="0" smtClean="0"/>
              <a:t> gözleminde iken hastanın çıkardığı idrar ölçülür ve hastanede ayrıntılı mikroskobik muayene için saklanır. ATT yaralanmanın şeklinden veya idrardan kan çıkmasından dolayı böbrek hasarından şüphelendiği hastayı total dinlenmeye alır. </a:t>
            </a:r>
            <a:r>
              <a:rPr lang="tr-TR" dirty="0" err="1" smtClean="0"/>
              <a:t>Vital</a:t>
            </a:r>
            <a:r>
              <a:rPr lang="tr-TR" dirty="0" smtClean="0"/>
              <a:t> belirtiler acil bölüme varana kadar </a:t>
            </a:r>
            <a:r>
              <a:rPr lang="tr-TR" dirty="0" err="1" smtClean="0"/>
              <a:t>monitörize</a:t>
            </a:r>
            <a:r>
              <a:rPr lang="tr-TR" dirty="0" smtClean="0"/>
              <a:t> edilir. Şok veya diğer batın yaralanmaları da olabilir. Hasta hemen hastaneye nakledilmelidir.</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33400" y="-285776"/>
            <a:ext cx="7851648" cy="71438"/>
          </a:xfrm>
        </p:spPr>
        <p:txBody>
          <a:bodyPr>
            <a:normAutofit fontScale="90000"/>
          </a:bodyPr>
          <a:lstStyle/>
          <a:p>
            <a:endParaRPr lang="tr-TR" dirty="0"/>
          </a:p>
        </p:txBody>
      </p:sp>
      <p:sp>
        <p:nvSpPr>
          <p:cNvPr id="3" name="2 Alt Başlık"/>
          <p:cNvSpPr>
            <a:spLocks noGrp="1"/>
          </p:cNvSpPr>
          <p:nvPr>
            <p:ph type="subTitle" idx="1"/>
          </p:nvPr>
        </p:nvSpPr>
        <p:spPr>
          <a:xfrm>
            <a:off x="533400" y="785794"/>
            <a:ext cx="7854696" cy="5715040"/>
          </a:xfrm>
        </p:spPr>
        <p:txBody>
          <a:bodyPr/>
          <a:lstStyle/>
          <a:p>
            <a:pPr algn="l"/>
            <a:r>
              <a:rPr lang="tr-TR" dirty="0" smtClean="0">
                <a:solidFill>
                  <a:schemeClr val="accent3">
                    <a:lumMod val="60000"/>
                    <a:lumOff val="40000"/>
                  </a:schemeClr>
                </a:solidFill>
              </a:rPr>
              <a:t>Mesane Yaralanmaları </a:t>
            </a:r>
          </a:p>
          <a:p>
            <a:pPr algn="l"/>
            <a:r>
              <a:rPr lang="tr-TR" dirty="0" err="1" smtClean="0"/>
              <a:t>Künt</a:t>
            </a:r>
            <a:r>
              <a:rPr lang="tr-TR" dirty="0" smtClean="0"/>
              <a:t> veya </a:t>
            </a:r>
            <a:r>
              <a:rPr lang="tr-TR" dirty="0" err="1" smtClean="0"/>
              <a:t>penetran</a:t>
            </a:r>
            <a:r>
              <a:rPr lang="tr-TR" dirty="0" smtClean="0"/>
              <a:t> mesane yaralanmaları </a:t>
            </a:r>
            <a:r>
              <a:rPr lang="tr-TR" dirty="0" err="1" smtClean="0"/>
              <a:t>rüptürle</a:t>
            </a:r>
            <a:r>
              <a:rPr lang="tr-TR" dirty="0" smtClean="0"/>
              <a:t> sonuçlanır. idrar çevre dokulara yayılır.</a:t>
            </a:r>
            <a:r>
              <a:rPr lang="tr-TR" dirty="0" err="1" smtClean="0"/>
              <a:t>Üretradan</a:t>
            </a:r>
            <a:r>
              <a:rPr lang="tr-TR" dirty="0" smtClean="0"/>
              <a:t> geçen her idrar kanlıdır. Alt karın veya </a:t>
            </a:r>
            <a:r>
              <a:rPr lang="tr-TR" dirty="0" err="1" smtClean="0"/>
              <a:t>pelvisin</a:t>
            </a:r>
            <a:r>
              <a:rPr lang="tr-TR" dirty="0" smtClean="0"/>
              <a:t> </a:t>
            </a:r>
            <a:r>
              <a:rPr lang="tr-TR" dirty="0" err="1" smtClean="0"/>
              <a:t>künt</a:t>
            </a:r>
            <a:r>
              <a:rPr lang="tr-TR" dirty="0" smtClean="0"/>
              <a:t> yaralanmaları özellikle dolu ve </a:t>
            </a:r>
            <a:r>
              <a:rPr lang="tr-TR" dirty="0" err="1" smtClean="0"/>
              <a:t>distandü</a:t>
            </a:r>
            <a:r>
              <a:rPr lang="tr-TR" dirty="0" smtClean="0"/>
              <a:t> mesanenin sıklıkla patlayıcı </a:t>
            </a:r>
            <a:r>
              <a:rPr lang="tr-TR" dirty="0" err="1" smtClean="0"/>
              <a:t>rüptürüne</a:t>
            </a:r>
            <a:r>
              <a:rPr lang="tr-TR" dirty="0" smtClean="0"/>
              <a:t> sebep olabilir. </a:t>
            </a:r>
            <a:r>
              <a:rPr lang="tr-TR" dirty="0" err="1" smtClean="0"/>
              <a:t>Pelvis</a:t>
            </a:r>
            <a:r>
              <a:rPr lang="tr-TR" dirty="0" smtClean="0"/>
              <a:t> </a:t>
            </a:r>
            <a:r>
              <a:rPr lang="tr-TR" dirty="0" err="1" smtClean="0"/>
              <a:t>fraktürlerinde</a:t>
            </a:r>
            <a:r>
              <a:rPr lang="tr-TR" dirty="0" smtClean="0"/>
              <a:t> keskin kemik fragmanlarıyla mesane </a:t>
            </a:r>
            <a:r>
              <a:rPr lang="tr-TR" dirty="0" err="1" smtClean="0"/>
              <a:t>rüptüre</a:t>
            </a:r>
            <a:r>
              <a:rPr lang="tr-TR" dirty="0" smtClean="0"/>
              <a:t> ve perfore olabilir. Erkekte,birden yavaşlama mesaneyi </a:t>
            </a:r>
            <a:r>
              <a:rPr lang="tr-TR" dirty="0" err="1" smtClean="0"/>
              <a:t>üretradan</a:t>
            </a:r>
            <a:r>
              <a:rPr lang="tr-TR" dirty="0" smtClean="0"/>
              <a:t> ayırabilir. Alt batın ortası </a:t>
            </a:r>
            <a:r>
              <a:rPr lang="tr-TR" dirty="0" err="1" smtClean="0"/>
              <a:t>perinenin</a:t>
            </a:r>
            <a:r>
              <a:rPr lang="tr-TR" dirty="0" smtClean="0"/>
              <a:t> (</a:t>
            </a:r>
            <a:r>
              <a:rPr lang="tr-TR" dirty="0" err="1" smtClean="0"/>
              <a:t>pelvik</a:t>
            </a:r>
            <a:r>
              <a:rPr lang="tr-TR" dirty="0" smtClean="0"/>
              <a:t> taban ve </a:t>
            </a:r>
            <a:r>
              <a:rPr lang="tr-TR" dirty="0" err="1" smtClean="0"/>
              <a:t>pelvik</a:t>
            </a:r>
            <a:r>
              <a:rPr lang="tr-TR" dirty="0" smtClean="0"/>
              <a:t> çıkışı oluşturan yapılar) </a:t>
            </a:r>
            <a:r>
              <a:rPr lang="tr-TR" dirty="0" err="1" smtClean="0"/>
              <a:t>penetran</a:t>
            </a:r>
            <a:r>
              <a:rPr lang="tr-TR" dirty="0" smtClean="0"/>
              <a:t> yaralanmaları direkt mesaneyi tutar.</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285776"/>
            <a:ext cx="7851648" cy="714380"/>
          </a:xfrm>
        </p:spPr>
        <p:txBody>
          <a:bodyPr>
            <a:normAutofit fontScale="90000"/>
          </a:bodyPr>
          <a:lstStyle/>
          <a:p>
            <a:endParaRPr lang="tr-TR" dirty="0"/>
          </a:p>
        </p:txBody>
      </p:sp>
      <p:sp>
        <p:nvSpPr>
          <p:cNvPr id="3" name="2 Alt Başlık"/>
          <p:cNvSpPr>
            <a:spLocks noGrp="1"/>
          </p:cNvSpPr>
          <p:nvPr>
            <p:ph type="subTitle" idx="1"/>
          </p:nvPr>
        </p:nvSpPr>
        <p:spPr>
          <a:xfrm>
            <a:off x="533400" y="500042"/>
            <a:ext cx="7854696" cy="5214974"/>
          </a:xfrm>
        </p:spPr>
        <p:txBody>
          <a:bodyPr/>
          <a:lstStyle/>
          <a:p>
            <a:endParaRPr lang="tr-TR" dirty="0"/>
          </a:p>
        </p:txBody>
      </p:sp>
      <p:pic>
        <p:nvPicPr>
          <p:cNvPr id="16386" name="Picture 2"/>
          <p:cNvPicPr>
            <a:picLocks noChangeAspect="1" noChangeArrowheads="1"/>
          </p:cNvPicPr>
          <p:nvPr/>
        </p:nvPicPr>
        <p:blipFill>
          <a:blip r:embed="rId2"/>
          <a:srcRect/>
          <a:stretch>
            <a:fillRect/>
          </a:stretch>
        </p:blipFill>
        <p:spPr bwMode="auto">
          <a:xfrm>
            <a:off x="1214414" y="1214422"/>
            <a:ext cx="6643734" cy="40862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428596" y="428604"/>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533400" y="1214422"/>
            <a:ext cx="7854696" cy="4857784"/>
          </a:xfrm>
        </p:spPr>
        <p:txBody>
          <a:bodyPr>
            <a:normAutofit fontScale="92500" lnSpcReduction="20000"/>
          </a:bodyPr>
          <a:lstStyle/>
          <a:p>
            <a:pPr algn="l"/>
            <a:r>
              <a:rPr lang="tr-TR" dirty="0" smtClean="0">
                <a:solidFill>
                  <a:schemeClr val="accent3">
                    <a:lumMod val="60000"/>
                    <a:lumOff val="40000"/>
                  </a:schemeClr>
                </a:solidFill>
              </a:rPr>
              <a:t>Dış Erkek </a:t>
            </a:r>
            <a:r>
              <a:rPr lang="tr-TR" dirty="0" err="1" smtClean="0">
                <a:solidFill>
                  <a:schemeClr val="accent3">
                    <a:lumMod val="60000"/>
                    <a:lumOff val="40000"/>
                  </a:schemeClr>
                </a:solidFill>
              </a:rPr>
              <a:t>Genital</a:t>
            </a:r>
            <a:r>
              <a:rPr lang="tr-TR" dirty="0" smtClean="0">
                <a:solidFill>
                  <a:schemeClr val="accent3">
                    <a:lumMod val="60000"/>
                    <a:lumOff val="40000"/>
                  </a:schemeClr>
                </a:solidFill>
              </a:rPr>
              <a:t> Bölgesinin Yaralanması </a:t>
            </a:r>
          </a:p>
          <a:p>
            <a:pPr algn="l"/>
            <a:r>
              <a:rPr lang="tr-TR" dirty="0" smtClean="0"/>
              <a:t>Dış erkek </a:t>
            </a:r>
            <a:r>
              <a:rPr lang="tr-TR" dirty="0" err="1" smtClean="0"/>
              <a:t>genital</a:t>
            </a:r>
            <a:r>
              <a:rPr lang="tr-TR" dirty="0" smtClean="0"/>
              <a:t> bölgesinin yaralanması tüm yumuşak doku yaralanmalarını içerir. Nadiren hayatı tehdit eder. Bunlar oldukça ağrılıdır ve genelde hastaya büyük bir endişe kaynağıdır. Erkeklerde </a:t>
            </a:r>
            <a:r>
              <a:rPr lang="tr-TR" dirty="0" err="1" smtClean="0"/>
              <a:t>üretral</a:t>
            </a:r>
            <a:r>
              <a:rPr lang="tr-TR" dirty="0" smtClean="0"/>
              <a:t> yaralanmalar alışılmış değildir. </a:t>
            </a:r>
            <a:r>
              <a:rPr lang="tr-TR" dirty="0" err="1" smtClean="0"/>
              <a:t>Üretra</a:t>
            </a:r>
            <a:r>
              <a:rPr lang="tr-TR" dirty="0" smtClean="0"/>
              <a:t> </a:t>
            </a:r>
            <a:r>
              <a:rPr lang="tr-TR" dirty="0" err="1" smtClean="0"/>
              <a:t>laserasyonları</a:t>
            </a:r>
            <a:r>
              <a:rPr lang="tr-TR" dirty="0" smtClean="0"/>
              <a:t> bacak arası yaralanmaları, </a:t>
            </a:r>
            <a:r>
              <a:rPr lang="tr-TR" dirty="0" err="1" smtClean="0"/>
              <a:t>pelvik</a:t>
            </a:r>
            <a:r>
              <a:rPr lang="tr-TR" dirty="0" smtClean="0"/>
              <a:t> travma veya </a:t>
            </a:r>
            <a:r>
              <a:rPr lang="tr-TR" dirty="0" err="1" smtClean="0"/>
              <a:t>penetran</a:t>
            </a:r>
            <a:r>
              <a:rPr lang="tr-TR" dirty="0" smtClean="0"/>
              <a:t> perine yaralanmalarına bağlı olabilir. Bunlar fazla kanamayla birliktedir. Kuru, steril örtüyle direkt basınç yapılmasıyla kanama kontrol edilebilir. </a:t>
            </a:r>
            <a:r>
              <a:rPr lang="tr-TR" dirty="0" err="1" smtClean="0"/>
              <a:t>Üretra</a:t>
            </a:r>
            <a:r>
              <a:rPr lang="tr-TR" dirty="0" smtClean="0"/>
              <a:t> idrarın geçtiği bir kanal olduğundan, idrar geçerken kanın olup olmaması son derece önemli durumlardır. Çıkartılan idrar hastanede daha sonraki muayene için saklanmalıdır. </a:t>
            </a:r>
            <a:r>
              <a:rPr lang="tr-TR" dirty="0" err="1" smtClean="0"/>
              <a:t>Üretra</a:t>
            </a:r>
            <a:r>
              <a:rPr lang="tr-TR" dirty="0" smtClean="0"/>
              <a:t> dışına doğru çıkmış yabancı cisimler acil bölüm personelince çıkartılmak üzere bırakılmalıdır.</a:t>
            </a:r>
            <a:endParaRPr lang="tr-T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0"/>
            <a:ext cx="7851648" cy="357166"/>
          </a:xfrm>
        </p:spPr>
        <p:txBody>
          <a:bodyPr>
            <a:normAutofit fontScale="90000"/>
          </a:bodyPr>
          <a:lstStyle/>
          <a:p>
            <a:endParaRPr lang="tr-TR" dirty="0"/>
          </a:p>
        </p:txBody>
      </p:sp>
      <p:sp>
        <p:nvSpPr>
          <p:cNvPr id="3" name="2 Alt Başlık"/>
          <p:cNvSpPr>
            <a:spLocks noGrp="1"/>
          </p:cNvSpPr>
          <p:nvPr>
            <p:ph type="subTitle" idx="1"/>
          </p:nvPr>
        </p:nvSpPr>
        <p:spPr>
          <a:xfrm>
            <a:off x="500034" y="857232"/>
            <a:ext cx="7854696" cy="5357850"/>
          </a:xfrm>
        </p:spPr>
        <p:txBody>
          <a:bodyPr>
            <a:normAutofit fontScale="92500" lnSpcReduction="10000"/>
          </a:bodyPr>
          <a:lstStyle/>
          <a:p>
            <a:pPr algn="l"/>
            <a:r>
              <a:rPr lang="tr-TR" dirty="0" smtClean="0">
                <a:solidFill>
                  <a:schemeClr val="accent3">
                    <a:lumMod val="60000"/>
                    <a:lumOff val="40000"/>
                  </a:schemeClr>
                </a:solidFill>
              </a:rPr>
              <a:t>Kadın </a:t>
            </a:r>
            <a:r>
              <a:rPr lang="tr-TR" dirty="0" err="1" smtClean="0">
                <a:solidFill>
                  <a:schemeClr val="accent3">
                    <a:lumMod val="60000"/>
                    <a:lumOff val="40000"/>
                  </a:schemeClr>
                </a:solidFill>
              </a:rPr>
              <a:t>Genital</a:t>
            </a:r>
            <a:r>
              <a:rPr lang="tr-TR" dirty="0" smtClean="0">
                <a:solidFill>
                  <a:schemeClr val="accent3">
                    <a:lumMod val="60000"/>
                    <a:lumOff val="40000"/>
                  </a:schemeClr>
                </a:solidFill>
              </a:rPr>
              <a:t> Bölge Yaralanmaları </a:t>
            </a:r>
          </a:p>
          <a:p>
            <a:pPr algn="l"/>
            <a:r>
              <a:rPr lang="tr-TR" dirty="0" smtClean="0">
                <a:solidFill>
                  <a:schemeClr val="accent3">
                    <a:lumMod val="60000"/>
                    <a:lumOff val="40000"/>
                  </a:schemeClr>
                </a:solidFill>
              </a:rPr>
              <a:t>Kadın İç </a:t>
            </a:r>
            <a:r>
              <a:rPr lang="tr-TR" dirty="0" err="1" smtClean="0">
                <a:solidFill>
                  <a:schemeClr val="accent3">
                    <a:lumMod val="60000"/>
                    <a:lumOff val="40000"/>
                  </a:schemeClr>
                </a:solidFill>
              </a:rPr>
              <a:t>Genital</a:t>
            </a:r>
            <a:r>
              <a:rPr lang="tr-TR" dirty="0" smtClean="0">
                <a:solidFill>
                  <a:schemeClr val="accent3">
                    <a:lumMod val="60000"/>
                    <a:lumOff val="40000"/>
                  </a:schemeClr>
                </a:solidFill>
              </a:rPr>
              <a:t> Bölgesi</a:t>
            </a:r>
          </a:p>
          <a:p>
            <a:pPr algn="l"/>
            <a:r>
              <a:rPr lang="tr-TR" dirty="0" smtClean="0"/>
              <a:t>Rahim, </a:t>
            </a:r>
            <a:r>
              <a:rPr lang="tr-TR" dirty="0" err="1" smtClean="0"/>
              <a:t>overler</a:t>
            </a:r>
            <a:r>
              <a:rPr lang="tr-TR" dirty="0" smtClean="0"/>
              <a:t> ve </a:t>
            </a:r>
            <a:r>
              <a:rPr lang="tr-TR" dirty="0" err="1" smtClean="0"/>
              <a:t>Fallop</a:t>
            </a:r>
            <a:r>
              <a:rPr lang="tr-TR" dirty="0" smtClean="0"/>
              <a:t> tüpleri diğer iç organlar gibi aynı çeşit yaralanmalara adaydır; fakat </a:t>
            </a:r>
            <a:r>
              <a:rPr lang="tr-TR" dirty="0" err="1" smtClean="0"/>
              <a:t>pelvis</a:t>
            </a:r>
            <a:r>
              <a:rPr lang="tr-TR" dirty="0" smtClean="0"/>
              <a:t> tarafından iyi korunduklarından ve küçük olduklarından nadiren yaralanırlar. Mesanede olduğu gibi kemik </a:t>
            </a:r>
            <a:r>
              <a:rPr lang="tr-TR" dirty="0" err="1" smtClean="0"/>
              <a:t>pelvise</a:t>
            </a:r>
            <a:r>
              <a:rPr lang="tr-TR" dirty="0" smtClean="0"/>
              <a:t> yakın değildirler ve bunun </a:t>
            </a:r>
            <a:r>
              <a:rPr lang="tr-TR" dirty="0" err="1" smtClean="0"/>
              <a:t>fraktüründe</a:t>
            </a:r>
            <a:r>
              <a:rPr lang="tr-TR" dirty="0" smtClean="0"/>
              <a:t> genelde yaralanmazlar. </a:t>
            </a:r>
          </a:p>
          <a:p>
            <a:pPr algn="l"/>
            <a:r>
              <a:rPr lang="tr-TR" dirty="0" smtClean="0">
                <a:solidFill>
                  <a:schemeClr val="accent3">
                    <a:lumMod val="60000"/>
                    <a:lumOff val="40000"/>
                  </a:schemeClr>
                </a:solidFill>
              </a:rPr>
              <a:t>Kadın Dış </a:t>
            </a:r>
            <a:r>
              <a:rPr lang="tr-TR" dirty="0" err="1" smtClean="0">
                <a:solidFill>
                  <a:schemeClr val="accent3">
                    <a:lumMod val="60000"/>
                    <a:lumOff val="40000"/>
                  </a:schemeClr>
                </a:solidFill>
              </a:rPr>
              <a:t>Genital</a:t>
            </a:r>
            <a:r>
              <a:rPr lang="tr-TR" dirty="0" smtClean="0">
                <a:solidFill>
                  <a:schemeClr val="accent3">
                    <a:lumMod val="60000"/>
                    <a:lumOff val="40000"/>
                  </a:schemeClr>
                </a:solidFill>
              </a:rPr>
              <a:t> Bölgesi</a:t>
            </a:r>
          </a:p>
          <a:p>
            <a:pPr algn="l"/>
            <a:r>
              <a:rPr lang="tr-TR" dirty="0" smtClean="0"/>
              <a:t>Kadın dış </a:t>
            </a:r>
            <a:r>
              <a:rPr lang="tr-TR" dirty="0" err="1" smtClean="0"/>
              <a:t>genital</a:t>
            </a:r>
            <a:r>
              <a:rPr lang="tr-TR" dirty="0" smtClean="0"/>
              <a:t> bölgesinde vulva, klitoris ve vajina girişinde majör, minör </a:t>
            </a:r>
            <a:r>
              <a:rPr lang="tr-TR" dirty="0" err="1" smtClean="0"/>
              <a:t>labiumlar</a:t>
            </a:r>
            <a:r>
              <a:rPr lang="tr-TR" dirty="0" smtClean="0"/>
              <a:t> (dudaklar) bulunur. Kadın </a:t>
            </a:r>
            <a:r>
              <a:rPr lang="tr-TR" dirty="0" err="1" smtClean="0"/>
              <a:t>üretrası</a:t>
            </a:r>
            <a:r>
              <a:rPr lang="tr-TR" dirty="0" smtClean="0"/>
              <a:t> vajina önündedir. Kadın </a:t>
            </a:r>
            <a:r>
              <a:rPr lang="tr-TR" dirty="0" err="1" smtClean="0"/>
              <a:t>eksternal</a:t>
            </a:r>
            <a:r>
              <a:rPr lang="tr-TR" dirty="0" smtClean="0"/>
              <a:t> </a:t>
            </a:r>
            <a:r>
              <a:rPr lang="tr-TR" dirty="0" err="1" smtClean="0"/>
              <a:t>genital</a:t>
            </a:r>
            <a:r>
              <a:rPr lang="tr-TR" dirty="0" smtClean="0"/>
              <a:t> bölge yaralanmaları bütün yumuşak doku yaralanmalarını içerir. Bu </a:t>
            </a:r>
            <a:r>
              <a:rPr lang="tr-TR" dirty="0" err="1" smtClean="0"/>
              <a:t>genital</a:t>
            </a:r>
            <a:r>
              <a:rPr lang="tr-TR" dirty="0" smtClean="0"/>
              <a:t> bölgenin zengin sinir desteği vardır ve yaralanmalar çok ağrılıdır.</a:t>
            </a: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533400" y="142852"/>
            <a:ext cx="7851648" cy="71438"/>
          </a:xfrm>
        </p:spPr>
        <p:txBody>
          <a:bodyPr>
            <a:normAutofit fontScale="90000"/>
          </a:bodyPr>
          <a:lstStyle/>
          <a:p>
            <a:endParaRPr lang="tr-TR" dirty="0"/>
          </a:p>
        </p:txBody>
      </p:sp>
      <p:sp>
        <p:nvSpPr>
          <p:cNvPr id="3" name="2 Alt Başlık"/>
          <p:cNvSpPr>
            <a:spLocks noGrp="1"/>
          </p:cNvSpPr>
          <p:nvPr>
            <p:ph type="subTitle" idx="1"/>
          </p:nvPr>
        </p:nvSpPr>
        <p:spPr>
          <a:xfrm>
            <a:off x="533400" y="857232"/>
            <a:ext cx="7854696" cy="5214974"/>
          </a:xfrm>
        </p:spPr>
        <p:txBody>
          <a:bodyPr>
            <a:normAutofit/>
          </a:bodyPr>
          <a:lstStyle/>
          <a:p>
            <a:pPr algn="l"/>
            <a:r>
              <a:rPr lang="tr-TR" dirty="0" err="1" smtClean="0"/>
              <a:t>Laserasyon</a:t>
            </a:r>
            <a:r>
              <a:rPr lang="tr-TR" dirty="0" smtClean="0"/>
              <a:t>-</a:t>
            </a:r>
            <a:r>
              <a:rPr lang="tr-TR" dirty="0" err="1" smtClean="0"/>
              <a:t>abrezyon</a:t>
            </a:r>
            <a:r>
              <a:rPr lang="tr-TR" dirty="0" smtClean="0"/>
              <a:t> ve </a:t>
            </a:r>
            <a:r>
              <a:rPr lang="tr-TR" dirty="0" err="1" smtClean="0"/>
              <a:t>avülsiyonlar</a:t>
            </a:r>
            <a:r>
              <a:rPr lang="tr-TR" dirty="0" smtClean="0"/>
              <a:t> ıslak kompreslerle örtülmeli, kanama kontrolü için lokal basınç uygulanmalı ve pansumanları yerinde tutmak için kundak bezi tipi pansuman kullanılmalıdır. Hiçbir zaman örtü veya kompresler vajinaya yerleştirilmemelidir. Yabancı cisimler stabilize edilerek yerinde bırakılır ve hasta hemen acil bölüme nakledilir. </a:t>
            </a:r>
          </a:p>
          <a:p>
            <a:pPr algn="l"/>
            <a:r>
              <a:rPr lang="tr-TR" dirty="0" smtClean="0"/>
              <a:t> Genelde bu yaralanmalar ağrılı olmakla beraber</a:t>
            </a:r>
          </a:p>
          <a:p>
            <a:pPr algn="l"/>
            <a:r>
              <a:rPr lang="tr-TR" dirty="0" smtClean="0"/>
              <a:t>hayatı tehdit etmezler. Kanama aşırı olabilir, </a:t>
            </a:r>
          </a:p>
          <a:p>
            <a:pPr algn="l"/>
            <a:r>
              <a:rPr lang="tr-TR" dirty="0" smtClean="0"/>
              <a:t>fakat lokal kompresyonla genellikle kontrol </a:t>
            </a:r>
          </a:p>
          <a:p>
            <a:pPr algn="l"/>
            <a:r>
              <a:rPr lang="tr-TR" dirty="0" smtClean="0"/>
              <a:t>edilir.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flipV="1">
            <a:off x="214282" y="0"/>
            <a:ext cx="7851648" cy="157178"/>
          </a:xfrm>
        </p:spPr>
        <p:txBody>
          <a:bodyPr>
            <a:normAutofit fontScale="90000"/>
          </a:bodyPr>
          <a:lstStyle/>
          <a:p>
            <a:endParaRPr lang="tr-TR" dirty="0"/>
          </a:p>
        </p:txBody>
      </p:sp>
      <p:sp>
        <p:nvSpPr>
          <p:cNvPr id="3" name="2 Alt Başlık"/>
          <p:cNvSpPr>
            <a:spLocks noGrp="1"/>
          </p:cNvSpPr>
          <p:nvPr>
            <p:ph type="subTitle" idx="1"/>
          </p:nvPr>
        </p:nvSpPr>
        <p:spPr>
          <a:xfrm>
            <a:off x="533400" y="928670"/>
            <a:ext cx="5824550" cy="5786478"/>
          </a:xfrm>
        </p:spPr>
        <p:txBody>
          <a:bodyPr numCol="2">
            <a:normAutofit/>
          </a:bodyPr>
          <a:lstStyle/>
          <a:p>
            <a:pPr algn="l"/>
            <a:r>
              <a:rPr lang="tr-TR" dirty="0" smtClean="0"/>
              <a:t>Batın boşluğu, parlak, düz hücre tabakalarından oluşan, boşluktaki organları örten ve </a:t>
            </a:r>
            <a:r>
              <a:rPr lang="tr-TR" dirty="0" err="1" smtClean="0"/>
              <a:t>kavite</a:t>
            </a:r>
            <a:r>
              <a:rPr lang="tr-TR" dirty="0" smtClean="0"/>
              <a:t> duvarlarını sınırlayan periton tarafından sınırlanır. Batın boşluğu karaciğer, safra kesesi ve safra yolları, dalak, mide ve </a:t>
            </a:r>
            <a:r>
              <a:rPr lang="tr-TR" dirty="0" err="1" smtClean="0"/>
              <a:t>barsakları</a:t>
            </a:r>
            <a:r>
              <a:rPr lang="tr-TR" dirty="0" smtClean="0"/>
              <a:t> içerir.</a:t>
            </a:r>
            <a:endParaRPr lang="tr-TR" dirty="0"/>
          </a:p>
        </p:txBody>
      </p:sp>
      <p:pic>
        <p:nvPicPr>
          <p:cNvPr id="2051" name="Picture 3"/>
          <p:cNvPicPr>
            <a:picLocks noChangeAspect="1" noChangeArrowheads="1"/>
          </p:cNvPicPr>
          <p:nvPr/>
        </p:nvPicPr>
        <p:blipFill>
          <a:blip r:embed="rId2"/>
          <a:srcRect/>
          <a:stretch>
            <a:fillRect/>
          </a:stretch>
        </p:blipFill>
        <p:spPr bwMode="auto">
          <a:xfrm>
            <a:off x="3500430" y="857232"/>
            <a:ext cx="5214974"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pPr algn="l"/>
            <a:r>
              <a:rPr lang="tr-TR" smtClean="0"/>
              <a:t>HASİBE ŞİMŞEK</a:t>
            </a:r>
            <a:br>
              <a:rPr lang="tr-TR" smtClean="0"/>
            </a:br>
            <a:r>
              <a:rPr lang="tr-TR" smtClean="0"/>
              <a:t>13340056</a:t>
            </a:r>
            <a:endParaRPr lang="tr-TR" dirty="0"/>
          </a:p>
        </p:txBody>
      </p:sp>
      <p:sp>
        <p:nvSpPr>
          <p:cNvPr id="3" name="2 Alt Başlık"/>
          <p:cNvSpPr>
            <a:spLocks noGrp="1"/>
          </p:cNvSpPr>
          <p:nvPr>
            <p:ph type="subTitle" idx="1"/>
          </p:nvPr>
        </p:nvSpPr>
        <p:spPr/>
        <p:txBody>
          <a:bodyPr/>
          <a:lstStyle/>
          <a:p>
            <a:pPr algn="l"/>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57158" y="0"/>
            <a:ext cx="7851648" cy="214290"/>
          </a:xfrm>
        </p:spPr>
        <p:txBody>
          <a:bodyPr>
            <a:normAutofit fontScale="90000"/>
          </a:bodyPr>
          <a:lstStyle/>
          <a:p>
            <a:endParaRPr lang="tr-TR" dirty="0"/>
          </a:p>
        </p:txBody>
      </p:sp>
      <p:sp>
        <p:nvSpPr>
          <p:cNvPr id="4" name="3 Alt Başlık"/>
          <p:cNvSpPr>
            <a:spLocks noGrp="1"/>
          </p:cNvSpPr>
          <p:nvPr>
            <p:ph type="subTitle" idx="1"/>
          </p:nvPr>
        </p:nvSpPr>
        <p:spPr>
          <a:xfrm>
            <a:off x="1071538" y="928646"/>
            <a:ext cx="7530872" cy="5929354"/>
          </a:xfrm>
        </p:spPr>
        <p:txBody>
          <a:bodyPr>
            <a:normAutofit/>
          </a:bodyPr>
          <a:lstStyle/>
          <a:p>
            <a:pPr algn="l"/>
            <a:r>
              <a:rPr lang="tr-TR" sz="2000" dirty="0" smtClean="0"/>
              <a:t>Peritonun hemen arkasında periton ve majör </a:t>
            </a:r>
          </a:p>
          <a:p>
            <a:pPr algn="l"/>
            <a:r>
              <a:rPr lang="tr-TR" sz="2000" dirty="0" smtClean="0"/>
              <a:t>sırt kasları arasında böbrekler ve drenaj tüpleri </a:t>
            </a:r>
          </a:p>
          <a:p>
            <a:pPr algn="l"/>
            <a:r>
              <a:rPr lang="tr-TR" sz="2000" dirty="0" smtClean="0"/>
              <a:t>(</a:t>
            </a:r>
            <a:r>
              <a:rPr lang="tr-TR" sz="2000" dirty="0" err="1" smtClean="0"/>
              <a:t>üreterler</a:t>
            </a:r>
            <a:r>
              <a:rPr lang="tr-TR" sz="2000" dirty="0" smtClean="0"/>
              <a:t>), adrenal bezleri, pankreas, ince </a:t>
            </a:r>
            <a:r>
              <a:rPr lang="tr-TR" sz="2000" dirty="0" err="1" smtClean="0"/>
              <a:t>barsağın</a:t>
            </a:r>
            <a:r>
              <a:rPr lang="tr-TR" sz="2000" dirty="0" smtClean="0"/>
              <a:t> </a:t>
            </a:r>
          </a:p>
          <a:p>
            <a:pPr algn="l"/>
            <a:r>
              <a:rPr lang="tr-TR" sz="2000" dirty="0" err="1" smtClean="0"/>
              <a:t>duodenum</a:t>
            </a:r>
            <a:r>
              <a:rPr lang="tr-TR" sz="2000" dirty="0" smtClean="0"/>
              <a:t> kısmı bulunur. Aynı alanda periton ve </a:t>
            </a:r>
          </a:p>
          <a:p>
            <a:pPr algn="l"/>
            <a:r>
              <a:rPr lang="tr-TR" sz="2000" dirty="0" smtClean="0"/>
              <a:t>sırt kasları arasında majör kan damarları aorta ve </a:t>
            </a:r>
          </a:p>
          <a:p>
            <a:pPr algn="l"/>
            <a:r>
              <a:rPr lang="tr-TR" sz="2000" dirty="0" smtClean="0"/>
              <a:t>vena kava </a:t>
            </a:r>
            <a:r>
              <a:rPr lang="tr-TR" sz="2000" dirty="0" err="1" smtClean="0"/>
              <a:t>inferior</a:t>
            </a:r>
            <a:r>
              <a:rPr lang="tr-TR" sz="2000" dirty="0" smtClean="0"/>
              <a:t> da bulunur (</a:t>
            </a:r>
            <a:r>
              <a:rPr lang="tr-TR" sz="2000" dirty="0" err="1" smtClean="0"/>
              <a:t>retroperitoneal</a:t>
            </a:r>
            <a:r>
              <a:rPr lang="tr-TR" sz="2000" dirty="0" smtClean="0"/>
              <a:t> </a:t>
            </a:r>
          </a:p>
          <a:p>
            <a:pPr algn="l"/>
            <a:r>
              <a:rPr lang="tr-TR" sz="2000" dirty="0" smtClean="0"/>
              <a:t>boşluk). Bu büyük damarların yanında sinirler ve </a:t>
            </a:r>
          </a:p>
          <a:p>
            <a:pPr algn="l"/>
            <a:r>
              <a:rPr lang="tr-TR" sz="2000" dirty="0" smtClean="0"/>
              <a:t>lenf bezleri bulunmaktadır.</a:t>
            </a:r>
          </a:p>
        </p:txBody>
      </p:sp>
      <p:pic>
        <p:nvPicPr>
          <p:cNvPr id="3074" name="Picture 2"/>
          <p:cNvPicPr>
            <a:picLocks noChangeAspect="1" noChangeArrowheads="1"/>
          </p:cNvPicPr>
          <p:nvPr/>
        </p:nvPicPr>
        <p:blipFill>
          <a:blip r:embed="rId2"/>
          <a:srcRect/>
          <a:stretch>
            <a:fillRect/>
          </a:stretch>
        </p:blipFill>
        <p:spPr bwMode="auto">
          <a:xfrm>
            <a:off x="1000100" y="3786190"/>
            <a:ext cx="5857916" cy="29289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142852"/>
            <a:ext cx="7851648" cy="285752"/>
          </a:xfrm>
        </p:spPr>
        <p:txBody>
          <a:bodyPr>
            <a:normAutofit fontScale="90000"/>
          </a:bodyPr>
          <a:lstStyle/>
          <a:p>
            <a:endParaRPr lang="tr-TR" dirty="0"/>
          </a:p>
        </p:txBody>
      </p:sp>
      <p:sp>
        <p:nvSpPr>
          <p:cNvPr id="3" name="2 Alt Başlık"/>
          <p:cNvSpPr>
            <a:spLocks noGrp="1"/>
          </p:cNvSpPr>
          <p:nvPr>
            <p:ph type="subTitle" idx="1"/>
          </p:nvPr>
        </p:nvSpPr>
        <p:spPr>
          <a:xfrm>
            <a:off x="571472" y="1071546"/>
            <a:ext cx="7854696" cy="2357454"/>
          </a:xfrm>
        </p:spPr>
        <p:txBody>
          <a:bodyPr/>
          <a:lstStyle/>
          <a:p>
            <a:pPr algn="l"/>
            <a:r>
              <a:rPr lang="tr-TR" dirty="0" smtClean="0"/>
              <a:t>Batın boşluğunun en alt kısmında </a:t>
            </a:r>
            <a:r>
              <a:rPr lang="tr-TR" dirty="0" err="1" smtClean="0"/>
              <a:t>pubis</a:t>
            </a:r>
            <a:r>
              <a:rPr lang="tr-TR" dirty="0" smtClean="0"/>
              <a:t> ve </a:t>
            </a:r>
            <a:r>
              <a:rPr lang="tr-TR" dirty="0" err="1" smtClean="0"/>
              <a:t>sakrum</a:t>
            </a:r>
            <a:r>
              <a:rPr lang="tr-TR" dirty="0" smtClean="0"/>
              <a:t> arasındaki hayali planın altındaki bölgeye </a:t>
            </a:r>
          </a:p>
          <a:p>
            <a:pPr algn="l"/>
            <a:r>
              <a:rPr lang="tr-TR" dirty="0" err="1" smtClean="0"/>
              <a:t>pelvik</a:t>
            </a:r>
            <a:r>
              <a:rPr lang="tr-TR" dirty="0" smtClean="0"/>
              <a:t> </a:t>
            </a:r>
            <a:r>
              <a:rPr lang="tr-TR" dirty="0" err="1" smtClean="0"/>
              <a:t>kavite</a:t>
            </a:r>
            <a:r>
              <a:rPr lang="tr-TR" dirty="0" smtClean="0"/>
              <a:t> denir. Burada rektum, mesane, iç </a:t>
            </a:r>
          </a:p>
          <a:p>
            <a:pPr algn="l"/>
            <a:r>
              <a:rPr lang="tr-TR" dirty="0" smtClean="0"/>
              <a:t>üreme organları bulunur.</a:t>
            </a:r>
            <a:endParaRPr lang="tr-TR" dirty="0"/>
          </a:p>
        </p:txBody>
      </p:sp>
      <p:pic>
        <p:nvPicPr>
          <p:cNvPr id="4098" name="Picture 2"/>
          <p:cNvPicPr>
            <a:picLocks noChangeAspect="1" noChangeArrowheads="1"/>
          </p:cNvPicPr>
          <p:nvPr/>
        </p:nvPicPr>
        <p:blipFill>
          <a:blip r:embed="rId2"/>
          <a:srcRect/>
          <a:stretch>
            <a:fillRect/>
          </a:stretch>
        </p:blipFill>
        <p:spPr bwMode="auto">
          <a:xfrm>
            <a:off x="1714480" y="3214686"/>
            <a:ext cx="4786346"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20" y="0"/>
            <a:ext cx="7851648" cy="142852"/>
          </a:xfrm>
        </p:spPr>
        <p:txBody>
          <a:bodyPr>
            <a:normAutofit fontScale="90000"/>
          </a:bodyPr>
          <a:lstStyle/>
          <a:p>
            <a:endParaRPr lang="tr-TR" dirty="0"/>
          </a:p>
        </p:txBody>
      </p:sp>
      <p:sp>
        <p:nvSpPr>
          <p:cNvPr id="3" name="2 Alt Başlık"/>
          <p:cNvSpPr>
            <a:spLocks noGrp="1"/>
          </p:cNvSpPr>
          <p:nvPr>
            <p:ph type="subTitle" idx="1"/>
          </p:nvPr>
        </p:nvSpPr>
        <p:spPr>
          <a:xfrm>
            <a:off x="533400" y="785794"/>
            <a:ext cx="7854696" cy="5572164"/>
          </a:xfrm>
        </p:spPr>
        <p:txBody>
          <a:bodyPr/>
          <a:lstStyle/>
          <a:p>
            <a:pPr algn="l"/>
            <a:r>
              <a:rPr lang="tr-TR" dirty="0" smtClean="0"/>
              <a:t>Batındaki organların yanında, bunları batın duvarına bağlayan doku yapraklarına </a:t>
            </a:r>
            <a:r>
              <a:rPr lang="tr-TR" dirty="0" err="1" smtClean="0"/>
              <a:t>mezenter</a:t>
            </a:r>
            <a:r>
              <a:rPr lang="tr-TR" dirty="0" smtClean="0"/>
              <a:t> denir. </a:t>
            </a:r>
            <a:r>
              <a:rPr lang="tr-TR" dirty="0" err="1" smtClean="0"/>
              <a:t>Mezenter</a:t>
            </a:r>
            <a:r>
              <a:rPr lang="tr-TR" dirty="0" smtClean="0"/>
              <a:t> peritondan meydana gelen narin bir dokudur. Organlar batın </a:t>
            </a:r>
            <a:r>
              <a:rPr lang="tr-TR" dirty="0" err="1" smtClean="0"/>
              <a:t>kavitesinde</a:t>
            </a:r>
            <a:r>
              <a:rPr lang="tr-TR" dirty="0" smtClean="0"/>
              <a:t> hareket etmelerine müsaade eden </a:t>
            </a:r>
            <a:r>
              <a:rPr lang="tr-TR" dirty="0" err="1" smtClean="0"/>
              <a:t>mezenterik</a:t>
            </a:r>
            <a:r>
              <a:rPr lang="tr-TR" dirty="0" smtClean="0"/>
              <a:t> bağlantılarıyla serbest bir şekilde asılı durur. Bu mobillik </a:t>
            </a:r>
            <a:r>
              <a:rPr lang="tr-TR" dirty="0" err="1" smtClean="0"/>
              <a:t>barsakların</a:t>
            </a:r>
            <a:r>
              <a:rPr lang="tr-TR" dirty="0" smtClean="0"/>
              <a:t> normal devamlı </a:t>
            </a:r>
            <a:r>
              <a:rPr lang="tr-TR" dirty="0" err="1" smtClean="0"/>
              <a:t>müsküler</a:t>
            </a:r>
            <a:r>
              <a:rPr lang="tr-TR" dirty="0" smtClean="0"/>
              <a:t> aktiviteleri için gereklidir.</a:t>
            </a:r>
            <a:endParaRPr lang="tr-TR" dirty="0"/>
          </a:p>
        </p:txBody>
      </p:sp>
      <p:pic>
        <p:nvPicPr>
          <p:cNvPr id="5122" name="Picture 2"/>
          <p:cNvPicPr>
            <a:picLocks noChangeAspect="1" noChangeArrowheads="1"/>
          </p:cNvPicPr>
          <p:nvPr/>
        </p:nvPicPr>
        <p:blipFill>
          <a:blip r:embed="rId2"/>
          <a:srcRect/>
          <a:stretch>
            <a:fillRect/>
          </a:stretch>
        </p:blipFill>
        <p:spPr bwMode="auto">
          <a:xfrm>
            <a:off x="1500166" y="3714728"/>
            <a:ext cx="5214974"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33400" y="214290"/>
            <a:ext cx="7851648" cy="45719"/>
          </a:xfrm>
        </p:spPr>
        <p:txBody>
          <a:bodyPr>
            <a:normAutofit fontScale="90000"/>
          </a:bodyPr>
          <a:lstStyle/>
          <a:p>
            <a:endParaRPr lang="tr-TR" dirty="0"/>
          </a:p>
        </p:txBody>
      </p:sp>
      <p:sp>
        <p:nvSpPr>
          <p:cNvPr id="3" name="2 Alt Başlık"/>
          <p:cNvSpPr>
            <a:spLocks noGrp="1"/>
          </p:cNvSpPr>
          <p:nvPr>
            <p:ph type="subTitle" idx="1"/>
          </p:nvPr>
        </p:nvSpPr>
        <p:spPr>
          <a:xfrm>
            <a:off x="642910" y="1142984"/>
            <a:ext cx="7854696" cy="4786346"/>
          </a:xfrm>
        </p:spPr>
        <p:txBody>
          <a:bodyPr>
            <a:normAutofit fontScale="92500" lnSpcReduction="10000"/>
          </a:bodyPr>
          <a:lstStyle/>
          <a:p>
            <a:pPr algn="l"/>
            <a:r>
              <a:rPr lang="tr-TR" dirty="0" smtClean="0"/>
              <a:t>. Batın </a:t>
            </a:r>
            <a:r>
              <a:rPr lang="tr-TR" dirty="0" err="1" smtClean="0"/>
              <a:t>kavitesini</a:t>
            </a:r>
            <a:r>
              <a:rPr lang="tr-TR" dirty="0" smtClean="0"/>
              <a:t> sınırlayan periton diğer dokulardaki gibi sinir desteğine sahiptir. Batın duvarlarını sınırlayan periton derideki gibi aynı duyumları alırken, </a:t>
            </a:r>
            <a:r>
              <a:rPr lang="tr-TR" dirty="0" err="1" smtClean="0"/>
              <a:t>mezenteri</a:t>
            </a:r>
            <a:r>
              <a:rPr lang="tr-TR" dirty="0" smtClean="0"/>
              <a:t> ve batın organlarını örten periton ise ağrıyı lokalize edemez, ancak tansiyon ve gerginlik </a:t>
            </a:r>
            <a:r>
              <a:rPr lang="tr-TR" dirty="0" err="1" smtClean="0"/>
              <a:t>persepsiyonunu</a:t>
            </a:r>
            <a:r>
              <a:rPr lang="tr-TR" dirty="0" smtClean="0"/>
              <a:t> alır.</a:t>
            </a:r>
          </a:p>
          <a:p>
            <a:pPr algn="l"/>
            <a:r>
              <a:rPr lang="tr-TR" dirty="0" smtClean="0"/>
              <a:t> Genel olarak batın, </a:t>
            </a:r>
            <a:r>
              <a:rPr lang="tr-TR" dirty="0" err="1" smtClean="0"/>
              <a:t>pelvik</a:t>
            </a:r>
            <a:r>
              <a:rPr lang="tr-TR" dirty="0" smtClean="0"/>
              <a:t> </a:t>
            </a:r>
            <a:r>
              <a:rPr lang="tr-TR" dirty="0" err="1" smtClean="0"/>
              <a:t>kavite</a:t>
            </a:r>
            <a:r>
              <a:rPr lang="tr-TR" dirty="0" smtClean="0"/>
              <a:t> ve </a:t>
            </a:r>
            <a:r>
              <a:rPr lang="tr-TR" dirty="0" err="1" smtClean="0"/>
              <a:t>retroperitoneal</a:t>
            </a:r>
            <a:r>
              <a:rPr lang="tr-TR" dirty="0" smtClean="0"/>
              <a:t> bölgedeki organlar boşluklu veya katıdır.</a:t>
            </a:r>
          </a:p>
          <a:p>
            <a:pPr algn="l"/>
            <a:r>
              <a:rPr lang="tr-TR" dirty="0" smtClean="0"/>
              <a:t>İçi </a:t>
            </a:r>
            <a:r>
              <a:rPr lang="tr-TR" dirty="0" smtClean="0">
                <a:solidFill>
                  <a:schemeClr val="tx2">
                    <a:lumMod val="10000"/>
                  </a:schemeClr>
                </a:solidFill>
              </a:rPr>
              <a:t>boşluklu organlar </a:t>
            </a:r>
            <a:r>
              <a:rPr lang="tr-TR" dirty="0" smtClean="0"/>
              <a:t>maddelerin geçtiği tüplerdir. Örneğin, mide ve </a:t>
            </a:r>
            <a:r>
              <a:rPr lang="tr-TR" dirty="0" err="1" smtClean="0"/>
              <a:t>barsaklar</a:t>
            </a:r>
            <a:r>
              <a:rPr lang="tr-TR" dirty="0" smtClean="0"/>
              <a:t> yiyeceği vücut boyunca ilerletir, </a:t>
            </a:r>
            <a:r>
              <a:rPr lang="tr-TR" dirty="0" err="1" smtClean="0"/>
              <a:t>üreter</a:t>
            </a:r>
            <a:r>
              <a:rPr lang="tr-TR" dirty="0" smtClean="0"/>
              <a:t>  ve mesane atılana kadar idrarı iletir ve depo eder. Mide, </a:t>
            </a:r>
            <a:r>
              <a:rPr lang="tr-TR" dirty="0" err="1" smtClean="0"/>
              <a:t>duedonum</a:t>
            </a:r>
            <a:r>
              <a:rPr lang="tr-TR" dirty="0" smtClean="0"/>
              <a:t>, ince </a:t>
            </a:r>
            <a:r>
              <a:rPr lang="tr-TR" dirty="0" err="1" smtClean="0"/>
              <a:t>barsaklar</a:t>
            </a:r>
            <a:r>
              <a:rPr lang="tr-TR" dirty="0" smtClean="0"/>
              <a:t>, kalın barsak (kolon), rektum, </a:t>
            </a:r>
            <a:r>
              <a:rPr lang="tr-TR" dirty="0" err="1" smtClean="0"/>
              <a:t>apandiks</a:t>
            </a:r>
            <a:r>
              <a:rPr lang="tr-TR" dirty="0" smtClean="0"/>
              <a:t>, safra kesesi, safra yolları, mesane, </a:t>
            </a:r>
            <a:r>
              <a:rPr lang="tr-TR" dirty="0" err="1" smtClean="0"/>
              <a:t>üreter</a:t>
            </a:r>
            <a:r>
              <a:rPr lang="tr-TR" dirty="0" smtClean="0"/>
              <a:t>  ve rahim boşluklu organlardır.</a:t>
            </a:r>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287</TotalTime>
  <Words>2400</Words>
  <Application>Microsoft Office PowerPoint</Application>
  <PresentationFormat>Ekran Gösterisi (4:3)</PresentationFormat>
  <Paragraphs>142</Paragraphs>
  <Slides>50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50</vt:i4>
      </vt:variant>
    </vt:vector>
  </HeadingPairs>
  <TitlesOfParts>
    <vt:vector size="54" baseType="lpstr">
      <vt:lpstr>Calibri</vt:lpstr>
      <vt:lpstr>Constantia</vt:lpstr>
      <vt:lpstr>Wingdings 2</vt:lpstr>
      <vt:lpstr>Akış</vt:lpstr>
      <vt:lpstr>KARIN YARALANMALARINDA ACİL BAKIM</vt:lpstr>
      <vt:lpstr>ABDOMEN ANATOMİSİ</vt:lpstr>
      <vt:lpstr>PowerPoint Sunusu</vt:lpstr>
      <vt:lpstr>BATIN KAVİTESİ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BATIN TRAVMASINA YOL AÇAN DURUMLAR</vt:lpstr>
      <vt:lpstr>PowerPoint Sunusu</vt:lpstr>
      <vt:lpstr>Karın Travmalarında Sıklıkla Yaralanma Olasılığı Olan Yapılar:</vt:lpstr>
      <vt:lpstr>Penetran Karın Travmaları:</vt:lpstr>
      <vt:lpstr>BATIN YARALANMALARININ DEĞERLENDİRİLMESİ</vt:lpstr>
      <vt:lpstr>PowerPoint Sunusu</vt:lpstr>
      <vt:lpstr>PowerPoint Sunusu</vt:lpstr>
      <vt:lpstr>PowerPoint Sunusu</vt:lpstr>
      <vt:lpstr>PowerPoint Sunusu</vt:lpstr>
      <vt:lpstr>PowerPoint Sunusu</vt:lpstr>
      <vt:lpstr>PowerPoint Sunusu</vt:lpstr>
      <vt:lpstr>PowerPoint Sunusu</vt:lpstr>
      <vt:lpstr>PowerPoint Sunusu</vt:lpstr>
      <vt:lpstr>BATIN YARALANMALARININ TEDAVİSİ</vt:lpstr>
      <vt:lpstr>PowerPoint Sunusu</vt:lpstr>
      <vt:lpstr>PowerPoint Sunusu</vt:lpstr>
      <vt:lpstr>PowerPoint Sunusu</vt:lpstr>
      <vt:lpstr>PowerPoint Sunusu</vt:lpstr>
      <vt:lpstr>PowerPoint Sunusu</vt:lpstr>
      <vt:lpstr>PowerPoint Sunusu</vt:lpstr>
      <vt:lpstr>PowerPoint Sunusu</vt:lpstr>
      <vt:lpstr>PowerPoint Sunusu</vt:lpstr>
      <vt:lpstr>KARACİĞER - DALAK YARALANMALARI</vt:lpstr>
      <vt:lpstr>PowerPoint Sunusu</vt:lpstr>
      <vt:lpstr>İÇİ BOŞ ORGAN YARALANMALARI</vt:lpstr>
      <vt:lpstr>GENİTOÜRİNER SİSTEM  YARALANMALARI</vt:lpstr>
      <vt:lpstr>PowerPoint Sunusu</vt:lpstr>
      <vt:lpstr>PowerPoint Sunusu</vt:lpstr>
      <vt:lpstr>PowerPoint Sunusu</vt:lpstr>
      <vt:lpstr>PowerPoint Sunusu</vt:lpstr>
      <vt:lpstr>PowerPoint Sunusu</vt:lpstr>
      <vt:lpstr>PowerPoint Sunusu</vt:lpstr>
      <vt:lpstr>PowerPoint Sunusu</vt:lpstr>
      <vt:lpstr>PowerPoint Sunusu</vt:lpstr>
      <vt:lpstr>HASİBE ŞİMŞEK 13340056</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KARIN YARALANMALARINDA ACİL BAKIM</dc:title>
  <dc:creator>User</dc:creator>
  <cp:lastModifiedBy>N.Bingöl</cp:lastModifiedBy>
  <cp:revision>30</cp:revision>
  <dcterms:created xsi:type="dcterms:W3CDTF">2014-03-10T08:57:49Z</dcterms:created>
  <dcterms:modified xsi:type="dcterms:W3CDTF">2018-01-16T12:24:38Z</dcterms:modified>
</cp:coreProperties>
</file>