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sldIdLst>
    <p:sldId id="898" r:id="rId2"/>
    <p:sldId id="899" r:id="rId3"/>
    <p:sldId id="561" r:id="rId4"/>
    <p:sldId id="903" r:id="rId5"/>
    <p:sldId id="553" r:id="rId6"/>
    <p:sldId id="682" r:id="rId7"/>
    <p:sldId id="554" r:id="rId8"/>
    <p:sldId id="683" r:id="rId9"/>
    <p:sldId id="555" r:id="rId10"/>
    <p:sldId id="556" r:id="rId11"/>
    <p:sldId id="557" r:id="rId12"/>
    <p:sldId id="684" r:id="rId13"/>
    <p:sldId id="558" r:id="rId14"/>
    <p:sldId id="685" r:id="rId15"/>
    <p:sldId id="559" r:id="rId16"/>
    <p:sldId id="686" r:id="rId17"/>
    <p:sldId id="560" r:id="rId18"/>
    <p:sldId id="687" r:id="rId19"/>
    <p:sldId id="688" r:id="rId20"/>
    <p:sldId id="902"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376" autoAdjust="0"/>
    <p:restoredTop sz="94660"/>
  </p:normalViewPr>
  <p:slideViewPr>
    <p:cSldViewPr snapToGrid="0">
      <p:cViewPr varScale="1">
        <p:scale>
          <a:sx n="69" d="100"/>
          <a:sy n="69" d="100"/>
        </p:scale>
        <p:origin x="35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a:xfrm>
            <a:off x="5332412" y="5883275"/>
            <a:ext cx="4324044" cy="365125"/>
          </a:xfrm>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820259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466682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7737309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16445968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7304938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11652961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0650520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8067488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516537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951856" y="5867131"/>
            <a:ext cx="551167" cy="365125"/>
          </a:xfrm>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168822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436288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865082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08E421F-223D-4E65-AEBB-F535412E1C22}" type="datetimeFigureOut">
              <a:rPr lang="tr-TR" smtClean="0"/>
              <a:t>13.03.2021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53438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08E421F-223D-4E65-AEBB-F535412E1C22}" type="datetimeFigureOut">
              <a:rPr lang="tr-TR" smtClean="0"/>
              <a:t>13.03.2021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87432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8E421F-223D-4E65-AEBB-F535412E1C22}" type="datetimeFigureOut">
              <a:rPr lang="tr-TR" smtClean="0"/>
              <a:t>13.03.2021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54135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670607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547881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08E421F-223D-4E65-AEBB-F535412E1C22}" type="datetimeFigureOut">
              <a:rPr lang="tr-TR" smtClean="0"/>
              <a:t>13.03.2021</a:t>
            </a:fld>
            <a:endParaRPr lang="tr-T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147EF0B-4EB9-4B56-9BA6-53DA8B2F2288}" type="slidenum">
              <a:rPr lang="tr-TR" smtClean="0"/>
              <a:t>‹#›</a:t>
            </a:fld>
            <a:endParaRPr lang="tr-TR"/>
          </a:p>
        </p:txBody>
      </p:sp>
    </p:spTree>
    <p:extLst>
      <p:ext uri="{BB962C8B-B14F-4D97-AF65-F5344CB8AC3E}">
        <p14:creationId xmlns:p14="http://schemas.microsoft.com/office/powerpoint/2010/main" val="2614452961"/>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325951" y="3093459"/>
            <a:ext cx="9436962" cy="2616199"/>
          </a:xfrm>
        </p:spPr>
        <p:txBody>
          <a:bodyPr>
            <a:normAutofit fontScale="90000"/>
          </a:bodyPr>
          <a:lstStyle/>
          <a:p>
            <a:pPr algn="ctr"/>
            <a:r>
              <a:rPr lang="tr-TR" b="1" dirty="0">
                <a:solidFill>
                  <a:srgbClr val="FF0000"/>
                </a:solidFill>
              </a:rPr>
              <a:t>ÇOCUK İSTİSMARI VE </a:t>
            </a:r>
            <a:r>
              <a:rPr lang="tr-TR" b="1" dirty="0" smtClean="0">
                <a:solidFill>
                  <a:srgbClr val="FF0000"/>
                </a:solidFill>
              </a:rPr>
              <a:t>İHMALİ</a:t>
            </a:r>
            <a:br>
              <a:rPr lang="tr-TR" b="1" dirty="0" smtClean="0">
                <a:solidFill>
                  <a:srgbClr val="FF0000"/>
                </a:solidFill>
              </a:rPr>
            </a:br>
            <a:r>
              <a:rPr lang="tr-TR" b="1" dirty="0">
                <a:solidFill>
                  <a:srgbClr val="FF0000"/>
                </a:solidFill>
              </a:rPr>
              <a:t/>
            </a:r>
            <a:br>
              <a:rPr lang="tr-TR" b="1" dirty="0">
                <a:solidFill>
                  <a:srgbClr val="FF0000"/>
                </a:solidFill>
              </a:rPr>
            </a:br>
            <a:r>
              <a:rPr lang="tr-TR" sz="3100" b="1" dirty="0" err="1">
                <a:solidFill>
                  <a:srgbClr val="FF0000"/>
                </a:solidFill>
              </a:rPr>
              <a:t>Prof.Dr</a:t>
            </a:r>
            <a:r>
              <a:rPr lang="tr-TR" sz="3100" b="1" dirty="0">
                <a:solidFill>
                  <a:srgbClr val="FF0000"/>
                </a:solidFill>
              </a:rPr>
              <a:t>. Aynur Bütün Ayhan</a:t>
            </a:r>
            <a:br>
              <a:rPr lang="tr-TR" sz="3100" b="1" dirty="0">
                <a:solidFill>
                  <a:srgbClr val="FF0000"/>
                </a:solidFill>
              </a:rPr>
            </a:br>
            <a:r>
              <a:rPr lang="tr-TR" sz="3100" b="1" dirty="0">
                <a:solidFill>
                  <a:srgbClr val="FF0000"/>
                </a:solidFill>
              </a:rPr>
              <a:t>Ankara Üniversitesi</a:t>
            </a:r>
            <a:br>
              <a:rPr lang="tr-TR" sz="3100" b="1" dirty="0">
                <a:solidFill>
                  <a:srgbClr val="FF0000"/>
                </a:solidFill>
              </a:rPr>
            </a:br>
            <a:r>
              <a:rPr lang="tr-TR" sz="3100" b="1" dirty="0">
                <a:solidFill>
                  <a:srgbClr val="FF0000"/>
                </a:solidFill>
              </a:rPr>
              <a:t>Sağlık Bilimleri Fakültesi</a:t>
            </a:r>
            <a:br>
              <a:rPr lang="tr-TR" sz="3100" b="1" dirty="0">
                <a:solidFill>
                  <a:srgbClr val="FF0000"/>
                </a:solidFill>
              </a:rPr>
            </a:br>
            <a:endParaRPr lang="tr-TR" sz="3100" b="1" dirty="0">
              <a:solidFill>
                <a:srgbClr val="FF0000"/>
              </a:solidFill>
            </a:endParaRPr>
          </a:p>
        </p:txBody>
      </p:sp>
    </p:spTree>
    <p:extLst>
      <p:ext uri="{BB962C8B-B14F-4D97-AF65-F5344CB8AC3E}">
        <p14:creationId xmlns:p14="http://schemas.microsoft.com/office/powerpoint/2010/main" val="838089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0680" y="122382"/>
            <a:ext cx="10018713" cy="1752599"/>
          </a:xfrm>
        </p:spPr>
        <p:txBody>
          <a:bodyPr/>
          <a:lstStyle/>
          <a:p>
            <a:r>
              <a:rPr lang="tr-TR" b="1" dirty="0" smtClean="0">
                <a:solidFill>
                  <a:srgbClr val="FF0000"/>
                </a:solidFill>
              </a:rPr>
              <a:t>Beslenme Hakkı:</a:t>
            </a:r>
            <a:r>
              <a:rPr lang="tr-TR" dirty="0" smtClean="0"/>
              <a:t/>
            </a:r>
            <a:br>
              <a:rPr lang="tr-TR" dirty="0" smtClean="0"/>
            </a:br>
            <a:endParaRPr lang="tr-TR" dirty="0"/>
          </a:p>
        </p:txBody>
      </p:sp>
      <p:sp>
        <p:nvSpPr>
          <p:cNvPr id="3" name="Content Placeholder 2"/>
          <p:cNvSpPr>
            <a:spLocks noGrp="1"/>
          </p:cNvSpPr>
          <p:nvPr>
            <p:ph idx="1"/>
          </p:nvPr>
        </p:nvSpPr>
        <p:spPr>
          <a:xfrm>
            <a:off x="1531480" y="-171933"/>
            <a:ext cx="9757111" cy="3875716"/>
          </a:xfrm>
        </p:spPr>
        <p:txBody>
          <a:bodyPr/>
          <a:lstStyle/>
          <a:p>
            <a:pPr>
              <a:buNone/>
            </a:pPr>
            <a:r>
              <a:rPr lang="tr-TR" sz="2000" dirty="0"/>
              <a:t>     Herkese, kendisi ve ailesi için yeterli bir yaşam standardına sahip olma hakkını sağlar. Bu standart, yeterli beslenmeyi, giyinmeyi, barınmayı ve yaşama koşullarının sürekli olarak geliştirilmesini de içerir. </a:t>
            </a:r>
          </a:p>
          <a:p>
            <a:endParaRPr lang="tr-TR" dirty="0"/>
          </a:p>
        </p:txBody>
      </p:sp>
      <p:pic>
        <p:nvPicPr>
          <p:cNvPr id="35842" name="Picture 2" descr="çocuk beslenme hakkı ile ilgili görsel sonucu"/>
          <p:cNvPicPr>
            <a:picLocks noChangeAspect="1" noChangeArrowheads="1"/>
          </p:cNvPicPr>
          <p:nvPr/>
        </p:nvPicPr>
        <p:blipFill>
          <a:blip r:embed="rId2" cstate="print"/>
          <a:srcRect/>
          <a:stretch>
            <a:fillRect/>
          </a:stretch>
        </p:blipFill>
        <p:spPr bwMode="auto">
          <a:xfrm>
            <a:off x="0" y="2204864"/>
            <a:ext cx="12192000" cy="4653136"/>
          </a:xfrm>
          <a:prstGeom prst="rect">
            <a:avLst/>
          </a:prstGeom>
          <a:noFill/>
        </p:spPr>
      </p:pic>
    </p:spTree>
    <p:extLst>
      <p:ext uri="{BB962C8B-B14F-4D97-AF65-F5344CB8AC3E}">
        <p14:creationId xmlns:p14="http://schemas.microsoft.com/office/powerpoint/2010/main" val="3630039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3408" y="341786"/>
            <a:ext cx="8568952" cy="1143000"/>
          </a:xfrm>
        </p:spPr>
        <p:txBody>
          <a:bodyPr>
            <a:normAutofit fontScale="90000"/>
          </a:bodyPr>
          <a:lstStyle/>
          <a:p>
            <a:r>
              <a:rPr lang="tr-TR" b="1" dirty="0">
                <a:solidFill>
                  <a:srgbClr val="FF0000"/>
                </a:solidFill>
              </a:rPr>
              <a:t>Sağlık Hizmetlerinden Yararlanma Hakkı:</a:t>
            </a:r>
            <a:r>
              <a:rPr lang="tr-TR" dirty="0" smtClean="0"/>
              <a:t/>
            </a:r>
            <a:br>
              <a:rPr lang="tr-TR" dirty="0" smtClean="0"/>
            </a:br>
            <a:endParaRPr lang="tr-TR" dirty="0"/>
          </a:p>
        </p:txBody>
      </p:sp>
      <p:sp>
        <p:nvSpPr>
          <p:cNvPr id="3" name="Content Placeholder 2"/>
          <p:cNvSpPr>
            <a:spLocks noGrp="1"/>
          </p:cNvSpPr>
          <p:nvPr>
            <p:ph idx="1"/>
          </p:nvPr>
        </p:nvSpPr>
        <p:spPr>
          <a:xfrm>
            <a:off x="1440872" y="750699"/>
            <a:ext cx="10196945" cy="1831070"/>
          </a:xfrm>
        </p:spPr>
        <p:txBody>
          <a:bodyPr/>
          <a:lstStyle/>
          <a:p>
            <a:pPr>
              <a:buNone/>
            </a:pPr>
            <a:r>
              <a:rPr lang="tr-TR" sz="2000" dirty="0"/>
              <a:t>     Sağlıklı olmak, sağlığını geliştirmek ve sağlığına yönelik olumsuzluklardan korunarak yaşamını sağlıklı bir şekilde sürdürmek doğal bir insan hakkıdır.</a:t>
            </a:r>
          </a:p>
        </p:txBody>
      </p:sp>
      <p:sp>
        <p:nvSpPr>
          <p:cNvPr id="34818" name="AutoShape 2" descr="çocuk sağlık hakkı ile ilgili görsel sonucu"/>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34820" name="AutoShape 4" descr="çocuk sağlık hakkı ile ilgili görsel sonucu"/>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34822" name="AutoShape 6" descr="çocuk sağlık hakkı ile ilgili görsel sonucu"/>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34824" name="Picture 8" descr="çocuk sağlık hakkı ile ilgili görsel sonucu"/>
          <p:cNvPicPr>
            <a:picLocks noChangeAspect="1" noChangeArrowheads="1"/>
          </p:cNvPicPr>
          <p:nvPr/>
        </p:nvPicPr>
        <p:blipFill>
          <a:blip r:embed="rId2" cstate="print"/>
          <a:srcRect/>
          <a:stretch>
            <a:fillRect/>
          </a:stretch>
        </p:blipFill>
        <p:spPr bwMode="auto">
          <a:xfrm>
            <a:off x="0" y="2152073"/>
            <a:ext cx="12192000" cy="4705927"/>
          </a:xfrm>
          <a:prstGeom prst="rect">
            <a:avLst/>
          </a:prstGeom>
          <a:noFill/>
        </p:spPr>
      </p:pic>
    </p:spTree>
    <p:extLst>
      <p:ext uri="{BB962C8B-B14F-4D97-AF65-F5344CB8AC3E}">
        <p14:creationId xmlns:p14="http://schemas.microsoft.com/office/powerpoint/2010/main" val="3406817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05608" y="2377750"/>
            <a:ext cx="10018713" cy="3124201"/>
          </a:xfrm>
        </p:spPr>
        <p:txBody>
          <a:bodyPr>
            <a:noAutofit/>
          </a:bodyPr>
          <a:lstStyle/>
          <a:p>
            <a:r>
              <a:rPr lang="tr-TR" sz="4400" dirty="0"/>
              <a:t>Sağlık hakkı, çocukların toplumdan, devletten, sağlığının korunmasını, gerektiğinde tedavi edilmesini, iyileştirilmesini isteyebilmesi ve sağlığını sürekli geliştirebilmesi için toplumun sağladığı olanaklardan yararlanabilmesidir</a:t>
            </a:r>
            <a:r>
              <a:rPr lang="tr-TR" sz="4400" b="1" i="1" dirty="0"/>
              <a:t>.</a:t>
            </a:r>
            <a:r>
              <a:rPr lang="tr-TR" sz="4400" dirty="0"/>
              <a:t> </a:t>
            </a:r>
          </a:p>
          <a:p>
            <a:endParaRPr lang="tr-TR" sz="4400" dirty="0"/>
          </a:p>
        </p:txBody>
      </p:sp>
    </p:spTree>
    <p:extLst>
      <p:ext uri="{BB962C8B-B14F-4D97-AF65-F5344CB8AC3E}">
        <p14:creationId xmlns:p14="http://schemas.microsoft.com/office/powerpoint/2010/main" val="1143491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544" y="548680"/>
            <a:ext cx="8229600" cy="1143000"/>
          </a:xfrm>
        </p:spPr>
        <p:txBody>
          <a:bodyPr>
            <a:normAutofit fontScale="90000"/>
          </a:bodyPr>
          <a:lstStyle/>
          <a:p>
            <a:r>
              <a:rPr lang="tr-TR" sz="3600" b="1" dirty="0">
                <a:solidFill>
                  <a:srgbClr val="FF0000"/>
                </a:solidFill>
              </a:rPr>
              <a:t>On Sekiz Yaş Altı Çocuk Çalıştırmama Hakkı:</a:t>
            </a:r>
            <a:r>
              <a:rPr lang="tr-TR" dirty="0" smtClean="0"/>
              <a:t/>
            </a:r>
            <a:br>
              <a:rPr lang="tr-TR" dirty="0" smtClean="0"/>
            </a:br>
            <a:endParaRPr lang="tr-TR" dirty="0"/>
          </a:p>
        </p:txBody>
      </p:sp>
      <p:pic>
        <p:nvPicPr>
          <p:cNvPr id="32770" name="Picture 2" descr="çocuk yaşama hakkı ile ilgili görsel sonucu"/>
          <p:cNvPicPr>
            <a:picLocks noChangeAspect="1" noChangeArrowheads="1"/>
          </p:cNvPicPr>
          <p:nvPr/>
        </p:nvPicPr>
        <p:blipFill>
          <a:blip r:embed="rId2" cstate="print"/>
          <a:srcRect/>
          <a:stretch>
            <a:fillRect/>
          </a:stretch>
        </p:blipFill>
        <p:spPr bwMode="auto">
          <a:xfrm>
            <a:off x="0" y="1873188"/>
            <a:ext cx="12192000" cy="4984812"/>
          </a:xfrm>
          <a:prstGeom prst="rect">
            <a:avLst/>
          </a:prstGeom>
          <a:noFill/>
        </p:spPr>
      </p:pic>
    </p:spTree>
    <p:extLst>
      <p:ext uri="{BB962C8B-B14F-4D97-AF65-F5344CB8AC3E}">
        <p14:creationId xmlns:p14="http://schemas.microsoft.com/office/powerpoint/2010/main" val="29028018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0" y="2508379"/>
            <a:ext cx="10018713" cy="3124201"/>
          </a:xfrm>
        </p:spPr>
        <p:txBody>
          <a:bodyPr>
            <a:noAutofit/>
          </a:bodyPr>
          <a:lstStyle/>
          <a:p>
            <a:r>
              <a:rPr lang="tr-TR" sz="4400" dirty="0">
                <a:solidFill>
                  <a:srgbClr val="000000"/>
                </a:solidFill>
                <a:latin typeface="Times New Roman" panose="02020603050405020304" pitchFamily="18" charset="0"/>
                <a:ea typeface="Calibri" panose="020F0502020204030204" pitchFamily="34" charset="0"/>
              </a:rPr>
              <a:t>Çocuk, sağlığı, eğitimi ve geliştirmesi açısından tehlike teşkil eden işlere karşı korunma hakkına sahiptir. Devlet, işe kabul için asgari bir yaş sınırı tespit etmek ve çalışma koşullarını düzenlemek zorundadır. 18 yaş altı çocuklar çalıştırılamaz. </a:t>
            </a:r>
            <a:endParaRPr lang="tr-TR" sz="4400" dirty="0">
              <a:latin typeface="Calibri" panose="020F0502020204030204" pitchFamily="34" charset="0"/>
              <a:ea typeface="Calibri" panose="020F0502020204030204" pitchFamily="34" charset="0"/>
            </a:endParaRPr>
          </a:p>
          <a:p>
            <a:endParaRPr lang="tr-TR" sz="4400" dirty="0"/>
          </a:p>
        </p:txBody>
      </p:sp>
    </p:spTree>
    <p:extLst>
      <p:ext uri="{BB962C8B-B14F-4D97-AF65-F5344CB8AC3E}">
        <p14:creationId xmlns:p14="http://schemas.microsoft.com/office/powerpoint/2010/main" val="1046535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544" y="404664"/>
            <a:ext cx="8229600" cy="1143000"/>
          </a:xfrm>
        </p:spPr>
        <p:txBody>
          <a:bodyPr>
            <a:normAutofit fontScale="90000"/>
          </a:bodyPr>
          <a:lstStyle/>
          <a:p>
            <a:r>
              <a:rPr lang="tr-TR" b="1" dirty="0" smtClean="0">
                <a:solidFill>
                  <a:srgbClr val="FF0000"/>
                </a:solidFill>
              </a:rPr>
              <a:t>Korunma Hakkı:</a:t>
            </a:r>
            <a:r>
              <a:rPr lang="tr-TR" dirty="0" smtClean="0"/>
              <a:t/>
            </a:r>
            <a:br>
              <a:rPr lang="tr-TR" dirty="0" smtClean="0"/>
            </a:br>
            <a:endParaRPr lang="tr-TR" dirty="0"/>
          </a:p>
        </p:txBody>
      </p:sp>
      <p:sp>
        <p:nvSpPr>
          <p:cNvPr id="3" name="Content Placeholder 2"/>
          <p:cNvSpPr>
            <a:spLocks noGrp="1"/>
          </p:cNvSpPr>
          <p:nvPr>
            <p:ph idx="1"/>
          </p:nvPr>
        </p:nvSpPr>
        <p:spPr>
          <a:xfrm>
            <a:off x="1563948" y="869632"/>
            <a:ext cx="10749379" cy="1529678"/>
          </a:xfrm>
        </p:spPr>
        <p:txBody>
          <a:bodyPr/>
          <a:lstStyle/>
          <a:p>
            <a:pPr>
              <a:buNone/>
            </a:pPr>
            <a:r>
              <a:rPr lang="tr-TR" sz="2000" dirty="0"/>
              <a:t>     </a:t>
            </a:r>
            <a:r>
              <a:rPr lang="tr-TR" sz="2000" dirty="0" smtClean="0"/>
              <a:t>Korunma </a:t>
            </a:r>
            <a:r>
              <a:rPr lang="tr-TR" sz="2000" dirty="0"/>
              <a:t>hakkı, her çocuğun zarar görmeme hakkının ifadesidir. Çocukların hayatta kalmak, gelişmek ve büyümek için ihtiyaçları olan başka şeyleri temin eden başka haklarını tamamlamaktadır. </a:t>
            </a:r>
          </a:p>
        </p:txBody>
      </p:sp>
      <p:pic>
        <p:nvPicPr>
          <p:cNvPr id="18434" name="Picture 2" descr="çocuk korunma hakkı ile ilgili görsel sonucu"/>
          <p:cNvPicPr>
            <a:picLocks noChangeAspect="1" noChangeArrowheads="1"/>
          </p:cNvPicPr>
          <p:nvPr/>
        </p:nvPicPr>
        <p:blipFill>
          <a:blip r:embed="rId2" cstate="print"/>
          <a:srcRect/>
          <a:stretch>
            <a:fillRect/>
          </a:stretch>
        </p:blipFill>
        <p:spPr bwMode="auto">
          <a:xfrm>
            <a:off x="0" y="2204864"/>
            <a:ext cx="12192000" cy="4653136"/>
          </a:xfrm>
          <a:prstGeom prst="rect">
            <a:avLst/>
          </a:prstGeom>
          <a:noFill/>
        </p:spPr>
      </p:pic>
    </p:spTree>
    <p:extLst>
      <p:ext uri="{BB962C8B-B14F-4D97-AF65-F5344CB8AC3E}">
        <p14:creationId xmlns:p14="http://schemas.microsoft.com/office/powerpoint/2010/main" val="30325967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Autofit/>
          </a:bodyPr>
          <a:lstStyle/>
          <a:p>
            <a:r>
              <a:rPr lang="tr-TR" sz="3200" dirty="0">
                <a:solidFill>
                  <a:srgbClr val="000000"/>
                </a:solidFill>
                <a:latin typeface="Times New Roman" panose="02020603050405020304" pitchFamily="18" charset="0"/>
                <a:ea typeface="Calibri" panose="020F0502020204030204" pitchFamily="34" charset="0"/>
              </a:rPr>
              <a:t>Örneğin tüm çocukların cinsel istismar ve sömürüye karşı korunma hakları vardır. Eğer yasalarla ve kurallarla bir sorunları olursa, onlara destek ve yardımcı olacak bir yasal danışmana, avukata ulaşma hakları vardır. </a:t>
            </a:r>
            <a:endParaRPr lang="tr-TR" sz="3200" dirty="0" smtClean="0">
              <a:solidFill>
                <a:srgbClr val="000000"/>
              </a:solidFill>
              <a:latin typeface="Times New Roman" panose="02020603050405020304" pitchFamily="18" charset="0"/>
              <a:ea typeface="Calibri" panose="020F0502020204030204" pitchFamily="34" charset="0"/>
            </a:endParaRPr>
          </a:p>
          <a:p>
            <a:r>
              <a:rPr lang="tr-TR" sz="3200" dirty="0" smtClean="0">
                <a:solidFill>
                  <a:srgbClr val="000000"/>
                </a:solidFill>
                <a:latin typeface="Times New Roman" panose="02020603050405020304" pitchFamily="18" charset="0"/>
                <a:ea typeface="Calibri" panose="020F0502020204030204" pitchFamily="34" charset="0"/>
              </a:rPr>
              <a:t>Çocuklara </a:t>
            </a:r>
            <a:r>
              <a:rPr lang="tr-TR" sz="3200" dirty="0">
                <a:solidFill>
                  <a:srgbClr val="000000"/>
                </a:solidFill>
                <a:latin typeface="Times New Roman" panose="02020603050405020304" pitchFamily="18" charset="0"/>
                <a:ea typeface="Calibri" panose="020F0502020204030204" pitchFamily="34" charset="0"/>
              </a:rPr>
              <a:t>destek olacak bir sosyal hizmet uzmanından destek alma hakları vardır. Çocuklarla bu alanda özel eğitim almış polisler ve kamu görevlileri ilgilenmek zorundadır. Çocuklara verilecek her türlü destek ücretsiz olmak zorundadır. </a:t>
            </a:r>
            <a:endParaRPr lang="tr-TR" sz="3200" dirty="0">
              <a:latin typeface="Calibri" panose="020F0502020204030204" pitchFamily="34" charset="0"/>
              <a:ea typeface="Calibri" panose="020F0502020204030204" pitchFamily="34" charset="0"/>
            </a:endParaRPr>
          </a:p>
          <a:p>
            <a:endParaRPr lang="tr-TR" sz="3200" dirty="0"/>
          </a:p>
        </p:txBody>
      </p:sp>
    </p:spTree>
    <p:extLst>
      <p:ext uri="{BB962C8B-B14F-4D97-AF65-F5344CB8AC3E}">
        <p14:creationId xmlns:p14="http://schemas.microsoft.com/office/powerpoint/2010/main" val="39928422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9822" y="206406"/>
            <a:ext cx="10018713" cy="1752599"/>
          </a:xfrm>
        </p:spPr>
        <p:txBody>
          <a:bodyPr/>
          <a:lstStyle/>
          <a:p>
            <a:r>
              <a:rPr lang="tr-TR" b="1" dirty="0" smtClean="0">
                <a:solidFill>
                  <a:srgbClr val="FF0000"/>
                </a:solidFill>
              </a:rPr>
              <a:t>Oyun Hakkı:</a:t>
            </a:r>
            <a:r>
              <a:rPr lang="tr-TR" dirty="0" smtClean="0"/>
              <a:t/>
            </a:r>
            <a:br>
              <a:rPr lang="tr-TR" dirty="0" smtClean="0"/>
            </a:br>
            <a:endParaRPr lang="tr-TR" dirty="0"/>
          </a:p>
        </p:txBody>
      </p:sp>
      <p:sp>
        <p:nvSpPr>
          <p:cNvPr id="3" name="Content Placeholder 2"/>
          <p:cNvSpPr>
            <a:spLocks noGrp="1"/>
          </p:cNvSpPr>
          <p:nvPr>
            <p:ph idx="1"/>
          </p:nvPr>
        </p:nvSpPr>
        <p:spPr>
          <a:xfrm>
            <a:off x="1413290" y="878518"/>
            <a:ext cx="10589101" cy="1645159"/>
          </a:xfrm>
        </p:spPr>
        <p:txBody>
          <a:bodyPr/>
          <a:lstStyle/>
          <a:p>
            <a:pPr>
              <a:buNone/>
            </a:pPr>
            <a:r>
              <a:rPr lang="tr-TR" sz="2000" dirty="0"/>
              <a:t>     Çocukların ekonomik ve sosyal hakları yanında ihmal edilen ve çok daha sonraları ele alınan, gerçekte çocuğun ruhsal ve fiziksel gelişimini tamamlayabilmesi için birçok haktan çok daha öncelikli hakkı oyun hakkıdır.</a:t>
            </a:r>
          </a:p>
        </p:txBody>
      </p:sp>
      <p:pic>
        <p:nvPicPr>
          <p:cNvPr id="17410" name="Picture 2" descr="çocuk oyun hakkı ile ilgili görsel sonucu"/>
          <p:cNvPicPr>
            <a:picLocks noChangeAspect="1" noChangeArrowheads="1"/>
          </p:cNvPicPr>
          <p:nvPr/>
        </p:nvPicPr>
        <p:blipFill>
          <a:blip r:embed="rId2" cstate="print"/>
          <a:srcRect/>
          <a:stretch>
            <a:fillRect/>
          </a:stretch>
        </p:blipFill>
        <p:spPr bwMode="auto">
          <a:xfrm>
            <a:off x="0" y="2374526"/>
            <a:ext cx="12192000" cy="4581128"/>
          </a:xfrm>
          <a:prstGeom prst="rect">
            <a:avLst/>
          </a:prstGeom>
          <a:noFill/>
        </p:spPr>
      </p:pic>
    </p:spTree>
    <p:extLst>
      <p:ext uri="{BB962C8B-B14F-4D97-AF65-F5344CB8AC3E}">
        <p14:creationId xmlns:p14="http://schemas.microsoft.com/office/powerpoint/2010/main" val="12665358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0" y="2377750"/>
            <a:ext cx="10018713" cy="3124201"/>
          </a:xfrm>
        </p:spPr>
        <p:txBody>
          <a:bodyPr>
            <a:noAutofit/>
          </a:bodyPr>
          <a:lstStyle/>
          <a:p>
            <a:r>
              <a:rPr lang="tr-TR" sz="4000" dirty="0">
                <a:solidFill>
                  <a:srgbClr val="000000"/>
                </a:solidFill>
                <a:latin typeface="Times New Roman" panose="02020603050405020304" pitchFamily="18" charset="0"/>
                <a:ea typeface="Calibri" panose="020F0502020204030204" pitchFamily="34" charset="0"/>
              </a:rPr>
              <a:t>Zira oyun, her çocuğun temel gereksinimlerinden birisidir. Bazı çocuklar içinde bulundukları yaşam imkânlarının yüksek olması sebebiyle bu gereksinimlerini kolayca karşılarken, bazı çocuklar da yaşadıkları ülkenin veya bölgenin koşullarının yetersiz olması nedeni ile oyun hakkından yeterince </a:t>
            </a:r>
            <a:r>
              <a:rPr lang="tr-TR" sz="4000" dirty="0" smtClean="0">
                <a:solidFill>
                  <a:srgbClr val="000000"/>
                </a:solidFill>
                <a:latin typeface="Times New Roman" panose="02020603050405020304" pitchFamily="18" charset="0"/>
                <a:ea typeface="Calibri" panose="020F0502020204030204" pitchFamily="34" charset="0"/>
              </a:rPr>
              <a:t>yararlanamamaktadır.</a:t>
            </a:r>
            <a:endParaRPr lang="tr-TR" sz="4000" dirty="0">
              <a:latin typeface="Calibri" panose="020F0502020204030204" pitchFamily="34" charset="0"/>
              <a:ea typeface="Calibri" panose="020F0502020204030204" pitchFamily="34" charset="0"/>
            </a:endParaRPr>
          </a:p>
          <a:p>
            <a:endParaRPr lang="tr-TR" sz="4000" dirty="0"/>
          </a:p>
        </p:txBody>
      </p:sp>
    </p:spTree>
    <p:extLst>
      <p:ext uri="{BB962C8B-B14F-4D97-AF65-F5344CB8AC3E}">
        <p14:creationId xmlns:p14="http://schemas.microsoft.com/office/powerpoint/2010/main" val="36752272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21632" y="2247122"/>
            <a:ext cx="10018713" cy="3124201"/>
          </a:xfrm>
        </p:spPr>
        <p:txBody>
          <a:bodyPr>
            <a:noAutofit/>
          </a:bodyPr>
          <a:lstStyle/>
          <a:p>
            <a:r>
              <a:rPr lang="tr-TR" dirty="0">
                <a:latin typeface="Times New Roman" panose="02020603050405020304" pitchFamily="18" charset="0"/>
                <a:ea typeface="Calibri" panose="020F0502020204030204" pitchFamily="34" charset="0"/>
              </a:rPr>
              <a:t>Toplumda oyunun öneminin göz ardı edilmesi, ailelerin aşırı korumacı tutumları, çocukların özgürce ve kendi ihtiyaçları doğrultusunda oynayabilecekleri oyun alanlarının yetersizliği, oyun alanları olsa dahi bu oyun alanlarına artan kentleşme, trafik, ulaşım sorunu nedeniyle erişimdeki yetersizlikler, oyun alanlarının günümüz çocuklarının algı ve beklentilerini karşılamayan tek tip ve geleneksel oyun alanlarından oluşması, teknolojik gelişmelerle evde ekran karşısında yapılabilecek aktivitelerin ve evde hareketsiz geçirilen zamanın artması, rekabete dayalı spor oyunlarının bazı çocukları oyundan uzaklaştırması, çocukların okul, okul sonrası ve hafta sonu gibi gündelik zamanlarının tamamının yetişkinler tarafından planlanıp yönetilmesi ve erken yaşta gelen okul başarısı baskısı çocukların oyun oynamalarının önünde engel oluşturabiliyor.</a:t>
            </a:r>
            <a:endParaRPr lang="tr-TR" dirty="0">
              <a:latin typeface="Calibri" panose="020F0502020204030204" pitchFamily="34" charset="0"/>
              <a:ea typeface="Calibri" panose="020F0502020204030204" pitchFamily="34" charset="0"/>
            </a:endParaRPr>
          </a:p>
          <a:p>
            <a:endParaRPr lang="tr-TR" dirty="0"/>
          </a:p>
        </p:txBody>
      </p:sp>
    </p:spTree>
    <p:extLst>
      <p:ext uri="{BB962C8B-B14F-4D97-AF65-F5344CB8AC3E}">
        <p14:creationId xmlns:p14="http://schemas.microsoft.com/office/powerpoint/2010/main" val="3787876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18996" y="1454021"/>
            <a:ext cx="10018713" cy="3124201"/>
          </a:xfrm>
        </p:spPr>
        <p:txBody>
          <a:bodyPr>
            <a:normAutofit/>
          </a:bodyPr>
          <a:lstStyle/>
          <a:p>
            <a:pPr algn="ctr"/>
            <a:r>
              <a:rPr lang="tr-TR" sz="4800" b="1" dirty="0"/>
              <a:t>Çocuk Hakları</a:t>
            </a:r>
            <a:endParaRPr lang="tr-TR" sz="4800" dirty="0"/>
          </a:p>
        </p:txBody>
      </p:sp>
    </p:spTree>
    <p:extLst>
      <p:ext uri="{BB962C8B-B14F-4D97-AF65-F5344CB8AC3E}">
        <p14:creationId xmlns:p14="http://schemas.microsoft.com/office/powerpoint/2010/main" val="9851492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0" y="79310"/>
            <a:ext cx="10018713" cy="1752599"/>
          </a:xfrm>
        </p:spPr>
        <p:txBody>
          <a:bodyPr/>
          <a:lstStyle/>
          <a:p>
            <a:r>
              <a:rPr lang="tr-TR" dirty="0" smtClean="0"/>
              <a:t>KAYNAKLAR</a:t>
            </a:r>
            <a:endParaRPr lang="tr-TR" dirty="0"/>
          </a:p>
        </p:txBody>
      </p:sp>
      <p:sp>
        <p:nvSpPr>
          <p:cNvPr id="3" name="İçerik Yer Tutucusu 2"/>
          <p:cNvSpPr>
            <a:spLocks noGrp="1"/>
          </p:cNvSpPr>
          <p:nvPr>
            <p:ph idx="1"/>
          </p:nvPr>
        </p:nvSpPr>
        <p:spPr>
          <a:xfrm>
            <a:off x="1614939" y="2405742"/>
            <a:ext cx="10018713" cy="3124201"/>
          </a:xfrm>
        </p:spPr>
        <p:txBody>
          <a:bodyPr>
            <a:noAutofit/>
          </a:bodyPr>
          <a:lstStyle/>
          <a:p>
            <a:r>
              <a:rPr lang="tr-TR" dirty="0"/>
              <a:t>AİLE VE SOSYAL POLİTİKALAR BAKANLIĞI. Çocuk bakım kuruluşlarında çalışan personele yönelik istismar ile mücadele rehber kitapçığı. Erişim: [https://ailevecalisma.gov.tr/media/2499/cocuk-bakim-kuruluslarinda-calisan-personele yonelik-istismarla-mucadele-rehber-kitapcigi.pdf].</a:t>
            </a:r>
          </a:p>
          <a:p>
            <a:r>
              <a:rPr lang="tr-TR" dirty="0" smtClean="0"/>
              <a:t>BEYAZOVA</a:t>
            </a:r>
            <a:r>
              <a:rPr lang="tr-TR" dirty="0"/>
              <a:t>, U. (2014). İhmal. </a:t>
            </a:r>
            <a:r>
              <a:rPr lang="tr-TR" i="1" dirty="0"/>
              <a:t>Çocuk İstismarına ve İhmaline Yaklaşım. Temel Bilgiler</a:t>
            </a:r>
            <a:r>
              <a:rPr lang="tr-TR" dirty="0"/>
              <a:t> içinde. Ed.: O. Derman, Ankara: Akademisyen Tıp Kitabevi, s.: 35-36.</a:t>
            </a:r>
          </a:p>
          <a:p>
            <a:r>
              <a:rPr lang="tr-TR" dirty="0" smtClean="0"/>
              <a:t>ÇEÇEN</a:t>
            </a:r>
            <a:r>
              <a:rPr lang="tr-TR" dirty="0"/>
              <a:t>, A. R. (2007). Çocuk cinsel istismarı: Sıklığı, etkileri ve okul temelli önleme yolları. </a:t>
            </a:r>
            <a:r>
              <a:rPr lang="tr-TR" i="1" dirty="0"/>
              <a:t>Uluslararası İnsan Bilimleri Dergisi</a:t>
            </a:r>
            <a:r>
              <a:rPr lang="tr-TR" dirty="0"/>
              <a:t>,  </a:t>
            </a:r>
            <a:r>
              <a:rPr lang="tr-TR" b="1" dirty="0"/>
              <a:t>4(1)</a:t>
            </a:r>
            <a:r>
              <a:rPr lang="tr-TR" dirty="0"/>
              <a:t>: 1-17.</a:t>
            </a:r>
          </a:p>
          <a:p>
            <a:r>
              <a:rPr lang="tr-TR" dirty="0" smtClean="0"/>
              <a:t>DERMAN</a:t>
            </a:r>
            <a:r>
              <a:rPr lang="tr-TR" dirty="0"/>
              <a:t>, O. (2014). Çocuk İstismarı ve İhmaline Yaklaşım. Ankara: Akademisyen Tıp Kitabevi.</a:t>
            </a:r>
          </a:p>
          <a:p>
            <a:endParaRPr lang="tr-TR" dirty="0"/>
          </a:p>
        </p:txBody>
      </p:sp>
    </p:spTree>
    <p:extLst>
      <p:ext uri="{BB962C8B-B14F-4D97-AF65-F5344CB8AC3E}">
        <p14:creationId xmlns:p14="http://schemas.microsoft.com/office/powerpoint/2010/main" val="404479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0" y="2237173"/>
            <a:ext cx="10018713" cy="3554027"/>
          </a:xfrm>
        </p:spPr>
        <p:txBody>
          <a:bodyPr>
            <a:noAutofit/>
          </a:bodyPr>
          <a:lstStyle/>
          <a:p>
            <a:r>
              <a:rPr lang="tr-TR" sz="3200" dirty="0"/>
              <a:t>Çocuk hakları, çocuklara özgü insan haklarıdır. Çocuk hakları eğitimi, çocukların haklarını öğrenmelerini, hakların ihlal edildiği durumları fark etmelerini ve sadece kendilerinin değil tüm insanların haklarını içtenlikle korumalarını sağlar</a:t>
            </a:r>
            <a:r>
              <a:rPr lang="tr-TR" sz="3200" dirty="0" smtClean="0"/>
              <a:t>.</a:t>
            </a:r>
          </a:p>
          <a:p>
            <a:r>
              <a:rPr lang="tr-TR" sz="3200" dirty="0"/>
              <a:t>Çocuk hakları eğitimi çocukların istek ve ihtiyaçları ayırt etmesini sağlar ve başkalarının haklarına saygı gösterme sorumluluğunu geliştirir</a:t>
            </a:r>
            <a:r>
              <a:rPr lang="tr-TR" sz="3200" dirty="0" smtClean="0"/>
              <a:t>.</a:t>
            </a:r>
            <a:endParaRPr lang="tr-TR" sz="3200" dirty="0"/>
          </a:p>
          <a:p>
            <a:endParaRPr lang="tr-TR" sz="3200" dirty="0"/>
          </a:p>
          <a:p>
            <a:endParaRPr lang="tr-TR" sz="3200" dirty="0"/>
          </a:p>
        </p:txBody>
      </p:sp>
    </p:spTree>
    <p:extLst>
      <p:ext uri="{BB962C8B-B14F-4D97-AF65-F5344CB8AC3E}">
        <p14:creationId xmlns:p14="http://schemas.microsoft.com/office/powerpoint/2010/main" val="1303697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Autofit/>
          </a:bodyPr>
          <a:lstStyle/>
          <a:p>
            <a:r>
              <a:rPr lang="tr-TR" sz="3600" dirty="0"/>
              <a:t>Çocuğun temel haklarının korunabilmesi, bedensel, sosyal, duygusal ve psikolojik olarak sağlıklı bir şekilde gelişebilmesi için gerekli olan beslenme, barınma, korunma, sevgi ve saygı görme, kendini ifade etme gibi temel biyolojik, sosyal ve psikolojik gereksinimlerin en üst düzeyde sağlanması sorumluluğu, anne babaların en temel sorumluluklarıdır.</a:t>
            </a:r>
          </a:p>
          <a:p>
            <a:endParaRPr lang="tr-TR" sz="3600" dirty="0"/>
          </a:p>
        </p:txBody>
      </p:sp>
    </p:spTree>
    <p:extLst>
      <p:ext uri="{BB962C8B-B14F-4D97-AF65-F5344CB8AC3E}">
        <p14:creationId xmlns:p14="http://schemas.microsoft.com/office/powerpoint/2010/main" val="685199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7880" y="95062"/>
            <a:ext cx="10018713" cy="1752599"/>
          </a:xfrm>
        </p:spPr>
        <p:txBody>
          <a:bodyPr/>
          <a:lstStyle/>
          <a:p>
            <a:r>
              <a:rPr lang="tr-TR" b="1" dirty="0" smtClean="0">
                <a:solidFill>
                  <a:srgbClr val="FF0000"/>
                </a:solidFill>
              </a:rPr>
              <a:t>Yaşama Ve Gelişme Hakkı:</a:t>
            </a:r>
            <a:r>
              <a:rPr lang="tr-TR" dirty="0" smtClean="0">
                <a:solidFill>
                  <a:srgbClr val="FF0000"/>
                </a:solidFill>
              </a:rPr>
              <a:t/>
            </a:r>
            <a:br>
              <a:rPr lang="tr-TR" dirty="0" smtClean="0">
                <a:solidFill>
                  <a:srgbClr val="FF0000"/>
                </a:solidFill>
              </a:rPr>
            </a:br>
            <a:endParaRPr lang="tr-TR" dirty="0">
              <a:solidFill>
                <a:srgbClr val="FF0000"/>
              </a:solidFill>
            </a:endParaRPr>
          </a:p>
        </p:txBody>
      </p:sp>
      <p:sp>
        <p:nvSpPr>
          <p:cNvPr id="3" name="Content Placeholder 2"/>
          <p:cNvSpPr>
            <a:spLocks noGrp="1"/>
          </p:cNvSpPr>
          <p:nvPr>
            <p:ph idx="1"/>
          </p:nvPr>
        </p:nvSpPr>
        <p:spPr>
          <a:xfrm>
            <a:off x="1919536" y="836714"/>
            <a:ext cx="10272464" cy="2243838"/>
          </a:xfrm>
        </p:spPr>
        <p:txBody>
          <a:bodyPr/>
          <a:lstStyle/>
          <a:p>
            <a:pPr>
              <a:buNone/>
            </a:pPr>
            <a:r>
              <a:rPr lang="tr-TR" dirty="0"/>
              <a:t>    Yaşamak, her çocuğun temel hakkıdır ve herkesin ilk görevi çocukların yaşamını korumaktır. Yaşam hakkı tüm hak ve özgürlüklerin kullanılmasının temelini oluşturan bir haktır. İnsan haklarının en başında gelir. </a:t>
            </a:r>
          </a:p>
        </p:txBody>
      </p:sp>
      <p:pic>
        <p:nvPicPr>
          <p:cNvPr id="38914" name="Picture 2" descr="çocuk yaşam hakkı ile ilgili görsel sonucu"/>
          <p:cNvPicPr>
            <a:picLocks noChangeAspect="1" noChangeArrowheads="1"/>
          </p:cNvPicPr>
          <p:nvPr/>
        </p:nvPicPr>
        <p:blipFill>
          <a:blip r:embed="rId2" cstate="print"/>
          <a:srcRect/>
          <a:stretch>
            <a:fillRect/>
          </a:stretch>
        </p:blipFill>
        <p:spPr bwMode="auto">
          <a:xfrm>
            <a:off x="0" y="2672179"/>
            <a:ext cx="12192000" cy="4185821"/>
          </a:xfrm>
          <a:prstGeom prst="rect">
            <a:avLst/>
          </a:prstGeom>
          <a:noFill/>
        </p:spPr>
      </p:pic>
    </p:spTree>
    <p:extLst>
      <p:ext uri="{BB962C8B-B14F-4D97-AF65-F5344CB8AC3E}">
        <p14:creationId xmlns:p14="http://schemas.microsoft.com/office/powerpoint/2010/main" val="2491320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68287" y="1071464"/>
            <a:ext cx="9908368" cy="4582887"/>
          </a:xfrm>
        </p:spPr>
        <p:txBody>
          <a:bodyPr>
            <a:normAutofit/>
          </a:bodyPr>
          <a:lstStyle/>
          <a:p>
            <a:r>
              <a:rPr lang="tr-TR" dirty="0" smtClean="0"/>
              <a:t>Bu </a:t>
            </a:r>
            <a:r>
              <a:rPr lang="tr-TR" dirty="0"/>
              <a:t>hak olmaksızın diğer hakların kullanılması mümkün değildir. Yaşam hakkı, çocuğun fiziksel ve ruhsal bütünlüğünü koruyabilmesi ve gelişiminin çeşitli etkilerle olumsuz yönde etkilemesine engel olunması anlamına gelir. Çocuğun hayatta kalması ve gelişmesi için azami çabanın gösterilmesi devletlerin en temel sorumluluğudur. </a:t>
            </a:r>
            <a:endParaRPr lang="tr-TR" dirty="0" smtClean="0"/>
          </a:p>
          <a:p>
            <a:r>
              <a:rPr lang="tr-TR" dirty="0" smtClean="0"/>
              <a:t>Buradaki </a:t>
            </a:r>
            <a:r>
              <a:rPr lang="tr-TR" dirty="0"/>
              <a:t>gelişme kavramı, çocuğun yalnızca yetişkinlik dönemine hazırlanmasıyla ilgili değildir. Bu kavram aynı zamanda çocukluk dönemi için, yani çocuğun içinde bulunduğu dönemin en elverişli koşullarda oluşturulması anlamına </a:t>
            </a:r>
            <a:r>
              <a:rPr lang="tr-TR" dirty="0" smtClean="0"/>
              <a:t>gelir.</a:t>
            </a:r>
            <a:endParaRPr lang="tr-TR" dirty="0"/>
          </a:p>
        </p:txBody>
      </p:sp>
    </p:spTree>
    <p:extLst>
      <p:ext uri="{BB962C8B-B14F-4D97-AF65-F5344CB8AC3E}">
        <p14:creationId xmlns:p14="http://schemas.microsoft.com/office/powerpoint/2010/main" val="4023716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5332" y="248247"/>
            <a:ext cx="10018713" cy="1752599"/>
          </a:xfrm>
        </p:spPr>
        <p:txBody>
          <a:bodyPr/>
          <a:lstStyle/>
          <a:p>
            <a:r>
              <a:rPr lang="tr-TR" b="1" dirty="0" smtClean="0">
                <a:solidFill>
                  <a:srgbClr val="FF0000"/>
                </a:solidFill>
              </a:rPr>
              <a:t>Eğitim Hakkı:</a:t>
            </a:r>
            <a:r>
              <a:rPr lang="tr-TR" dirty="0" smtClean="0"/>
              <a:t/>
            </a:r>
            <a:br>
              <a:rPr lang="tr-TR" dirty="0" smtClean="0"/>
            </a:br>
            <a:endParaRPr lang="tr-TR" dirty="0"/>
          </a:p>
        </p:txBody>
      </p:sp>
      <p:sp>
        <p:nvSpPr>
          <p:cNvPr id="3" name="Content Placeholder 2"/>
          <p:cNvSpPr>
            <a:spLocks noGrp="1"/>
          </p:cNvSpPr>
          <p:nvPr>
            <p:ph idx="1"/>
          </p:nvPr>
        </p:nvSpPr>
        <p:spPr>
          <a:xfrm>
            <a:off x="1903755" y="743589"/>
            <a:ext cx="10045590" cy="2328086"/>
          </a:xfrm>
        </p:spPr>
        <p:txBody>
          <a:bodyPr/>
          <a:lstStyle/>
          <a:p>
            <a:pPr>
              <a:buNone/>
            </a:pPr>
            <a:r>
              <a:rPr lang="tr-TR" dirty="0"/>
              <a:t>    Eğitim hakkı her insanın temelde sahip olduğu haklardan biridir. Kız, erkek ayrılmadan tüm çocukların eğitim hakkı vardır. </a:t>
            </a:r>
          </a:p>
        </p:txBody>
      </p:sp>
      <p:pic>
        <p:nvPicPr>
          <p:cNvPr id="37890" name="Picture 2" descr="çocuk eğitim hakkı ile ilgili görsel sonucu"/>
          <p:cNvPicPr>
            <a:picLocks noChangeAspect="1" noChangeArrowheads="1"/>
          </p:cNvPicPr>
          <p:nvPr/>
        </p:nvPicPr>
        <p:blipFill>
          <a:blip r:embed="rId2" cstate="print"/>
          <a:srcRect/>
          <a:stretch>
            <a:fillRect/>
          </a:stretch>
        </p:blipFill>
        <p:spPr bwMode="auto">
          <a:xfrm>
            <a:off x="0" y="2496188"/>
            <a:ext cx="12192000" cy="4361812"/>
          </a:xfrm>
          <a:prstGeom prst="rect">
            <a:avLst/>
          </a:prstGeom>
          <a:noFill/>
        </p:spPr>
      </p:pic>
    </p:spTree>
    <p:extLst>
      <p:ext uri="{BB962C8B-B14F-4D97-AF65-F5344CB8AC3E}">
        <p14:creationId xmlns:p14="http://schemas.microsoft.com/office/powerpoint/2010/main" val="2019946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40293" y="2041848"/>
            <a:ext cx="10018713" cy="3124201"/>
          </a:xfrm>
        </p:spPr>
        <p:txBody>
          <a:bodyPr>
            <a:noAutofit/>
          </a:bodyPr>
          <a:lstStyle/>
          <a:p>
            <a:r>
              <a:rPr lang="tr-TR" sz="2800" dirty="0" smtClean="0">
                <a:solidFill>
                  <a:srgbClr val="000000"/>
                </a:solidFill>
                <a:latin typeface="Times New Roman" panose="02020603050405020304" pitchFamily="18" charset="0"/>
                <a:ea typeface="Calibri" panose="020F0502020204030204" pitchFamily="34" charset="0"/>
              </a:rPr>
              <a:t>Eğitim </a:t>
            </a:r>
            <a:r>
              <a:rPr lang="tr-TR" sz="2800" dirty="0">
                <a:solidFill>
                  <a:srgbClr val="000000"/>
                </a:solidFill>
                <a:latin typeface="Times New Roman" panose="02020603050405020304" pitchFamily="18" charset="0"/>
                <a:ea typeface="Calibri" panose="020F0502020204030204" pitchFamily="34" charset="0"/>
              </a:rPr>
              <a:t>hakkı, çocukların en önemli haklarından biridir. UNICEF’in Okuma-yazma bilmeme çok ciddi sorunlara neden olmaktadır. Anne ve çocuk ölümlerinin önde gelen etkenlerinden biri, annenin eğitim düzeyinin düşüklüğü veya okuma-yazma bilmemesidir. </a:t>
            </a:r>
            <a:endParaRPr lang="tr-TR" sz="2800" dirty="0" smtClean="0">
              <a:solidFill>
                <a:srgbClr val="000000"/>
              </a:solidFill>
              <a:latin typeface="Times New Roman" panose="02020603050405020304" pitchFamily="18" charset="0"/>
              <a:ea typeface="Calibri" panose="020F0502020204030204" pitchFamily="34" charset="0"/>
            </a:endParaRPr>
          </a:p>
          <a:p>
            <a:r>
              <a:rPr lang="tr-TR" sz="2800" dirty="0" smtClean="0">
                <a:solidFill>
                  <a:srgbClr val="000000"/>
                </a:solidFill>
                <a:latin typeface="Times New Roman" panose="02020603050405020304" pitchFamily="18" charset="0"/>
                <a:ea typeface="Calibri" panose="020F0502020204030204" pitchFamily="34" charset="0"/>
              </a:rPr>
              <a:t>Dolayısıyla </a:t>
            </a:r>
            <a:r>
              <a:rPr lang="tr-TR" sz="2800" dirty="0">
                <a:solidFill>
                  <a:srgbClr val="000000"/>
                </a:solidFill>
                <a:latin typeface="Times New Roman" panose="02020603050405020304" pitchFamily="18" charset="0"/>
                <a:ea typeface="Calibri" panose="020F0502020204030204" pitchFamily="34" charset="0"/>
              </a:rPr>
              <a:t>çocuğun en temel hakkı olan yaşama hakkı ile eğitim hakkı arasında yakın bir ilişki bulunmaktadır. Yaşama hakkının yanı sıra, çocuğun bedensel, zihinsel, duygusal, sosyal ve ahlak gelişimi için eğitime gereksinimi vardır. İnsanın doğuştan getirdiği yeteneklerini geliştiren en önemli araç eğitimdir.</a:t>
            </a:r>
            <a:endParaRPr lang="tr-TR" sz="2800" dirty="0">
              <a:latin typeface="Calibri" panose="020F0502020204030204" pitchFamily="34" charset="0"/>
              <a:ea typeface="Calibri" panose="020F0502020204030204" pitchFamily="34" charset="0"/>
            </a:endParaRPr>
          </a:p>
          <a:p>
            <a:endParaRPr lang="tr-TR" sz="2800" dirty="0"/>
          </a:p>
        </p:txBody>
      </p:sp>
    </p:spTree>
    <p:extLst>
      <p:ext uri="{BB962C8B-B14F-4D97-AF65-F5344CB8AC3E}">
        <p14:creationId xmlns:p14="http://schemas.microsoft.com/office/powerpoint/2010/main" val="2298616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250794"/>
            <a:ext cx="10018713" cy="1752599"/>
          </a:xfrm>
        </p:spPr>
        <p:txBody>
          <a:bodyPr/>
          <a:lstStyle/>
          <a:p>
            <a:r>
              <a:rPr lang="tr-TR" b="1" dirty="0" smtClean="0">
                <a:solidFill>
                  <a:srgbClr val="FF0000"/>
                </a:solidFill>
              </a:rPr>
              <a:t>Sevgi Ve İlgi Görme Hakkı:</a:t>
            </a:r>
            <a:r>
              <a:rPr lang="tr-TR" dirty="0" smtClean="0"/>
              <a:t/>
            </a:r>
            <a:br>
              <a:rPr lang="tr-TR" dirty="0" smtClean="0"/>
            </a:br>
            <a:endParaRPr lang="tr-TR" dirty="0"/>
          </a:p>
        </p:txBody>
      </p:sp>
      <p:sp>
        <p:nvSpPr>
          <p:cNvPr id="3" name="Content Placeholder 2"/>
          <p:cNvSpPr>
            <a:spLocks noGrp="1"/>
          </p:cNvSpPr>
          <p:nvPr>
            <p:ph idx="1"/>
          </p:nvPr>
        </p:nvSpPr>
        <p:spPr>
          <a:xfrm>
            <a:off x="1596186" y="1015999"/>
            <a:ext cx="9794959" cy="1838037"/>
          </a:xfrm>
        </p:spPr>
        <p:txBody>
          <a:bodyPr/>
          <a:lstStyle/>
          <a:p>
            <a:pPr algn="ctr">
              <a:buNone/>
            </a:pPr>
            <a:r>
              <a:rPr lang="tr-TR" dirty="0"/>
              <a:t>Her çocuğun sevgi ve ilgi görme hakkı vardır. </a:t>
            </a:r>
          </a:p>
          <a:p>
            <a:endParaRPr lang="tr-TR" dirty="0"/>
          </a:p>
        </p:txBody>
      </p:sp>
      <p:pic>
        <p:nvPicPr>
          <p:cNvPr id="36866" name="Picture 2" descr="çocuk sevgi hakkı ile ilgili görsel sonucu"/>
          <p:cNvPicPr>
            <a:picLocks noChangeAspect="1" noChangeArrowheads="1"/>
          </p:cNvPicPr>
          <p:nvPr/>
        </p:nvPicPr>
        <p:blipFill>
          <a:blip r:embed="rId2" cstate="print"/>
          <a:srcRect/>
          <a:stretch>
            <a:fillRect/>
          </a:stretch>
        </p:blipFill>
        <p:spPr bwMode="auto">
          <a:xfrm>
            <a:off x="-1" y="2189018"/>
            <a:ext cx="12192001" cy="4668982"/>
          </a:xfrm>
          <a:prstGeom prst="rect">
            <a:avLst/>
          </a:prstGeom>
          <a:noFill/>
        </p:spPr>
      </p:pic>
    </p:spTree>
    <p:extLst>
      <p:ext uri="{BB962C8B-B14F-4D97-AF65-F5344CB8AC3E}">
        <p14:creationId xmlns:p14="http://schemas.microsoft.com/office/powerpoint/2010/main" val="18879484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docProps/app.xml><?xml version="1.0" encoding="utf-8"?>
<Properties xmlns="http://schemas.openxmlformats.org/officeDocument/2006/extended-properties" xmlns:vt="http://schemas.openxmlformats.org/officeDocument/2006/docPropsVTypes">
  <Template>TM03457496[[fn=Paralaks]]</Template>
  <TotalTime>1039</TotalTime>
  <Words>907</Words>
  <Application>Microsoft Office PowerPoint</Application>
  <PresentationFormat>Geniş ekran</PresentationFormat>
  <Paragraphs>35</Paragraphs>
  <Slides>20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20</vt:i4>
      </vt:variant>
    </vt:vector>
  </HeadingPairs>
  <TitlesOfParts>
    <vt:vector size="25" baseType="lpstr">
      <vt:lpstr>Arial</vt:lpstr>
      <vt:lpstr>Calibri</vt:lpstr>
      <vt:lpstr>Corbel</vt:lpstr>
      <vt:lpstr>Times New Roman</vt:lpstr>
      <vt:lpstr>Paralaks</vt:lpstr>
      <vt:lpstr>ÇOCUK İSTİSMARI VE İHMALİ  Prof.Dr. Aynur Bütün Ayhan Ankara Üniversitesi Sağlık Bilimleri Fakültesi </vt:lpstr>
      <vt:lpstr>PowerPoint Sunusu</vt:lpstr>
      <vt:lpstr>PowerPoint Sunusu</vt:lpstr>
      <vt:lpstr>PowerPoint Sunusu</vt:lpstr>
      <vt:lpstr>Yaşama Ve Gelişme Hakkı: </vt:lpstr>
      <vt:lpstr>PowerPoint Sunusu</vt:lpstr>
      <vt:lpstr>Eğitim Hakkı: </vt:lpstr>
      <vt:lpstr>PowerPoint Sunusu</vt:lpstr>
      <vt:lpstr>Sevgi Ve İlgi Görme Hakkı: </vt:lpstr>
      <vt:lpstr>Beslenme Hakkı: </vt:lpstr>
      <vt:lpstr>Sağlık Hizmetlerinden Yararlanma Hakkı: </vt:lpstr>
      <vt:lpstr>PowerPoint Sunusu</vt:lpstr>
      <vt:lpstr>On Sekiz Yaş Altı Çocuk Çalıştırmama Hakkı: </vt:lpstr>
      <vt:lpstr>PowerPoint Sunusu</vt:lpstr>
      <vt:lpstr>Korunma Hakkı: </vt:lpstr>
      <vt:lpstr>PowerPoint Sunusu</vt:lpstr>
      <vt:lpstr>Oyun Hakkı: </vt:lpstr>
      <vt:lpstr>PowerPoint Sunusu</vt:lpstr>
      <vt:lpstr>PowerPoint Sunusu</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İSTİSMARI VE İHMALİ</dc:title>
  <dc:creator>Lenovo</dc:creator>
  <cp:lastModifiedBy>Hp</cp:lastModifiedBy>
  <cp:revision>110</cp:revision>
  <dcterms:created xsi:type="dcterms:W3CDTF">2019-08-30T07:33:32Z</dcterms:created>
  <dcterms:modified xsi:type="dcterms:W3CDTF">2021-03-13T17:13:19Z</dcterms:modified>
</cp:coreProperties>
</file>