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Sayfa1!$A$1:$A$16</c:f>
              <c:numCache>
                <c:formatCode>General</c:formatCode>
                <c:ptCount val="1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</c:numCache>
            </c:numRef>
          </c:xVal>
          <c:yVal>
            <c:numRef>
              <c:f>Sayfa1!$B$1:$B$16</c:f>
              <c:numCache>
                <c:formatCode>General</c:formatCode>
                <c:ptCount val="16"/>
                <c:pt idx="0">
                  <c:v>11.67</c:v>
                </c:pt>
                <c:pt idx="1">
                  <c:v>11.27</c:v>
                </c:pt>
                <c:pt idx="2">
                  <c:v>10.93</c:v>
                </c:pt>
                <c:pt idx="3">
                  <c:v>10.7</c:v>
                </c:pt>
                <c:pt idx="4">
                  <c:v>10.5</c:v>
                </c:pt>
                <c:pt idx="5">
                  <c:v>10.33</c:v>
                </c:pt>
                <c:pt idx="6">
                  <c:v>10.15</c:v>
                </c:pt>
                <c:pt idx="7">
                  <c:v>9.9600000000000026</c:v>
                </c:pt>
                <c:pt idx="8">
                  <c:v>9.7299999999999986</c:v>
                </c:pt>
                <c:pt idx="9">
                  <c:v>9.3700000000000028</c:v>
                </c:pt>
                <c:pt idx="10">
                  <c:v>8.34</c:v>
                </c:pt>
                <c:pt idx="11">
                  <c:v>7.31</c:v>
                </c:pt>
                <c:pt idx="12">
                  <c:v>6.95</c:v>
                </c:pt>
                <c:pt idx="13">
                  <c:v>6.72</c:v>
                </c:pt>
                <c:pt idx="14">
                  <c:v>6.53</c:v>
                </c:pt>
                <c:pt idx="15">
                  <c:v>6.35</c:v>
                </c:pt>
              </c:numCache>
            </c:numRef>
          </c:yVal>
        </c:ser>
        <c:axId val="133459968"/>
        <c:axId val="133461504"/>
      </c:scatterChart>
      <c:valAx>
        <c:axId val="133459968"/>
        <c:scaling>
          <c:orientation val="minMax"/>
        </c:scaling>
        <c:axPos val="b"/>
        <c:numFmt formatCode="General" sourceLinked="1"/>
        <c:tickLblPos val="nextTo"/>
        <c:crossAx val="133461504"/>
        <c:crosses val="autoZero"/>
        <c:crossBetween val="midCat"/>
      </c:valAx>
      <c:valAx>
        <c:axId val="133461504"/>
        <c:scaling>
          <c:orientation val="minMax"/>
        </c:scaling>
        <c:axPos val="l"/>
        <c:majorGridlines/>
        <c:numFmt formatCode="General" sourceLinked="1"/>
        <c:tickLblPos val="nextTo"/>
        <c:crossAx val="133459968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Sayfa1!$A$1:$A$16</c:f>
              <c:numCache>
                <c:formatCode>General</c:formatCode>
                <c:ptCount val="1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</c:numCache>
            </c:numRef>
          </c:xVal>
          <c:yVal>
            <c:numRef>
              <c:f>Sayfa1!$B$1:$B$16</c:f>
              <c:numCache>
                <c:formatCode>General</c:formatCode>
                <c:ptCount val="16"/>
                <c:pt idx="0">
                  <c:v>11.67</c:v>
                </c:pt>
                <c:pt idx="1">
                  <c:v>11.27</c:v>
                </c:pt>
                <c:pt idx="2">
                  <c:v>10.93</c:v>
                </c:pt>
                <c:pt idx="3">
                  <c:v>10.7</c:v>
                </c:pt>
                <c:pt idx="4">
                  <c:v>10.5</c:v>
                </c:pt>
                <c:pt idx="5">
                  <c:v>10.33</c:v>
                </c:pt>
                <c:pt idx="6">
                  <c:v>10.15</c:v>
                </c:pt>
                <c:pt idx="7">
                  <c:v>9.9600000000000026</c:v>
                </c:pt>
                <c:pt idx="8">
                  <c:v>9.7299999999999986</c:v>
                </c:pt>
                <c:pt idx="9">
                  <c:v>9.3700000000000028</c:v>
                </c:pt>
                <c:pt idx="10">
                  <c:v>8.34</c:v>
                </c:pt>
                <c:pt idx="11">
                  <c:v>7.31</c:v>
                </c:pt>
                <c:pt idx="12">
                  <c:v>6.95</c:v>
                </c:pt>
                <c:pt idx="13">
                  <c:v>6.72</c:v>
                </c:pt>
                <c:pt idx="14">
                  <c:v>6.53</c:v>
                </c:pt>
                <c:pt idx="15">
                  <c:v>6.35</c:v>
                </c:pt>
              </c:numCache>
            </c:numRef>
          </c:yVal>
        </c:ser>
        <c:axId val="134197632"/>
        <c:axId val="134199168"/>
      </c:scatterChart>
      <c:valAx>
        <c:axId val="134197632"/>
        <c:scaling>
          <c:orientation val="minMax"/>
        </c:scaling>
        <c:axPos val="b"/>
        <c:numFmt formatCode="General" sourceLinked="1"/>
        <c:tickLblPos val="nextTo"/>
        <c:crossAx val="134199168"/>
        <c:crosses val="autoZero"/>
        <c:crossBetween val="midCat"/>
      </c:valAx>
      <c:valAx>
        <c:axId val="134199168"/>
        <c:scaling>
          <c:orientation val="minMax"/>
        </c:scaling>
        <c:axPos val="l"/>
        <c:majorGridlines/>
        <c:numFmt formatCode="General" sourceLinked="1"/>
        <c:tickLblPos val="nextTo"/>
        <c:crossAx val="134197632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Sayfa1!$A$1:$A$21</c:f>
              <c:numCache>
                <c:formatCode>General</c:formatCode>
                <c:ptCount val="21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90</c:v>
                </c:pt>
                <c:pt idx="18">
                  <c:v>95</c:v>
                </c:pt>
                <c:pt idx="19">
                  <c:v>100</c:v>
                </c:pt>
                <c:pt idx="20">
                  <c:v>105</c:v>
                </c:pt>
              </c:numCache>
            </c:numRef>
          </c:xVal>
          <c:yVal>
            <c:numRef>
              <c:f>Sayfa1!$B$1:$B$21</c:f>
              <c:numCache>
                <c:formatCode>General</c:formatCode>
                <c:ptCount val="21"/>
                <c:pt idx="0">
                  <c:v>11.67</c:v>
                </c:pt>
                <c:pt idx="1">
                  <c:v>11.27</c:v>
                </c:pt>
                <c:pt idx="2">
                  <c:v>10.93</c:v>
                </c:pt>
                <c:pt idx="3">
                  <c:v>10.7</c:v>
                </c:pt>
                <c:pt idx="4">
                  <c:v>10.5</c:v>
                </c:pt>
                <c:pt idx="5">
                  <c:v>10.33</c:v>
                </c:pt>
                <c:pt idx="6">
                  <c:v>10.15</c:v>
                </c:pt>
                <c:pt idx="7">
                  <c:v>9.9600000000000026</c:v>
                </c:pt>
                <c:pt idx="8">
                  <c:v>9.7299999999999986</c:v>
                </c:pt>
                <c:pt idx="9">
                  <c:v>9.3700000000000028</c:v>
                </c:pt>
                <c:pt idx="10">
                  <c:v>8.34</c:v>
                </c:pt>
                <c:pt idx="11">
                  <c:v>7.31</c:v>
                </c:pt>
                <c:pt idx="12">
                  <c:v>6.95</c:v>
                </c:pt>
                <c:pt idx="13">
                  <c:v>6.72</c:v>
                </c:pt>
                <c:pt idx="14">
                  <c:v>6.53</c:v>
                </c:pt>
                <c:pt idx="15">
                  <c:v>6.35</c:v>
                </c:pt>
                <c:pt idx="16">
                  <c:v>6.18</c:v>
                </c:pt>
                <c:pt idx="17">
                  <c:v>5.75</c:v>
                </c:pt>
                <c:pt idx="18">
                  <c:v>5.4</c:v>
                </c:pt>
                <c:pt idx="19">
                  <c:v>3.9099999999999997</c:v>
                </c:pt>
                <c:pt idx="20">
                  <c:v>2.4899999999999998</c:v>
                </c:pt>
              </c:numCache>
            </c:numRef>
          </c:yVal>
        </c:ser>
        <c:axId val="134308608"/>
        <c:axId val="134310144"/>
      </c:scatterChart>
      <c:valAx>
        <c:axId val="134308608"/>
        <c:scaling>
          <c:orientation val="minMax"/>
        </c:scaling>
        <c:axPos val="b"/>
        <c:numFmt formatCode="General" sourceLinked="1"/>
        <c:tickLblPos val="nextTo"/>
        <c:crossAx val="134310144"/>
        <c:crosses val="autoZero"/>
        <c:crossBetween val="midCat"/>
      </c:valAx>
      <c:valAx>
        <c:axId val="134310144"/>
        <c:scaling>
          <c:orientation val="minMax"/>
        </c:scaling>
        <c:axPos val="l"/>
        <c:majorGridlines/>
        <c:numFmt formatCode="General" sourceLinked="1"/>
        <c:tickLblPos val="nextTo"/>
        <c:crossAx val="134308608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r-TR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Sayfa1!$A$1:$A$18</c:f>
              <c:numCache>
                <c:formatCode>General</c:formatCode>
                <c:ptCount val="1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90</c:v>
                </c:pt>
              </c:numCache>
            </c:numRef>
          </c:xVal>
          <c:yVal>
            <c:numRef>
              <c:f>Sayfa1!$B$1:$B$18</c:f>
              <c:numCache>
                <c:formatCode>General</c:formatCode>
                <c:ptCount val="18"/>
                <c:pt idx="0">
                  <c:v>11.67</c:v>
                </c:pt>
                <c:pt idx="1">
                  <c:v>11.27</c:v>
                </c:pt>
                <c:pt idx="2">
                  <c:v>10.93</c:v>
                </c:pt>
                <c:pt idx="3">
                  <c:v>10.7</c:v>
                </c:pt>
                <c:pt idx="4">
                  <c:v>10.5</c:v>
                </c:pt>
                <c:pt idx="5">
                  <c:v>10.33</c:v>
                </c:pt>
                <c:pt idx="6">
                  <c:v>10.15</c:v>
                </c:pt>
                <c:pt idx="7">
                  <c:v>9.9600000000000026</c:v>
                </c:pt>
                <c:pt idx="8">
                  <c:v>9.7299999999999986</c:v>
                </c:pt>
                <c:pt idx="9">
                  <c:v>9.3700000000000028</c:v>
                </c:pt>
                <c:pt idx="10">
                  <c:v>8.34</c:v>
                </c:pt>
                <c:pt idx="11">
                  <c:v>7.31</c:v>
                </c:pt>
                <c:pt idx="12">
                  <c:v>6.95</c:v>
                </c:pt>
                <c:pt idx="13">
                  <c:v>6.72</c:v>
                </c:pt>
                <c:pt idx="14">
                  <c:v>6.53</c:v>
                </c:pt>
                <c:pt idx="15">
                  <c:v>6.35</c:v>
                </c:pt>
                <c:pt idx="16">
                  <c:v>6.18</c:v>
                </c:pt>
                <c:pt idx="17">
                  <c:v>5.75</c:v>
                </c:pt>
              </c:numCache>
            </c:numRef>
          </c:yVal>
        </c:ser>
        <c:axId val="126516224"/>
        <c:axId val="133467520"/>
      </c:scatterChart>
      <c:valAx>
        <c:axId val="126516224"/>
        <c:scaling>
          <c:orientation val="minMax"/>
        </c:scaling>
        <c:axPos val="b"/>
        <c:numFmt formatCode="General" sourceLinked="1"/>
        <c:tickLblPos val="nextTo"/>
        <c:crossAx val="133467520"/>
        <c:crosses val="autoZero"/>
        <c:crossBetween val="midCat"/>
      </c:valAx>
      <c:valAx>
        <c:axId val="133467520"/>
        <c:scaling>
          <c:orientation val="minMax"/>
        </c:scaling>
        <c:axPos val="l"/>
        <c:majorGridlines/>
        <c:numFmt formatCode="General" sourceLinked="1"/>
        <c:tickLblPos val="nextTo"/>
        <c:crossAx val="126516224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tr-TR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xVal>
            <c:numRef>
              <c:f>Sayfa1!$A$1:$A$23</c:f>
              <c:numCache>
                <c:formatCode>General</c:formatCode>
                <c:ptCount val="23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35</c:v>
                </c:pt>
                <c:pt idx="8">
                  <c:v>40</c:v>
                </c:pt>
                <c:pt idx="9">
                  <c:v>45</c:v>
                </c:pt>
                <c:pt idx="10">
                  <c:v>50</c:v>
                </c:pt>
                <c:pt idx="11">
                  <c:v>55</c:v>
                </c:pt>
                <c:pt idx="12">
                  <c:v>60</c:v>
                </c:pt>
                <c:pt idx="13">
                  <c:v>65</c:v>
                </c:pt>
                <c:pt idx="14">
                  <c:v>70</c:v>
                </c:pt>
                <c:pt idx="15">
                  <c:v>75</c:v>
                </c:pt>
                <c:pt idx="16">
                  <c:v>80</c:v>
                </c:pt>
                <c:pt idx="17">
                  <c:v>90</c:v>
                </c:pt>
                <c:pt idx="18">
                  <c:v>95</c:v>
                </c:pt>
                <c:pt idx="19">
                  <c:v>100</c:v>
                </c:pt>
                <c:pt idx="20">
                  <c:v>105</c:v>
                </c:pt>
                <c:pt idx="21">
                  <c:v>110</c:v>
                </c:pt>
                <c:pt idx="22">
                  <c:v>120</c:v>
                </c:pt>
              </c:numCache>
            </c:numRef>
          </c:xVal>
          <c:yVal>
            <c:numRef>
              <c:f>Sayfa1!$B$1:$B$23</c:f>
              <c:numCache>
                <c:formatCode>General</c:formatCode>
                <c:ptCount val="23"/>
                <c:pt idx="0">
                  <c:v>11.67</c:v>
                </c:pt>
                <c:pt idx="1">
                  <c:v>11.27</c:v>
                </c:pt>
                <c:pt idx="2">
                  <c:v>10.93</c:v>
                </c:pt>
                <c:pt idx="3">
                  <c:v>10.7</c:v>
                </c:pt>
                <c:pt idx="4">
                  <c:v>10.5</c:v>
                </c:pt>
                <c:pt idx="5">
                  <c:v>10.33</c:v>
                </c:pt>
                <c:pt idx="6">
                  <c:v>10.15</c:v>
                </c:pt>
                <c:pt idx="7">
                  <c:v>9.9600000000000026</c:v>
                </c:pt>
                <c:pt idx="8">
                  <c:v>9.7299999999999986</c:v>
                </c:pt>
                <c:pt idx="9">
                  <c:v>9.3700000000000028</c:v>
                </c:pt>
                <c:pt idx="10">
                  <c:v>8.34</c:v>
                </c:pt>
                <c:pt idx="11">
                  <c:v>7.31</c:v>
                </c:pt>
                <c:pt idx="12">
                  <c:v>6.95</c:v>
                </c:pt>
                <c:pt idx="13">
                  <c:v>6.72</c:v>
                </c:pt>
                <c:pt idx="14">
                  <c:v>6.53</c:v>
                </c:pt>
                <c:pt idx="15">
                  <c:v>6.35</c:v>
                </c:pt>
                <c:pt idx="16">
                  <c:v>6.18</c:v>
                </c:pt>
                <c:pt idx="17">
                  <c:v>5.75</c:v>
                </c:pt>
                <c:pt idx="18">
                  <c:v>5.4</c:v>
                </c:pt>
                <c:pt idx="19">
                  <c:v>3.9099999999999997</c:v>
                </c:pt>
                <c:pt idx="20">
                  <c:v>2.4899999999999998</c:v>
                </c:pt>
                <c:pt idx="21">
                  <c:v>2.2000000000000002</c:v>
                </c:pt>
                <c:pt idx="22">
                  <c:v>1.9300000000000006</c:v>
                </c:pt>
              </c:numCache>
            </c:numRef>
          </c:yVal>
        </c:ser>
        <c:axId val="134440448"/>
        <c:axId val="134441984"/>
      </c:scatterChart>
      <c:valAx>
        <c:axId val="134440448"/>
        <c:scaling>
          <c:orientation val="minMax"/>
        </c:scaling>
        <c:axPos val="b"/>
        <c:numFmt formatCode="General" sourceLinked="1"/>
        <c:tickLblPos val="nextTo"/>
        <c:crossAx val="134441984"/>
        <c:crosses val="autoZero"/>
        <c:crossBetween val="midCat"/>
      </c:valAx>
      <c:valAx>
        <c:axId val="134441984"/>
        <c:scaling>
          <c:orientation val="minMax"/>
        </c:scaling>
        <c:axPos val="l"/>
        <c:majorGridlines/>
        <c:numFmt formatCode="General" sourceLinked="1"/>
        <c:tickLblPos val="nextTo"/>
        <c:crossAx val="134440448"/>
        <c:crosses val="autoZero"/>
        <c:crossBetween val="midCat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63C3C-7C7E-45CD-86F7-23A1AC8231E8}" type="datetimeFigureOut">
              <a:rPr lang="tr-TR" smtClean="0"/>
              <a:t>22.02.2019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D17CB-D8AA-450A-B7F7-F7B621AA56E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907704" y="0"/>
            <a:ext cx="5564793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What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are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the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points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to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consider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when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selecting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 </a:t>
            </a:r>
            <a:r>
              <a:rPr kumimoji="0" lang="tr-TR" b="0" i="0" u="none" strike="noStrike" cap="none" normalizeH="0" baseline="0" dirty="0" err="1" smtClean="0">
                <a:ln>
                  <a:noFill/>
                </a:ln>
                <a:effectLst/>
                <a:cs typeface="Arial" pitchFamily="34" charset="0"/>
              </a:rPr>
              <a:t>indicators</a:t>
            </a:r>
            <a:r>
              <a:rPr kumimoji="0" lang="tr-TR" b="0" i="0" u="none" strike="noStrike" cap="none" normalizeH="0" baseline="0" dirty="0" smtClean="0">
                <a:ln>
                  <a:noFill/>
                </a:ln>
                <a:effectLst/>
                <a:cs typeface="Arial" pitchFamily="34" charset="0"/>
              </a:rPr>
              <a:t>? 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251520" y="332656"/>
            <a:ext cx="86409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Indicators should have a range of color turns at a pH that is too close to or near the equivalence point in titration.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The turning range of the indicator to be selected must include the vertical region of the titration curve, not the </a:t>
            </a:r>
            <a:r>
              <a:rPr lang="tr-TR" dirty="0" err="1" smtClean="0"/>
              <a:t>horizontal</a:t>
            </a:r>
            <a:r>
              <a:rPr lang="en-US" dirty="0" smtClean="0"/>
              <a:t> region. Thus, the color change becomes more pronounced in the rapid pH changes at the equivalence point and the color change can be observed with the smaller amount of titrating.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It should be ensured that the amount of the indicator to be used is to be as small as possible.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It is convenient to use monochrome indicators to see the most comfortable turning.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en-US" dirty="0" smtClean="0"/>
              <a:t>Attention should be paid to the temperature of the environment in which the titration occurs.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23528" y="4688175"/>
            <a:ext cx="849694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In the calculations, the basic is that the substances react in equal numbers of grams (in equals).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r>
              <a:rPr lang="tr-TR" dirty="0" smtClean="0"/>
              <a:t>                     </a:t>
            </a:r>
            <a:r>
              <a:rPr lang="tr-TR" dirty="0" err="1" smtClean="0"/>
              <a:t>eq</a:t>
            </a:r>
            <a:r>
              <a:rPr lang="tr-TR" baseline="-25000" dirty="0" err="1" smtClean="0"/>
              <a:t>A</a:t>
            </a:r>
            <a:r>
              <a:rPr lang="tr-TR" dirty="0" smtClean="0"/>
              <a:t> (</a:t>
            </a:r>
            <a:r>
              <a:rPr lang="tr-TR" dirty="0" err="1" smtClean="0"/>
              <a:t>eş</a:t>
            </a:r>
            <a:r>
              <a:rPr lang="tr-TR" baseline="-25000" dirty="0" err="1" smtClean="0"/>
              <a:t>A</a:t>
            </a:r>
            <a:r>
              <a:rPr lang="tr-TR" dirty="0" smtClean="0"/>
              <a:t>)  =  </a:t>
            </a:r>
            <a:r>
              <a:rPr lang="tr-TR" dirty="0" err="1" smtClean="0"/>
              <a:t>eq</a:t>
            </a:r>
            <a:r>
              <a:rPr lang="tr-TR" baseline="-25000" dirty="0" err="1" smtClean="0"/>
              <a:t>B</a:t>
            </a:r>
            <a:r>
              <a:rPr lang="tr-TR" dirty="0" smtClean="0"/>
              <a:t> (</a:t>
            </a:r>
            <a:r>
              <a:rPr lang="tr-TR" dirty="0" err="1" smtClean="0"/>
              <a:t>eş</a:t>
            </a:r>
            <a:r>
              <a:rPr lang="tr-TR" baseline="-25000" dirty="0" err="1" smtClean="0"/>
              <a:t>B</a:t>
            </a:r>
            <a:r>
              <a:rPr lang="tr-TR" dirty="0" smtClean="0"/>
              <a:t>)      </a:t>
            </a:r>
          </a:p>
          <a:p>
            <a:endParaRPr lang="tr-TR" b="1" dirty="0" smtClean="0"/>
          </a:p>
          <a:p>
            <a:r>
              <a:rPr lang="en-US" dirty="0" smtClean="0"/>
              <a:t>                         N</a:t>
            </a:r>
            <a:r>
              <a:rPr lang="en-US" baseline="-25000" dirty="0" smtClean="0"/>
              <a:t>A</a:t>
            </a:r>
            <a:r>
              <a:rPr lang="en-US" dirty="0" smtClean="0"/>
              <a:t> x V</a:t>
            </a:r>
            <a:r>
              <a:rPr lang="en-US" baseline="-25000" dirty="0" smtClean="0"/>
              <a:t>A</a:t>
            </a:r>
            <a:r>
              <a:rPr lang="en-US" dirty="0" smtClean="0"/>
              <a:t>  =  N</a:t>
            </a:r>
            <a:r>
              <a:rPr lang="en-US" baseline="-25000" dirty="0" smtClean="0"/>
              <a:t>B</a:t>
            </a:r>
            <a:r>
              <a:rPr lang="en-US" dirty="0" smtClean="0"/>
              <a:t> x V</a:t>
            </a:r>
            <a:r>
              <a:rPr lang="en-US" baseline="-25000" dirty="0" smtClean="0"/>
              <a:t>B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395536" y="2606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0.1 M </a:t>
            </a:r>
            <a:r>
              <a:rPr lang="tr-TR" dirty="0" err="1" smtClean="0"/>
              <a:t>HCl</a:t>
            </a:r>
            <a:r>
              <a:rPr lang="tr-TR" dirty="0" smtClean="0"/>
              <a:t> + 0.1 M </a:t>
            </a:r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endParaRPr lang="tr-TR" dirty="0" smtClean="0"/>
          </a:p>
          <a:p>
            <a:r>
              <a:rPr lang="tr-TR" dirty="0" err="1" smtClean="0"/>
              <a:t>Indicator</a:t>
            </a:r>
            <a:r>
              <a:rPr lang="tr-TR" dirty="0" smtClean="0"/>
              <a:t>: </a:t>
            </a:r>
            <a:r>
              <a:rPr lang="tr-TR" dirty="0" err="1" smtClean="0"/>
              <a:t>phenolphytalein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267744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graphicFrame>
        <p:nvGraphicFramePr>
          <p:cNvPr id="7" name="4 Grafik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Metin kutusu"/>
          <p:cNvSpPr txBox="1"/>
          <p:nvPr/>
        </p:nvSpPr>
        <p:spPr>
          <a:xfrm>
            <a:off x="6228184" y="46531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(mL)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afik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Metin kutusu"/>
          <p:cNvSpPr txBox="1"/>
          <p:nvPr/>
        </p:nvSpPr>
        <p:spPr>
          <a:xfrm>
            <a:off x="395536" y="2606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0.1 M CH</a:t>
            </a:r>
            <a:r>
              <a:rPr lang="tr-TR" baseline="-25000" dirty="0" smtClean="0"/>
              <a:t>3</a:t>
            </a:r>
            <a:r>
              <a:rPr lang="tr-TR" dirty="0" smtClean="0"/>
              <a:t>COOH + 0.1 M </a:t>
            </a:r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endParaRPr lang="tr-TR" dirty="0" smtClean="0"/>
          </a:p>
          <a:p>
            <a:r>
              <a:rPr lang="tr-TR" dirty="0" err="1" smtClean="0"/>
              <a:t>Indicator</a:t>
            </a:r>
            <a:r>
              <a:rPr lang="tr-TR" dirty="0" smtClean="0"/>
              <a:t>: </a:t>
            </a:r>
            <a:r>
              <a:rPr lang="tr-TR" dirty="0" err="1" smtClean="0"/>
              <a:t>phenolphytalein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267744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6228184" y="465313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(mL)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afik"/>
          <p:cNvGraphicFramePr/>
          <p:nvPr/>
        </p:nvGraphicFramePr>
        <p:xfrm>
          <a:off x="2699792" y="21328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Dikdörtgen"/>
          <p:cNvSpPr/>
          <p:nvPr/>
        </p:nvSpPr>
        <p:spPr>
          <a:xfrm>
            <a:off x="539552" y="332656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(0.1 M CH</a:t>
            </a:r>
            <a:r>
              <a:rPr lang="tr-TR" baseline="-25000" dirty="0" smtClean="0"/>
              <a:t>3</a:t>
            </a:r>
            <a:r>
              <a:rPr lang="tr-TR" dirty="0" smtClean="0"/>
              <a:t>COOH + 0.1 M </a:t>
            </a:r>
            <a:r>
              <a:rPr lang="tr-TR" dirty="0" err="1" smtClean="0"/>
              <a:t>HCl</a:t>
            </a:r>
            <a:r>
              <a:rPr lang="tr-TR" dirty="0" smtClean="0"/>
              <a:t>) + 0.1 M </a:t>
            </a:r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endParaRPr lang="tr-TR" dirty="0" smtClean="0"/>
          </a:p>
          <a:p>
            <a:r>
              <a:rPr lang="tr-TR" dirty="0" err="1" smtClean="0"/>
              <a:t>Indicator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HCl</a:t>
            </a:r>
            <a:r>
              <a:rPr lang="tr-TR" dirty="0" smtClean="0"/>
              <a:t> : </a:t>
            </a:r>
            <a:r>
              <a:rPr lang="tr-TR" dirty="0" err="1" smtClean="0"/>
              <a:t>methyl</a:t>
            </a:r>
            <a:r>
              <a:rPr lang="tr-TR" dirty="0" smtClean="0"/>
              <a:t> </a:t>
            </a:r>
            <a:r>
              <a:rPr lang="tr-TR" dirty="0" err="1" smtClean="0"/>
              <a:t>orange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CH</a:t>
            </a:r>
            <a:r>
              <a:rPr lang="tr-TR" baseline="-25000" dirty="0" smtClean="0"/>
              <a:t>3</a:t>
            </a:r>
            <a:r>
              <a:rPr lang="tr-TR" dirty="0" smtClean="0"/>
              <a:t>COOH : </a:t>
            </a:r>
            <a:r>
              <a:rPr lang="tr-TR" dirty="0" err="1" smtClean="0"/>
              <a:t>Phenolphytalein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267744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6228184" y="494116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(mL)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51520" y="764704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err="1" smtClean="0"/>
              <a:t>Titrations</a:t>
            </a:r>
            <a:r>
              <a:rPr lang="tr-TR" dirty="0" smtClean="0"/>
              <a:t> of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weak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smtClean="0"/>
              <a:t>H</a:t>
            </a:r>
            <a:r>
              <a:rPr lang="tr-TR" baseline="-25000" dirty="0" smtClean="0"/>
              <a:t>3</a:t>
            </a:r>
            <a:r>
              <a:rPr lang="tr-TR" dirty="0" smtClean="0"/>
              <a:t>BO</a:t>
            </a:r>
            <a:r>
              <a:rPr lang="tr-TR" baseline="-25000" dirty="0" smtClean="0"/>
              <a:t>3 </a:t>
            </a:r>
            <a:r>
              <a:rPr lang="tr-TR" dirty="0" smtClean="0"/>
              <a:t>: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</a:t>
            </a:r>
            <a:r>
              <a:rPr lang="tr-TR" dirty="0" err="1" smtClean="0"/>
              <a:t>glycerol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mannitol</a:t>
            </a:r>
            <a:r>
              <a:rPr lang="tr-TR" dirty="0" smtClean="0"/>
              <a:t>, </a:t>
            </a:r>
            <a:r>
              <a:rPr lang="tr-TR" dirty="0" err="1" smtClean="0"/>
              <a:t>boric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is </a:t>
            </a:r>
            <a:r>
              <a:rPr lang="tr-TR" dirty="0" err="1" smtClean="0"/>
              <a:t>complexed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it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proton is </a:t>
            </a:r>
            <a:r>
              <a:rPr lang="tr-TR" dirty="0" err="1" smtClean="0"/>
              <a:t>titrated</a:t>
            </a:r>
            <a:r>
              <a:rPr lang="tr-T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smtClean="0"/>
              <a:t> </a:t>
            </a:r>
            <a:r>
              <a:rPr lang="tr-TR" dirty="0" err="1" smtClean="0"/>
              <a:t>Ammonium</a:t>
            </a:r>
            <a:r>
              <a:rPr lang="tr-TR" dirty="0" smtClean="0"/>
              <a:t> </a:t>
            </a:r>
            <a:r>
              <a:rPr lang="tr-TR" dirty="0" err="1" smtClean="0"/>
              <a:t>salts</a:t>
            </a:r>
            <a:r>
              <a:rPr lang="tr-TR" dirty="0" smtClean="0"/>
              <a:t>: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</a:t>
            </a:r>
            <a:r>
              <a:rPr lang="tr-TR" dirty="0" err="1" smtClean="0"/>
              <a:t>formaldehyde</a:t>
            </a:r>
            <a:r>
              <a:rPr lang="tr-TR" dirty="0" smtClean="0"/>
              <a:t>, 4 </a:t>
            </a:r>
            <a:r>
              <a:rPr lang="tr-TR" dirty="0" err="1" smtClean="0"/>
              <a:t>protons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titrated</a:t>
            </a:r>
            <a:r>
              <a:rPr lang="tr-T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smtClean="0"/>
              <a:t>H</a:t>
            </a:r>
            <a:r>
              <a:rPr lang="tr-TR" baseline="-25000" dirty="0" smtClean="0"/>
              <a:t>3</a:t>
            </a:r>
            <a:r>
              <a:rPr lang="tr-TR" dirty="0" smtClean="0"/>
              <a:t>PO</a:t>
            </a:r>
            <a:r>
              <a:rPr lang="tr-TR" baseline="-25000" dirty="0" smtClean="0"/>
              <a:t>4 </a:t>
            </a:r>
            <a:r>
              <a:rPr lang="tr-TR" dirty="0" smtClean="0"/>
              <a:t>: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r>
              <a:rPr lang="tr-TR" dirty="0" smtClean="0"/>
              <a:t> of </a:t>
            </a:r>
            <a:r>
              <a:rPr lang="tr-TR" dirty="0" err="1" smtClean="0"/>
              <a:t>third</a:t>
            </a:r>
            <a:r>
              <a:rPr lang="tr-TR" dirty="0" smtClean="0"/>
              <a:t> proton, AgNO</a:t>
            </a:r>
            <a:r>
              <a:rPr lang="tr-TR" baseline="-25000" dirty="0" smtClean="0"/>
              <a:t>3 </a:t>
            </a:r>
            <a:r>
              <a:rPr lang="tr-TR" dirty="0" smtClean="0"/>
              <a:t>is </a:t>
            </a:r>
            <a:r>
              <a:rPr lang="tr-TR" dirty="0" err="1" smtClean="0"/>
              <a:t>added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Ag</a:t>
            </a:r>
            <a:r>
              <a:rPr lang="tr-TR" baseline="-25000" dirty="0" smtClean="0"/>
              <a:t>3</a:t>
            </a:r>
            <a:r>
              <a:rPr lang="tr-TR" dirty="0" smtClean="0"/>
              <a:t>PO</a:t>
            </a:r>
            <a:r>
              <a:rPr lang="tr-TR" baseline="-25000" dirty="0" smtClean="0"/>
              <a:t>4 </a:t>
            </a:r>
            <a:r>
              <a:rPr lang="tr-TR" dirty="0" smtClean="0"/>
              <a:t>is </a:t>
            </a:r>
            <a:r>
              <a:rPr lang="tr-TR" dirty="0" err="1" smtClean="0"/>
              <a:t>precipitated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proton is </a:t>
            </a:r>
            <a:r>
              <a:rPr lang="tr-TR" dirty="0" err="1" smtClean="0"/>
              <a:t>titrated</a:t>
            </a:r>
            <a:r>
              <a:rPr lang="tr-T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err="1" smtClean="0"/>
              <a:t>Citric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: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complexing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Cu</a:t>
            </a:r>
            <a:r>
              <a:rPr lang="tr-TR" dirty="0" smtClean="0"/>
              <a:t>, </a:t>
            </a:r>
            <a:r>
              <a:rPr lang="tr-TR" dirty="0" err="1" smtClean="0"/>
              <a:t>one</a:t>
            </a:r>
            <a:r>
              <a:rPr lang="tr-TR" dirty="0" smtClean="0"/>
              <a:t> proton is </a:t>
            </a:r>
            <a:r>
              <a:rPr lang="tr-TR" dirty="0" err="1" smtClean="0"/>
              <a:t>titrated</a:t>
            </a:r>
            <a:r>
              <a:rPr lang="tr-T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err="1" smtClean="0"/>
              <a:t>Aminoacids</a:t>
            </a:r>
            <a:r>
              <a:rPr lang="tr-TR" dirty="0" smtClean="0"/>
              <a:t>: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adding</a:t>
            </a:r>
            <a:r>
              <a:rPr lang="tr-TR" dirty="0" smtClean="0"/>
              <a:t> </a:t>
            </a:r>
            <a:r>
              <a:rPr lang="tr-TR" dirty="0" err="1" smtClean="0"/>
              <a:t>formaldehyde</a:t>
            </a:r>
            <a:r>
              <a:rPr lang="tr-TR" dirty="0" smtClean="0"/>
              <a:t>, </a:t>
            </a:r>
            <a:r>
              <a:rPr lang="tr-TR" dirty="0" err="1" smtClean="0"/>
              <a:t>base</a:t>
            </a:r>
            <a:r>
              <a:rPr lang="tr-TR" dirty="0" smtClean="0"/>
              <a:t> </a:t>
            </a:r>
            <a:r>
              <a:rPr lang="tr-TR" dirty="0" err="1" smtClean="0"/>
              <a:t>grub</a:t>
            </a:r>
            <a:r>
              <a:rPr lang="tr-TR" dirty="0" smtClean="0"/>
              <a:t> is </a:t>
            </a:r>
            <a:r>
              <a:rPr lang="tr-TR" dirty="0" err="1" smtClean="0"/>
              <a:t>bloked</a:t>
            </a:r>
            <a:r>
              <a:rPr lang="tr-TR" dirty="0" smtClean="0"/>
              <a:t>.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, </a:t>
            </a:r>
            <a:r>
              <a:rPr lang="tr-TR" dirty="0" err="1" smtClean="0"/>
              <a:t>carboxylic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is </a:t>
            </a:r>
            <a:r>
              <a:rPr lang="tr-TR" dirty="0" err="1" smtClean="0"/>
              <a:t>titrated</a:t>
            </a:r>
            <a:r>
              <a:rPr lang="tr-TR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tr-TR" dirty="0" err="1" smtClean="0"/>
              <a:t>Titrations</a:t>
            </a:r>
            <a:r>
              <a:rPr lang="tr-TR" dirty="0" smtClean="0"/>
              <a:t> in </a:t>
            </a:r>
            <a:r>
              <a:rPr lang="tr-TR" dirty="0" err="1" smtClean="0"/>
              <a:t>anhydrous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 smtClean="0"/>
              <a:t>: 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titrations</a:t>
            </a:r>
            <a:r>
              <a:rPr lang="tr-TR" dirty="0" smtClean="0"/>
              <a:t>, </a:t>
            </a:r>
            <a:r>
              <a:rPr lang="en-US" dirty="0" smtClean="0"/>
              <a:t>CH</a:t>
            </a:r>
            <a:r>
              <a:rPr lang="en-US" baseline="-25000" dirty="0" smtClean="0"/>
              <a:t>3</a:t>
            </a:r>
            <a:r>
              <a:rPr lang="en-US" dirty="0" smtClean="0"/>
              <a:t>COOH, met</a:t>
            </a:r>
            <a:r>
              <a:rPr lang="tr-TR" dirty="0" smtClean="0"/>
              <a:t>h</a:t>
            </a:r>
            <a:r>
              <a:rPr lang="en-US" dirty="0" err="1" smtClean="0"/>
              <a:t>anol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DMSO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as </a:t>
            </a:r>
            <a:r>
              <a:rPr lang="tr-TR" dirty="0" err="1" smtClean="0"/>
              <a:t>solvent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afik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Dikdörtgen"/>
          <p:cNvSpPr/>
          <p:nvPr/>
        </p:nvSpPr>
        <p:spPr>
          <a:xfrm>
            <a:off x="323528" y="116632"/>
            <a:ext cx="705678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0.1 M H</a:t>
            </a:r>
            <a:r>
              <a:rPr lang="tr-TR" baseline="-25000" dirty="0" smtClean="0"/>
              <a:t>3</a:t>
            </a:r>
            <a:r>
              <a:rPr lang="tr-TR" dirty="0" smtClean="0"/>
              <a:t>PO</a:t>
            </a:r>
            <a:r>
              <a:rPr lang="tr-TR" baseline="-25000" dirty="0" smtClean="0"/>
              <a:t>4 </a:t>
            </a:r>
            <a:r>
              <a:rPr lang="tr-TR" dirty="0" smtClean="0"/>
              <a:t>+ 0.1 M </a:t>
            </a:r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endParaRPr lang="tr-TR" dirty="0" smtClean="0"/>
          </a:p>
          <a:p>
            <a:r>
              <a:rPr lang="tr-TR" dirty="0" err="1" smtClean="0"/>
              <a:t>Indicator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equivalent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(NaH</a:t>
            </a:r>
            <a:r>
              <a:rPr lang="tr-TR" baseline="-25000" dirty="0" smtClean="0"/>
              <a:t>2</a:t>
            </a:r>
            <a:r>
              <a:rPr lang="tr-TR" dirty="0" smtClean="0"/>
              <a:t>PO</a:t>
            </a:r>
            <a:r>
              <a:rPr lang="tr-TR" baseline="-25000" dirty="0" smtClean="0"/>
              <a:t>4  </a:t>
            </a:r>
            <a:r>
              <a:rPr lang="tr-TR" dirty="0" smtClean="0"/>
              <a:t>is </a:t>
            </a:r>
            <a:r>
              <a:rPr lang="tr-TR" dirty="0" err="1" smtClean="0"/>
              <a:t>formed</a:t>
            </a:r>
            <a:r>
              <a:rPr lang="tr-TR" dirty="0" smtClean="0"/>
              <a:t>) : </a:t>
            </a:r>
            <a:r>
              <a:rPr lang="tr-TR" dirty="0" err="1" smtClean="0"/>
              <a:t>bromocresol</a:t>
            </a:r>
            <a:r>
              <a:rPr lang="tr-TR" dirty="0" smtClean="0"/>
              <a:t> </a:t>
            </a:r>
            <a:r>
              <a:rPr lang="tr-TR" dirty="0" err="1" smtClean="0"/>
              <a:t>green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equivalent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(</a:t>
            </a:r>
            <a:r>
              <a:rPr lang="en-US" dirty="0" smtClean="0"/>
              <a:t>Na</a:t>
            </a:r>
            <a:r>
              <a:rPr lang="en-US" baseline="-25000" dirty="0" smtClean="0"/>
              <a:t>2</a:t>
            </a:r>
            <a:r>
              <a:rPr lang="en-US" dirty="0" smtClean="0"/>
              <a:t>HPO</a:t>
            </a:r>
            <a:r>
              <a:rPr lang="en-US" baseline="-25000" dirty="0" smtClean="0"/>
              <a:t>4</a:t>
            </a:r>
            <a:r>
              <a:rPr lang="tr-TR" baseline="-25000" dirty="0" smtClean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formed</a:t>
            </a:r>
            <a:r>
              <a:rPr lang="tr-TR" dirty="0" smtClean="0"/>
              <a:t>) : </a:t>
            </a:r>
            <a:r>
              <a:rPr lang="tr-TR" dirty="0" err="1" smtClean="0"/>
              <a:t>Phenolphytalein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step </a:t>
            </a:r>
            <a:r>
              <a:rPr lang="tr-TR" dirty="0" err="1" smtClean="0"/>
              <a:t>by</a:t>
            </a:r>
            <a:r>
              <a:rPr lang="tr-TR" dirty="0" smtClean="0"/>
              <a:t> step </a:t>
            </a:r>
            <a:r>
              <a:rPr lang="tr-TR" dirty="0" err="1" smtClean="0"/>
              <a:t>titration</a:t>
            </a:r>
            <a:r>
              <a:rPr lang="tr-TR" dirty="0" smtClean="0"/>
              <a:t> of a </a:t>
            </a:r>
            <a:r>
              <a:rPr lang="tr-TR" dirty="0" err="1" smtClean="0"/>
              <a:t>polyprotic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r>
              <a:rPr lang="tr-TR" dirty="0" smtClean="0"/>
              <a:t>:</a:t>
            </a:r>
          </a:p>
          <a:p>
            <a:r>
              <a:rPr lang="de-DE" dirty="0" smtClean="0"/>
              <a:t>K x C </a:t>
            </a:r>
            <a:r>
              <a:rPr lang="en-US" dirty="0" smtClean="0">
                <a:sym typeface="Symbol"/>
              </a:rPr>
              <a:t></a:t>
            </a:r>
            <a:r>
              <a:rPr lang="de-DE" dirty="0" smtClean="0"/>
              <a:t> 10</a:t>
            </a:r>
            <a:r>
              <a:rPr lang="de-DE" baseline="30000" dirty="0" smtClean="0"/>
              <a:t>–8</a:t>
            </a:r>
            <a:endParaRPr lang="tr-TR" dirty="0" smtClean="0"/>
          </a:p>
          <a:p>
            <a:r>
              <a:rPr lang="de-DE" dirty="0" smtClean="0"/>
              <a:t>K</a:t>
            </a:r>
            <a:r>
              <a:rPr lang="de-DE" baseline="-25000" dirty="0" smtClean="0"/>
              <a:t>1</a:t>
            </a:r>
            <a:r>
              <a:rPr lang="de-DE" dirty="0" smtClean="0"/>
              <a:t> / K</a:t>
            </a:r>
            <a:r>
              <a:rPr lang="de-DE" baseline="-25000" dirty="0" smtClean="0"/>
              <a:t>2  </a:t>
            </a:r>
            <a:r>
              <a:rPr lang="en-US" dirty="0" smtClean="0">
                <a:sym typeface="Symbol"/>
              </a:rPr>
              <a:t></a:t>
            </a:r>
            <a:r>
              <a:rPr lang="de-DE" dirty="0" smtClean="0"/>
              <a:t> 10</a:t>
            </a:r>
            <a:r>
              <a:rPr lang="de-DE" baseline="30000" dirty="0" smtClean="0"/>
              <a:t>4</a:t>
            </a:r>
            <a:endParaRPr lang="tr-TR" dirty="0" smtClean="0"/>
          </a:p>
          <a:p>
            <a:endParaRPr lang="tr-TR" dirty="0" smtClean="0"/>
          </a:p>
        </p:txBody>
      </p:sp>
      <p:sp>
        <p:nvSpPr>
          <p:cNvPr id="6" name="5 Metin kutusu"/>
          <p:cNvSpPr txBox="1"/>
          <p:nvPr/>
        </p:nvSpPr>
        <p:spPr>
          <a:xfrm>
            <a:off x="2267744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6228184" y="494116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(mL)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4 Grafik"/>
          <p:cNvGraphicFramePr/>
          <p:nvPr/>
        </p:nvGraphicFramePr>
        <p:xfrm>
          <a:off x="22860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Dikdörtgen"/>
          <p:cNvSpPr/>
          <p:nvPr/>
        </p:nvSpPr>
        <p:spPr>
          <a:xfrm>
            <a:off x="251520" y="260648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0.1 M Na</a:t>
            </a:r>
            <a:r>
              <a:rPr lang="tr-TR" baseline="-25000" dirty="0" smtClean="0"/>
              <a:t>2</a:t>
            </a:r>
            <a:r>
              <a:rPr lang="tr-TR" dirty="0" smtClean="0"/>
              <a:t>CO</a:t>
            </a:r>
            <a:r>
              <a:rPr lang="tr-TR" baseline="-25000" dirty="0" smtClean="0"/>
              <a:t>3 </a:t>
            </a:r>
            <a:r>
              <a:rPr lang="tr-TR" dirty="0" smtClean="0"/>
              <a:t>+ 0.1 M </a:t>
            </a:r>
            <a:r>
              <a:rPr lang="tr-TR" dirty="0" err="1" smtClean="0"/>
              <a:t>HCl</a:t>
            </a:r>
            <a:r>
              <a:rPr lang="tr-TR" dirty="0" smtClean="0"/>
              <a:t> </a:t>
            </a:r>
            <a:r>
              <a:rPr lang="tr-TR" dirty="0" err="1" smtClean="0"/>
              <a:t>titration</a:t>
            </a:r>
            <a:endParaRPr lang="tr-TR" dirty="0" smtClean="0"/>
          </a:p>
          <a:p>
            <a:r>
              <a:rPr lang="tr-TR" dirty="0" err="1" smtClean="0"/>
              <a:t>Indicator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equivalent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(NaHCO</a:t>
            </a:r>
            <a:r>
              <a:rPr lang="tr-TR" baseline="-25000" dirty="0" smtClean="0"/>
              <a:t>3  </a:t>
            </a:r>
            <a:r>
              <a:rPr lang="tr-TR" dirty="0" smtClean="0"/>
              <a:t>is </a:t>
            </a:r>
            <a:r>
              <a:rPr lang="tr-TR" dirty="0" err="1" smtClean="0"/>
              <a:t>formed</a:t>
            </a:r>
            <a:r>
              <a:rPr lang="tr-TR" dirty="0" smtClean="0"/>
              <a:t>) : </a:t>
            </a:r>
            <a:r>
              <a:rPr lang="tr-TR" dirty="0" err="1" smtClean="0"/>
              <a:t>Phenolphytalein</a:t>
            </a:r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equivalent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 (H</a:t>
            </a:r>
            <a:r>
              <a:rPr lang="en-US" baseline="-25000" dirty="0" smtClean="0"/>
              <a:t>2</a:t>
            </a:r>
            <a:r>
              <a:rPr lang="tr-TR" dirty="0" smtClean="0"/>
              <a:t>C</a:t>
            </a:r>
            <a:r>
              <a:rPr lang="en-US" dirty="0" smtClean="0"/>
              <a:t>O</a:t>
            </a:r>
            <a:r>
              <a:rPr lang="tr-TR" baseline="-25000" dirty="0" smtClean="0"/>
              <a:t>3 </a:t>
            </a:r>
            <a:r>
              <a:rPr lang="tr-TR" dirty="0" smtClean="0"/>
              <a:t>is </a:t>
            </a:r>
            <a:r>
              <a:rPr lang="tr-TR" dirty="0" err="1" smtClean="0"/>
              <a:t>formed</a:t>
            </a:r>
            <a:r>
              <a:rPr lang="tr-TR" dirty="0" smtClean="0"/>
              <a:t>) : </a:t>
            </a:r>
            <a:r>
              <a:rPr lang="tr-TR" dirty="0" err="1" smtClean="0"/>
              <a:t>Methylorange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267744" y="177281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pH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6228184" y="494116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NaOH</a:t>
            </a:r>
            <a:r>
              <a:rPr lang="tr-TR" dirty="0" smtClean="0"/>
              <a:t> </a:t>
            </a:r>
            <a:r>
              <a:rPr lang="tr-TR" dirty="0" err="1" smtClean="0"/>
              <a:t>Volume</a:t>
            </a:r>
            <a:r>
              <a:rPr lang="tr-TR" dirty="0" smtClean="0"/>
              <a:t> (mL)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95536" y="620688"/>
            <a:ext cx="8568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SO</a:t>
            </a:r>
            <a:r>
              <a:rPr lang="tr-TR" baseline="-25000" dirty="0" smtClean="0"/>
              <a:t>4 </a:t>
            </a:r>
            <a:r>
              <a:rPr lang="en-US" dirty="0" smtClean="0"/>
              <a:t>is a strong acid with 2 protons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en-US" dirty="0" smtClean="0"/>
              <a:t> it gives two protons strong</a:t>
            </a:r>
            <a:r>
              <a:rPr lang="tr-TR" dirty="0" err="1" smtClean="0"/>
              <a:t>ly</a:t>
            </a:r>
            <a:r>
              <a:rPr lang="en-US" dirty="0" smtClean="0"/>
              <a:t>. Thus, a single step </a:t>
            </a:r>
            <a:r>
              <a:rPr lang="tr-TR" dirty="0" smtClean="0"/>
              <a:t>  </a:t>
            </a:r>
            <a:r>
              <a:rPr lang="en-US" dirty="0" smtClean="0"/>
              <a:t>is seen corresponding to 2 protons in the titration of </a:t>
            </a:r>
            <a:r>
              <a:rPr lang="tr-TR" dirty="0" smtClean="0"/>
              <a:t>H</a:t>
            </a:r>
            <a:r>
              <a:rPr lang="tr-TR" baseline="-25000" dirty="0" smtClean="0"/>
              <a:t>2</a:t>
            </a:r>
            <a:r>
              <a:rPr lang="tr-TR" dirty="0" smtClean="0"/>
              <a:t>SO</a:t>
            </a:r>
            <a:r>
              <a:rPr lang="tr-TR" baseline="-25000" dirty="0" smtClean="0"/>
              <a:t>4</a:t>
            </a:r>
            <a:r>
              <a:rPr lang="en-US" dirty="0" smtClean="0"/>
              <a:t> with a strong base.</a:t>
            </a:r>
            <a:endParaRPr lang="tr-TR" dirty="0" smtClean="0"/>
          </a:p>
          <a:p>
            <a:pPr marL="180975" indent="-1809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Only the 1st proton of the </a:t>
            </a:r>
            <a:r>
              <a:rPr lang="pt-BR" dirty="0" smtClean="0"/>
              <a:t>H</a:t>
            </a:r>
            <a:r>
              <a:rPr lang="pt-BR" baseline="-25000" dirty="0" smtClean="0"/>
              <a:t>2</a:t>
            </a:r>
            <a:r>
              <a:rPr lang="pt-BR" dirty="0" smtClean="0"/>
              <a:t>CO</a:t>
            </a:r>
            <a:r>
              <a:rPr lang="pt-BR" baseline="-25000" dirty="0" smtClean="0"/>
              <a:t>3</a:t>
            </a:r>
            <a:r>
              <a:rPr lang="en-US" dirty="0" smtClean="0"/>
              <a:t> can be titrated.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 err="1" smtClean="0"/>
              <a:t>titrat</a:t>
            </a:r>
            <a:r>
              <a:rPr lang="tr-TR" dirty="0" err="1" smtClean="0"/>
              <a:t>iton</a:t>
            </a:r>
            <a:r>
              <a:rPr lang="tr-TR" dirty="0" smtClean="0"/>
              <a:t> of </a:t>
            </a:r>
            <a:r>
              <a:rPr lang="en-US" dirty="0" smtClean="0"/>
              <a:t> </a:t>
            </a:r>
            <a:r>
              <a:rPr lang="tr-TR" dirty="0" smtClean="0"/>
              <a:t>2nd </a:t>
            </a:r>
            <a:r>
              <a:rPr lang="en-US" dirty="0" smtClean="0"/>
              <a:t>proton, it is necessary to precipitate </a:t>
            </a:r>
            <a:r>
              <a:rPr lang="pt-BR" dirty="0" smtClean="0"/>
              <a:t>BaCO</a:t>
            </a:r>
            <a:r>
              <a:rPr lang="pt-BR" baseline="-25000" dirty="0" smtClean="0"/>
              <a:t>3</a:t>
            </a:r>
            <a:r>
              <a:rPr lang="en-US" dirty="0" smtClean="0"/>
              <a:t> with </a:t>
            </a:r>
            <a:r>
              <a:rPr lang="pt-BR" dirty="0" smtClean="0"/>
              <a:t>Ba</a:t>
            </a:r>
            <a:r>
              <a:rPr lang="pt-BR" baseline="30000" dirty="0" smtClean="0"/>
              <a:t>2+</a:t>
            </a:r>
            <a:r>
              <a:rPr lang="en-US" dirty="0" smtClean="0"/>
              <a:t> ions. In this case, the released </a:t>
            </a:r>
            <a:r>
              <a:rPr lang="tr-TR" dirty="0" smtClean="0"/>
              <a:t>proton</a:t>
            </a:r>
            <a:r>
              <a:rPr lang="en-US" dirty="0" smtClean="0"/>
              <a:t> can be titrated.</a:t>
            </a:r>
            <a:endParaRPr lang="tr-TR" dirty="0" smtClean="0"/>
          </a:p>
          <a:p>
            <a:pPr marL="180975" indent="-1809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tr-TR" dirty="0" err="1" smtClean="0"/>
              <a:t>For</a:t>
            </a:r>
            <a:r>
              <a:rPr lang="tr-TR" dirty="0" smtClean="0"/>
              <a:t> H</a:t>
            </a:r>
            <a:r>
              <a:rPr lang="tr-TR" baseline="-25000" dirty="0" smtClean="0"/>
              <a:t>2</a:t>
            </a:r>
            <a:r>
              <a:rPr lang="tr-TR" dirty="0" smtClean="0"/>
              <a:t>C</a:t>
            </a:r>
            <a:r>
              <a:rPr lang="tr-TR" baseline="-25000" dirty="0" smtClean="0"/>
              <a:t>2</a:t>
            </a:r>
            <a:r>
              <a:rPr lang="tr-TR" dirty="0" smtClean="0"/>
              <a:t>O</a:t>
            </a:r>
            <a:r>
              <a:rPr lang="tr-TR" baseline="-25000" dirty="0" smtClean="0"/>
              <a:t>4</a:t>
            </a:r>
            <a:r>
              <a:rPr lang="tr-TR" dirty="0" smtClean="0"/>
              <a:t>, t</a:t>
            </a:r>
            <a:r>
              <a:rPr lang="en-US" dirty="0" smtClean="0"/>
              <a:t>he ionization constants in two steps are very close to each other. Thus, when titrating with a base, a single step corresponding to 2 protons is seen.</a:t>
            </a:r>
            <a:endParaRPr lang="tr-TR" dirty="0" smtClean="0"/>
          </a:p>
          <a:p>
            <a:pPr marL="180975" indent="-180975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de-DE" dirty="0" smtClean="0"/>
              <a:t>H</a:t>
            </a:r>
            <a:r>
              <a:rPr lang="de-DE" baseline="-25000" dirty="0" smtClean="0"/>
              <a:t>2</a:t>
            </a:r>
            <a:r>
              <a:rPr lang="de-DE" dirty="0" smtClean="0"/>
              <a:t>SO</a:t>
            </a:r>
            <a:r>
              <a:rPr lang="de-DE" baseline="-25000" dirty="0" smtClean="0"/>
              <a:t>3 </a:t>
            </a:r>
            <a:r>
              <a:rPr lang="tr-TR" dirty="0" smtClean="0"/>
              <a:t>t</a:t>
            </a:r>
            <a:r>
              <a:rPr lang="en-US" dirty="0" smtClean="0"/>
              <a:t>he first acidity is strong and can be easily titrated with a strong base. But </a:t>
            </a:r>
            <a:r>
              <a:rPr lang="tr-TR" dirty="0" smtClean="0"/>
              <a:t>2nd</a:t>
            </a:r>
            <a:r>
              <a:rPr lang="en-US" dirty="0" smtClean="0"/>
              <a:t> acidity is very weak and cannot be titrated. 2. The acid concentration must be 0.2M or higher to titrate its acidity.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613</Words>
  <Application>Microsoft Office PowerPoint</Application>
  <PresentationFormat>Ekran Gösterisi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mpalabiyik</cp:lastModifiedBy>
  <cp:revision>1</cp:revision>
  <dcterms:created xsi:type="dcterms:W3CDTF">2019-02-22T11:16:32Z</dcterms:created>
  <dcterms:modified xsi:type="dcterms:W3CDTF">2019-02-22T11:17:34Z</dcterms:modified>
</cp:coreProperties>
</file>