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54" r:id="rId2"/>
    <p:sldId id="257" r:id="rId3"/>
    <p:sldId id="258" r:id="rId4"/>
    <p:sldId id="259" r:id="rId5"/>
    <p:sldId id="267" r:id="rId6"/>
    <p:sldId id="262" r:id="rId7"/>
    <p:sldId id="264" r:id="rId8"/>
    <p:sldId id="265" r:id="rId9"/>
    <p:sldId id="266" r:id="rId10"/>
    <p:sldId id="268" r:id="rId11"/>
    <p:sldId id="271" r:id="rId12"/>
    <p:sldId id="272" r:id="rId13"/>
    <p:sldId id="273" r:id="rId14"/>
    <p:sldId id="281" r:id="rId15"/>
    <p:sldId id="355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27"/>
  </p:normalViewPr>
  <p:slideViewPr>
    <p:cSldViewPr snapToGrid="0" snapToObjects="1">
      <p:cViewPr varScale="1">
        <p:scale>
          <a:sx n="116" d="100"/>
          <a:sy n="116" d="100"/>
        </p:scale>
        <p:origin x="41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5841896-7885-C84D-A6E5-27AFCD8015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0D0E4B2-3385-7D48-BDB2-346EDB9E87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14417-F9F4-8A49-9FBF-AC685BD60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9A3F0-B8A3-F24E-B87E-8EF1EAB83CC6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00CB9C1-B481-984B-A5E3-87C0D6880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DDF46DF-23EF-E049-A772-356659624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E8B2A-DF8C-7745-8825-0F571F92F0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7390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CE1C2EB-7D7A-0148-BB7C-5806C842F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B10E1EB-0D14-1848-8F42-01A6A9924F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0E45372-2993-7644-AAC6-BA23F5D5C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9A3F0-B8A3-F24E-B87E-8EF1EAB83CC6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E3D711B-F4E6-9C4B-ABBE-EC0BA69F7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FAB0960-0C88-184B-B186-6B0275C01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E8B2A-DF8C-7745-8825-0F571F92F0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1939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83F2336D-EB9C-8646-A17E-3955C1CBD7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7A2A37E-2DD4-8142-A0C5-78BFF0C09E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DAAA18E-5AC5-B94C-83FF-7F0FDF949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9A3F0-B8A3-F24E-B87E-8EF1EAB83CC6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9ACFF37-757E-8644-BBBE-E83E91924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9539CC4-B60C-2B48-B7F1-51980136B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E8B2A-DF8C-7745-8825-0F571F92F0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6054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102D604-FEA7-FC46-BDA7-0DBFFE468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B9D5537-3B31-954A-B277-E00BFE1ABE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2EA79E4-7120-BA4A-A1A8-D5A866269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9A3F0-B8A3-F24E-B87E-8EF1EAB83CC6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A002960-3D61-EE4A-A156-FBC6620C0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2685940-5BDE-EA49-9A90-5F6F891E2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E8B2A-DF8C-7745-8825-0F571F92F0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8333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8624558-9EC1-614D-AAEB-3E76797CF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A44B2F2-7FEB-534F-8B01-ABDF647EB4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E2088F7-62D9-8540-B33A-22F32E252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9A3F0-B8A3-F24E-B87E-8EF1EAB83CC6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F70869B-20D2-4D43-90B9-71C58FDFD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94C5AA4-B754-854F-8CDE-6ED8A1656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E8B2A-DF8C-7745-8825-0F571F92F0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8217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159ED0E-791C-5E4C-89C8-9361BD331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EA7D6FB-4CE7-D845-9A51-B902904D8D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BF0B4D9-8EEA-714F-9AA9-76285F6D8C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51C2318-042F-0647-B1A5-AF5B1F990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9A3F0-B8A3-F24E-B87E-8EF1EAB83CC6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67A93F4-8584-9D4A-A055-A44A2AB40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811C778-CE06-4549-8086-A3F76B68A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E8B2A-DF8C-7745-8825-0F571F92F0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0463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E001FCE-A516-4A4C-869D-B14A4BE5E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2F3A800-904D-6448-A5E4-10ABFE49F9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E01EB14-836C-4745-AC07-28584B3A81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4EC549F-7340-F746-BD1A-37FB82A207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B616E98-7124-2847-8E9C-66AA52E107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7C8371C7-4F12-DB42-A945-A5D760D2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9A3F0-B8A3-F24E-B87E-8EF1EAB83CC6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4AC6D6-B08E-B14C-B343-3068EC51B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DA65A7A1-23FE-954A-AE4A-3C5227BB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E8B2A-DF8C-7745-8825-0F571F92F0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153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0D538D0-601C-7A40-81A9-850BD2339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BD5C611F-4F88-4448-821C-2C762ABF5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9A3F0-B8A3-F24E-B87E-8EF1EAB83CC6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6552B84-0753-A045-99C1-632B5BF09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B57AAEA5-1C46-0B42-B859-29DB3BE48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E8B2A-DF8C-7745-8825-0F571F92F0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0897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907F1869-E8F0-CD46-AF2E-FD38EC127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9A3F0-B8A3-F24E-B87E-8EF1EAB83CC6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67B2D9A9-21A0-2049-B978-A46E0FFC4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72E11617-C23B-B24A-9BD0-9872A061E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E8B2A-DF8C-7745-8825-0F571F92F0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3007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0A36485-7D3B-9547-A531-947503A57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412C405-811F-6D4E-823A-F5A762394A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C1234D4-323A-7849-9407-1BC7092E8B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0915A1E-F937-EC43-94F2-34A407012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9A3F0-B8A3-F24E-B87E-8EF1EAB83CC6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4B4CE06-7E46-EA4B-9A1C-111A9A367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D5F552E-226E-CB4B-A7EE-5DA19BA3D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E8B2A-DF8C-7745-8825-0F571F92F0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7399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D1B7A08-3603-AD46-A2DC-B088DE3AF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6BAF866-8BD8-304B-996F-48C823F150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DEAE913-6E49-7443-BE3E-98229C20B1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81AD7D7-B58A-B24E-A710-70CA63CD5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9A3F0-B8A3-F24E-B87E-8EF1EAB83CC6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6C077EE-FBA7-2144-ABBF-4A61AE22F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088F03E-8B09-644D-BDDA-E4A2DE6C9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E8B2A-DF8C-7745-8825-0F571F92F0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33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C1CEA0C2-2937-EF4D-A690-F1DBAE8E0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45F4983-1994-0A41-BD35-6E9A2925C3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1A51311-4042-BB41-838F-3CEED799B7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9A3F0-B8A3-F24E-B87E-8EF1EAB83CC6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B62A960-D53D-9140-B3F4-D642A15ED4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B8F263E-6C22-F14D-A135-CB1DE359D5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E8B2A-DF8C-7745-8825-0F571F92F0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7413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Unvan 1">
            <a:extLst>
              <a:ext uri="{FF2B5EF4-FFF2-40B4-BE49-F238E27FC236}">
                <a16:creationId xmlns:a16="http://schemas.microsoft.com/office/drawing/2014/main" id="{0ECF7B2F-9888-FD4B-A649-50B89C0856E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tr-TR" altLang="tr-TR"/>
              <a:t>PAZARLAMA-1</a:t>
            </a:r>
          </a:p>
        </p:txBody>
      </p:sp>
      <p:sp>
        <p:nvSpPr>
          <p:cNvPr id="26626" name="Alt Başlık 2">
            <a:extLst>
              <a:ext uri="{FF2B5EF4-FFF2-40B4-BE49-F238E27FC236}">
                <a16:creationId xmlns:a16="http://schemas.microsoft.com/office/drawing/2014/main" id="{A7B123F8-9B36-0A4B-97D4-DF1F30CB24A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altLang="tr-TR"/>
              <a:t>Pazarlamanın Tanımı ve Pazarlamanın Temel Kavramları</a:t>
            </a:r>
          </a:p>
        </p:txBody>
      </p:sp>
    </p:spTree>
    <p:extLst>
      <p:ext uri="{BB962C8B-B14F-4D97-AF65-F5344CB8AC3E}">
        <p14:creationId xmlns:p14="http://schemas.microsoft.com/office/powerpoint/2010/main" val="19685558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>
            <a:extLst>
              <a:ext uri="{FF2B5EF4-FFF2-40B4-BE49-F238E27FC236}">
                <a16:creationId xmlns:a16="http://schemas.microsoft.com/office/drawing/2014/main" id="{2EB7EDB5-1D73-6044-9C5B-A7A43D4BE3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Pazarlamada “dar görüşlülük” </a:t>
            </a:r>
            <a:r>
              <a:rPr lang="tr-TR" altLang="tr-TR" sz="2400"/>
              <a:t>(Marketing Myopia)</a:t>
            </a:r>
          </a:p>
        </p:txBody>
      </p:sp>
      <p:sp>
        <p:nvSpPr>
          <p:cNvPr id="35842" name="Rectangle 3">
            <a:extLst>
              <a:ext uri="{FF2B5EF4-FFF2-40B4-BE49-F238E27FC236}">
                <a16:creationId xmlns:a16="http://schemas.microsoft.com/office/drawing/2014/main" id="{56625BF4-0335-E34C-A2BD-B6D3E06C53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İşletmenin içinde bulunduğu sektörü doğru tanımlayamaması</a:t>
            </a:r>
          </a:p>
          <a:p>
            <a:pPr eaLnBrk="1" hangingPunct="1"/>
            <a:r>
              <a:rPr lang="tr-TR" altLang="tr-TR"/>
              <a:t>Potansiyel fırsatları ve tehditleri görememek</a:t>
            </a:r>
          </a:p>
          <a:p>
            <a:pPr eaLnBrk="1" hangingPunct="1"/>
            <a:r>
              <a:rPr lang="tr-TR" altLang="tr-TR"/>
              <a:t>Rekabeti doğru değerlendirememek</a:t>
            </a:r>
          </a:p>
          <a:p>
            <a:pPr eaLnBrk="1" hangingPunct="1"/>
            <a:r>
              <a:rPr lang="tr-TR" altLang="tr-TR"/>
              <a:t>Düşük birim maliyetlerinin otomatik olarak yüksek talep ve kar getireceğini varsaymak</a:t>
            </a:r>
          </a:p>
          <a:p>
            <a:pPr eaLnBrk="1" hangingPunct="1"/>
            <a:r>
              <a:rPr lang="tr-TR" altLang="tr-TR"/>
              <a:t>Pazar ihtiyaçlarını görmezden gelmek</a:t>
            </a:r>
          </a:p>
          <a:p>
            <a:pPr eaLnBrk="1" hangingPunct="1"/>
            <a:r>
              <a:rPr lang="tr-TR" altLang="tr-TR"/>
              <a:t>Ürün yaşam eğrisini değerlendirememek</a:t>
            </a:r>
          </a:p>
          <a:p>
            <a:pPr eaLnBrk="1" hangingPunct="1"/>
            <a:r>
              <a:rPr lang="tr-TR" altLang="tr-TR"/>
              <a:t>Değişimin kaçınılmaz olduğunu fark edememek</a:t>
            </a:r>
          </a:p>
        </p:txBody>
      </p:sp>
      <p:sp>
        <p:nvSpPr>
          <p:cNvPr id="35843" name="Dikdörtgen 1">
            <a:extLst>
              <a:ext uri="{FF2B5EF4-FFF2-40B4-BE49-F238E27FC236}">
                <a16:creationId xmlns:a16="http://schemas.microsoft.com/office/drawing/2014/main" id="{820977B6-7266-2E4E-8E11-DE4B0D0066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650" y="6284913"/>
            <a:ext cx="40322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/>
              <a:t>Levitt, T. (1960 ve 1975)</a:t>
            </a:r>
          </a:p>
        </p:txBody>
      </p:sp>
    </p:spTree>
    <p:extLst>
      <p:ext uri="{BB962C8B-B14F-4D97-AF65-F5344CB8AC3E}">
        <p14:creationId xmlns:p14="http://schemas.microsoft.com/office/powerpoint/2010/main" val="33883785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>
            <a:extLst>
              <a:ext uri="{FF2B5EF4-FFF2-40B4-BE49-F238E27FC236}">
                <a16:creationId xmlns:a16="http://schemas.microsoft.com/office/drawing/2014/main" id="{56EAFC94-4D24-724B-978D-5AFF53E299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Pazar odaklılık </a:t>
            </a:r>
          </a:p>
        </p:txBody>
      </p:sp>
      <p:sp>
        <p:nvSpPr>
          <p:cNvPr id="36866" name="Rectangle 3">
            <a:extLst>
              <a:ext uri="{FF2B5EF4-FFF2-40B4-BE49-F238E27FC236}">
                <a16:creationId xmlns:a16="http://schemas.microsoft.com/office/drawing/2014/main" id="{9610004D-B49B-0C41-8BF0-364CC3515A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Pazarlama pazarda ve tüketicide başlar; tüketicide son bulur.</a:t>
            </a:r>
          </a:p>
          <a:p>
            <a:pPr eaLnBrk="1" hangingPunct="1"/>
            <a:r>
              <a:rPr lang="tr-TR" altLang="tr-TR"/>
              <a:t>Tüketici neden o markayı/işletmeyi tercih etsin?</a:t>
            </a:r>
          </a:p>
          <a:p>
            <a:pPr eaLnBrk="1" hangingPunct="1"/>
            <a:r>
              <a:rPr lang="tr-TR" altLang="tr-TR"/>
              <a:t>İşletme değer yarattıkça, müşteri de daha fazla tatmin yarattıkça kar elde edebilirler.</a:t>
            </a:r>
          </a:p>
          <a:p>
            <a:pPr eaLnBrk="1" hangingPunct="1"/>
            <a:r>
              <a:rPr lang="tr-TR" altLang="tr-TR"/>
              <a:t>Pazardaki değişimlere adapte olabilmek</a:t>
            </a:r>
          </a:p>
          <a:p>
            <a:pPr eaLnBrk="1" hangingPunct="1"/>
            <a:r>
              <a:rPr lang="tr-TR" altLang="tr-TR"/>
              <a:t>Pazarlama faaliyetleri uzun vadeli olmalıdır</a:t>
            </a:r>
          </a:p>
          <a:p>
            <a:pPr eaLnBrk="1" hangingPunct="1"/>
            <a:r>
              <a:rPr lang="tr-TR" altLang="tr-TR"/>
              <a:t>İşletmenin tüm kaynakları kullanılmalıdır</a:t>
            </a:r>
          </a:p>
          <a:p>
            <a:pPr eaLnBrk="1" hangingPunct="1"/>
            <a:r>
              <a:rPr lang="tr-TR" altLang="tr-TR"/>
              <a:t>Yenilikçi olunmalıdır</a:t>
            </a:r>
          </a:p>
          <a:p>
            <a:pPr eaLnBrk="1" hangingPunct="1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079496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>
            <a:extLst>
              <a:ext uri="{FF2B5EF4-FFF2-40B4-BE49-F238E27FC236}">
                <a16:creationId xmlns:a16="http://schemas.microsoft.com/office/drawing/2014/main" id="{DB1F7F0F-CB32-8249-A71A-1CFEFEA7FD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Yeni pazarlama modeli </a:t>
            </a:r>
          </a:p>
        </p:txBody>
      </p:sp>
      <p:sp>
        <p:nvSpPr>
          <p:cNvPr id="37890" name="Rectangle 3">
            <a:extLst>
              <a:ext uri="{FF2B5EF4-FFF2-40B4-BE49-F238E27FC236}">
                <a16:creationId xmlns:a16="http://schemas.microsoft.com/office/drawing/2014/main" id="{B8733190-28C2-5A41-BFC6-8DDD53AB27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Ürün odaklılıktan hizmet baskın anlayışa geçiş</a:t>
            </a:r>
          </a:p>
          <a:p>
            <a:pPr eaLnBrk="1" hangingPunct="1"/>
            <a:r>
              <a:rPr lang="tr-TR" altLang="tr-TR"/>
              <a:t>Ürüne soyut özellikler ekleme</a:t>
            </a:r>
          </a:p>
          <a:p>
            <a:pPr eaLnBrk="1" hangingPunct="1"/>
            <a:r>
              <a:rPr lang="tr-TR" altLang="tr-TR"/>
              <a:t>İlişkilerin önem kazanması</a:t>
            </a:r>
          </a:p>
          <a:p>
            <a:pPr eaLnBrk="1" hangingPunct="1"/>
            <a:r>
              <a:rPr lang="tr-TR" altLang="tr-TR"/>
              <a:t>Ürüne eklenecek “katma değer”</a:t>
            </a:r>
          </a:p>
        </p:txBody>
      </p:sp>
    </p:spTree>
    <p:extLst>
      <p:ext uri="{BB962C8B-B14F-4D97-AF65-F5344CB8AC3E}">
        <p14:creationId xmlns:p14="http://schemas.microsoft.com/office/powerpoint/2010/main" val="8028840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>
            <a:extLst>
              <a:ext uri="{FF2B5EF4-FFF2-40B4-BE49-F238E27FC236}">
                <a16:creationId xmlns:a16="http://schemas.microsoft.com/office/drawing/2014/main" id="{3506C8A9-DF6F-4847-945A-6277F36F1F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Hizmet odaklı pazarlama</a:t>
            </a:r>
          </a:p>
        </p:txBody>
      </p:sp>
      <p:sp>
        <p:nvSpPr>
          <p:cNvPr id="38914" name="Rectangle 3">
            <a:extLst>
              <a:ext uri="{FF2B5EF4-FFF2-40B4-BE49-F238E27FC236}">
                <a16:creationId xmlns:a16="http://schemas.microsoft.com/office/drawing/2014/main" id="{1F0811A1-D781-1C4B-969A-22B8364317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Temel yetkinlikleri tanımla veya geliştir (rekabet avantajı yaratacak özellikler)</a:t>
            </a:r>
          </a:p>
          <a:p>
            <a:pPr eaLnBrk="1" hangingPunct="1"/>
            <a:r>
              <a:rPr lang="tr-TR" altLang="tr-TR"/>
              <a:t>Bu yetkinliklerden yararlanabilecekleri belirle</a:t>
            </a:r>
          </a:p>
          <a:p>
            <a:pPr eaLnBrk="1" hangingPunct="1"/>
            <a:r>
              <a:rPr lang="tr-TR" altLang="tr-TR"/>
              <a:t>Belirli ihtiyaçları giderebilecek rekabetçi değerleri tüketicilerle ilişkide bulunarak geliştir, hizmeti kişiselleştir</a:t>
            </a:r>
          </a:p>
          <a:p>
            <a:pPr eaLnBrk="1" hangingPunct="1"/>
            <a:r>
              <a:rPr lang="tr-TR" altLang="tr-TR"/>
              <a:t>İşletmenin performansını ve tüketiciye vaatlerini geliştirmek için pazardan alınan geribildirimi ölçülebilir hale getir</a:t>
            </a:r>
          </a:p>
        </p:txBody>
      </p:sp>
    </p:spTree>
    <p:extLst>
      <p:ext uri="{BB962C8B-B14F-4D97-AF65-F5344CB8AC3E}">
        <p14:creationId xmlns:p14="http://schemas.microsoft.com/office/powerpoint/2010/main" val="5737357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>
            <a:extLst>
              <a:ext uri="{FF2B5EF4-FFF2-40B4-BE49-F238E27FC236}">
                <a16:creationId xmlns:a16="http://schemas.microsoft.com/office/drawing/2014/main" id="{CFC77ADF-91BB-DD42-BB0C-45EE1672C3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Pazarlama Konsepti </a:t>
            </a:r>
          </a:p>
        </p:txBody>
      </p:sp>
      <p:sp>
        <p:nvSpPr>
          <p:cNvPr id="39938" name="Rectangle 3">
            <a:extLst>
              <a:ext uri="{FF2B5EF4-FFF2-40B4-BE49-F238E27FC236}">
                <a16:creationId xmlns:a16="http://schemas.microsoft.com/office/drawing/2014/main" id="{FCC300E3-9C87-F346-8CFC-C0E0C78940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 i="1"/>
              <a:t>Pazarlama konsepti </a:t>
            </a:r>
            <a:r>
              <a:rPr lang="tr-TR" altLang="tr-TR"/>
              <a:t>kavramı işletmenin amaçlarını gerçekleştirebilmesi için hedef pazarın ihtiyaçlarını ve taleplerini rakiplerinden daha etkin bir şekilde tatmin etmesi gerekliliğini anlatmaktadır. </a:t>
            </a:r>
          </a:p>
          <a:p>
            <a:r>
              <a:rPr lang="tr-TR" altLang="tr-TR"/>
              <a:t>Dört temel unsuru bulunmaktadır: Hedef Pazar, tüketici ihtiyaç ve talepleri, bütünleştirilmiş pazarlama ve karlılık .</a:t>
            </a:r>
          </a:p>
        </p:txBody>
      </p:sp>
    </p:spTree>
    <p:extLst>
      <p:ext uri="{BB962C8B-B14F-4D97-AF65-F5344CB8AC3E}">
        <p14:creationId xmlns:p14="http://schemas.microsoft.com/office/powerpoint/2010/main" val="17160301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Unvan 1">
            <a:extLst>
              <a:ext uri="{FF2B5EF4-FFF2-40B4-BE49-F238E27FC236}">
                <a16:creationId xmlns:a16="http://schemas.microsoft.com/office/drawing/2014/main" id="{D0844F0B-077D-0C41-85E6-735104C2BD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Kaynaklar</a:t>
            </a:r>
          </a:p>
        </p:txBody>
      </p:sp>
      <p:sp>
        <p:nvSpPr>
          <p:cNvPr id="40962" name="İçerik Yer Tutucusu 2">
            <a:extLst>
              <a:ext uri="{FF2B5EF4-FFF2-40B4-BE49-F238E27FC236}">
                <a16:creationId xmlns:a16="http://schemas.microsoft.com/office/drawing/2014/main" id="{AC9CDA43-800A-5148-A8F1-7C13E72EBF4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2000"/>
              <a:t>Levitt, T. (1960). Marketing Myopia. </a:t>
            </a:r>
            <a:r>
              <a:rPr lang="tr-TR" altLang="tr-TR" sz="2000" i="1"/>
              <a:t>Harvard Business Review</a:t>
            </a:r>
            <a:r>
              <a:rPr lang="tr-TR" altLang="tr-TR" sz="2000"/>
              <a:t>, 38 (Jul/Aug): 45-56</a:t>
            </a:r>
          </a:p>
          <a:p>
            <a:r>
              <a:rPr lang="tr-TR" altLang="tr-TR" sz="2000"/>
              <a:t>Levitt, T. (1975). Marketing Myopia: A Retrospective Commentry. </a:t>
            </a:r>
            <a:r>
              <a:rPr lang="tr-TR" altLang="tr-TR" sz="2000" i="1"/>
              <a:t>Harvard Business Review</a:t>
            </a:r>
            <a:r>
              <a:rPr lang="tr-TR" altLang="tr-TR" sz="2000"/>
              <a:t>, Sept/Aug: 1-14</a:t>
            </a:r>
          </a:p>
          <a:p>
            <a:r>
              <a:rPr lang="tr-TR" altLang="tr-TR" sz="2000">
                <a:cs typeface="Times New Roman" panose="02020603050405020304" pitchFamily="18" charset="0"/>
              </a:rPr>
              <a:t>Kotler, P. (2009) </a:t>
            </a:r>
            <a:r>
              <a:rPr lang="tr-TR" altLang="tr-TR" sz="2000" b="1">
                <a:cs typeface="Times New Roman" panose="02020603050405020304" pitchFamily="18" charset="0"/>
              </a:rPr>
              <a:t>Kotler ve Pazarlama</a:t>
            </a:r>
            <a:r>
              <a:rPr lang="tr-TR" altLang="tr-TR" sz="2000">
                <a:cs typeface="Times New Roman" panose="02020603050405020304" pitchFamily="18" charset="0"/>
              </a:rPr>
              <a:t>, Lifecycle Yayıncılık.</a:t>
            </a:r>
          </a:p>
          <a:p>
            <a:r>
              <a:rPr lang="tr-TR" altLang="tr-TR" sz="2000">
                <a:cs typeface="Times New Roman" panose="02020603050405020304" pitchFamily="18" charset="0"/>
              </a:rPr>
              <a:t>Kotler, P. ve Armstrong G. (2009) </a:t>
            </a:r>
            <a:r>
              <a:rPr lang="tr-TR" altLang="tr-TR" sz="2000" b="1">
                <a:cs typeface="Times New Roman" panose="02020603050405020304" pitchFamily="18" charset="0"/>
              </a:rPr>
              <a:t>Principles of Marketing</a:t>
            </a:r>
            <a:r>
              <a:rPr lang="tr-TR" altLang="tr-TR" sz="2000">
                <a:cs typeface="Times New Roman" panose="02020603050405020304" pitchFamily="18" charset="0"/>
              </a:rPr>
              <a:t> (13 ed) : Global Edition,Pearson Education</a:t>
            </a:r>
          </a:p>
          <a:p>
            <a:r>
              <a:rPr lang="tr-TR" altLang="tr-TR" sz="2000"/>
              <a:t>Korkmaz, S., Eser, Z., Öztürk, S.A ve Işın, B.F. (2009) </a:t>
            </a:r>
            <a:r>
              <a:rPr lang="tr-TR" altLang="tr-TR" sz="2000" b="1"/>
              <a:t>Pazarlama: Kavramlar, İlkeler, Kararlar</a:t>
            </a:r>
            <a:r>
              <a:rPr lang="tr-TR" altLang="tr-TR" sz="2000"/>
              <a:t>, Siyasal Kitabevi. </a:t>
            </a:r>
          </a:p>
          <a:p>
            <a:r>
              <a:rPr lang="tr-TR" altLang="tr-TR" sz="2000"/>
              <a:t>Masterson, R.; Phillips, N.; Picton, D. (2017). </a:t>
            </a:r>
            <a:r>
              <a:rPr lang="tr-TR" altLang="tr-TR" sz="2000" b="1"/>
              <a:t>Marketing: An Introduction</a:t>
            </a:r>
            <a:r>
              <a:rPr lang="tr-TR" altLang="tr-TR" sz="2000"/>
              <a:t>. Sage</a:t>
            </a:r>
          </a:p>
          <a:p>
            <a:endParaRPr lang="tr-TR" altLang="tr-TR" sz="1800"/>
          </a:p>
        </p:txBody>
      </p:sp>
    </p:spTree>
    <p:extLst>
      <p:ext uri="{BB962C8B-B14F-4D97-AF65-F5344CB8AC3E}">
        <p14:creationId xmlns:p14="http://schemas.microsoft.com/office/powerpoint/2010/main" val="1499231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>
            <a:extLst>
              <a:ext uri="{FF2B5EF4-FFF2-40B4-BE49-F238E27FC236}">
                <a16:creationId xmlns:a16="http://schemas.microsoft.com/office/drawing/2014/main" id="{BB19D215-58A8-1D4B-BD14-542BEDDD23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Pazarları değiştiren etmenler</a:t>
            </a:r>
          </a:p>
        </p:txBody>
      </p:sp>
      <p:sp>
        <p:nvSpPr>
          <p:cNvPr id="27650" name="Rectangle 3">
            <a:extLst>
              <a:ext uri="{FF2B5EF4-FFF2-40B4-BE49-F238E27FC236}">
                <a16:creationId xmlns:a16="http://schemas.microsoft.com/office/drawing/2014/main" id="{1AFF6FB5-1959-CF40-B710-D2B12B0317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İletişim alanındaki gelişmeler</a:t>
            </a:r>
          </a:p>
          <a:p>
            <a:pPr eaLnBrk="1" hangingPunct="1"/>
            <a:r>
              <a:rPr lang="tr-TR" altLang="tr-TR"/>
              <a:t>Teknoloji ve bilişim alanındaki gelişmeler</a:t>
            </a:r>
          </a:p>
          <a:p>
            <a:pPr eaLnBrk="1" hangingPunct="1"/>
            <a:r>
              <a:rPr lang="tr-TR" altLang="tr-TR"/>
              <a:t>Küreselleşme eğilimleri</a:t>
            </a:r>
          </a:p>
          <a:p>
            <a:pPr eaLnBrk="1" hangingPunct="1"/>
            <a:r>
              <a:rPr lang="tr-TR" altLang="tr-TR"/>
              <a:t>Ekonomi alanındaki düzenlemelerin değişimi</a:t>
            </a:r>
          </a:p>
          <a:p>
            <a:pPr eaLnBrk="1" hangingPunct="1"/>
            <a:r>
              <a:rPr lang="tr-TR" altLang="tr-TR"/>
              <a:t>Müşterilere ilişkin değişimler</a:t>
            </a:r>
          </a:p>
          <a:p>
            <a:pPr eaLnBrk="1" hangingPunct="1"/>
            <a:r>
              <a:rPr lang="tr-TR" altLang="tr-TR"/>
              <a:t>Rekabetin artması </a:t>
            </a:r>
          </a:p>
          <a:p>
            <a:pPr eaLnBrk="1" hangingPunct="1"/>
            <a:r>
              <a:rPr lang="tr-TR" altLang="tr-TR"/>
              <a:t>Lojistik alanındaki gelişmeler</a:t>
            </a:r>
          </a:p>
          <a:p>
            <a:pPr eaLnBrk="1" hangingPunct="1"/>
            <a:r>
              <a:rPr lang="tr-TR" altLang="tr-TR"/>
              <a:t>Vb…</a:t>
            </a:r>
          </a:p>
          <a:p>
            <a:pPr eaLnBrk="1" hangingPunct="1"/>
            <a:endParaRPr lang="tr-TR" altLang="tr-TR"/>
          </a:p>
          <a:p>
            <a:pPr eaLnBrk="1" hangingPunct="1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34081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>
            <a:extLst>
              <a:ext uri="{FF2B5EF4-FFF2-40B4-BE49-F238E27FC236}">
                <a16:creationId xmlns:a16="http://schemas.microsoft.com/office/drawing/2014/main" id="{9FEC90D6-229F-4342-9CB9-92890C4E4E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000" dirty="0"/>
              <a:t>Pazar değişimleri karşısında işletmeler</a:t>
            </a:r>
          </a:p>
        </p:txBody>
      </p:sp>
      <p:sp>
        <p:nvSpPr>
          <p:cNvPr id="28674" name="Rectangle 3">
            <a:extLst>
              <a:ext uri="{FF2B5EF4-FFF2-40B4-BE49-F238E27FC236}">
                <a16:creationId xmlns:a16="http://schemas.microsoft.com/office/drawing/2014/main" id="{6E1AB11A-C2B6-4B48-9E30-0560F25832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dirty="0"/>
              <a:t>Yeni üretim teknolojisi</a:t>
            </a:r>
          </a:p>
          <a:p>
            <a:pPr eaLnBrk="1" hangingPunct="1"/>
            <a:r>
              <a:rPr lang="tr-TR" altLang="tr-TR" dirty="0"/>
              <a:t>Üretim sistemleri</a:t>
            </a:r>
          </a:p>
          <a:p>
            <a:pPr eaLnBrk="1" hangingPunct="1"/>
            <a:r>
              <a:rPr lang="tr-TR" altLang="tr-TR" dirty="0"/>
              <a:t>Yönetim tarzı ve politikaları</a:t>
            </a:r>
          </a:p>
          <a:p>
            <a:pPr eaLnBrk="1" hangingPunct="1"/>
            <a:r>
              <a:rPr lang="tr-TR" altLang="tr-TR" dirty="0"/>
              <a:t>Pazarlama stratejisi ve politikaları </a:t>
            </a:r>
          </a:p>
          <a:p>
            <a:pPr eaLnBrk="1" hangingPunct="1">
              <a:buFontTx/>
              <a:buNone/>
            </a:pPr>
            <a:endParaRPr lang="tr-TR" altLang="tr-TR" dirty="0"/>
          </a:p>
          <a:p>
            <a:pPr eaLnBrk="1" hangingPunct="1">
              <a:buFontTx/>
              <a:buNone/>
            </a:pPr>
            <a:r>
              <a:rPr lang="tr-TR" altLang="tr-TR" dirty="0"/>
              <a:t>   …konularında değişiklik yapmak zorunda kalmışlardır. </a:t>
            </a:r>
          </a:p>
        </p:txBody>
      </p:sp>
    </p:spTree>
    <p:extLst>
      <p:ext uri="{BB962C8B-B14F-4D97-AF65-F5344CB8AC3E}">
        <p14:creationId xmlns:p14="http://schemas.microsoft.com/office/powerpoint/2010/main" val="925343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>
            <a:extLst>
              <a:ext uri="{FF2B5EF4-FFF2-40B4-BE49-F238E27FC236}">
                <a16:creationId xmlns:a16="http://schemas.microsoft.com/office/drawing/2014/main" id="{9CFDAE7D-8B83-3A49-ADAA-6F082A0872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Pazarlama tanımları</a:t>
            </a:r>
          </a:p>
        </p:txBody>
      </p:sp>
      <p:sp>
        <p:nvSpPr>
          <p:cNvPr id="29698" name="Rectangle 3">
            <a:extLst>
              <a:ext uri="{FF2B5EF4-FFF2-40B4-BE49-F238E27FC236}">
                <a16:creationId xmlns:a16="http://schemas.microsoft.com/office/drawing/2014/main" id="{D027B97C-1C12-AB4A-A608-CDDA3C5A84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altLang="tr-TR" dirty="0"/>
              <a:t>"Pazarlama, müşteri gereksinimlerinin, etkili ve karlı olacak şekilde, belirlendiği, öngörüldüğü ve tatmin edildiği bir yönetim sürecidir" (</a:t>
            </a:r>
            <a:r>
              <a:rPr lang="tr-TR" altLang="tr-TR" dirty="0" err="1"/>
              <a:t>Chartered</a:t>
            </a:r>
            <a:r>
              <a:rPr lang="tr-TR" altLang="tr-TR" dirty="0"/>
              <a:t> </a:t>
            </a:r>
            <a:r>
              <a:rPr lang="tr-TR" altLang="tr-TR" dirty="0" err="1"/>
              <a:t>Institude</a:t>
            </a:r>
            <a:r>
              <a:rPr lang="tr-TR" altLang="tr-TR" dirty="0"/>
              <a:t> of Marketing),</a:t>
            </a:r>
          </a:p>
          <a:p>
            <a:pPr eaLnBrk="1" hangingPunct="1">
              <a:lnSpc>
                <a:spcPct val="90000"/>
              </a:lnSpc>
              <a:defRPr/>
            </a:pPr>
            <a:endParaRPr lang="tr-TR" altLang="tr-TR" dirty="0"/>
          </a:p>
          <a:p>
            <a:pPr eaLnBrk="1" hangingPunct="1">
              <a:lnSpc>
                <a:spcPct val="90000"/>
              </a:lnSpc>
              <a:defRPr/>
            </a:pPr>
            <a:r>
              <a:rPr lang="tr-TR" altLang="tr-TR" dirty="0"/>
              <a:t>"Pazarlama, müşteriler, alıcılar, paydaşlar ve toplumun bütünü için değer ifade eden önerilerin geliştirilmesi, iletişimi, ulaştırılması ve değişimi için yapılan bir faaliyet, bir dizi kurum ve süreçlerdir" (</a:t>
            </a:r>
            <a:r>
              <a:rPr lang="tr-TR" altLang="tr-TR" dirty="0" err="1"/>
              <a:t>American</a:t>
            </a:r>
            <a:r>
              <a:rPr lang="tr-TR" altLang="tr-TR" dirty="0"/>
              <a:t> Marketing </a:t>
            </a:r>
            <a:r>
              <a:rPr lang="tr-TR" altLang="tr-TR" dirty="0" err="1"/>
              <a:t>Association</a:t>
            </a:r>
            <a:r>
              <a:rPr lang="tr-TR" altLang="tr-TR" dirty="0"/>
              <a:t>)</a:t>
            </a:r>
          </a:p>
          <a:p>
            <a:pPr marL="0" indent="0">
              <a:buNone/>
              <a:defRPr/>
            </a:pP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1517782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>
            <a:extLst>
              <a:ext uri="{FF2B5EF4-FFF2-40B4-BE49-F238E27FC236}">
                <a16:creationId xmlns:a16="http://schemas.microsoft.com/office/drawing/2014/main" id="{0ED682F5-363F-9347-B6F3-E1D2152733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Pazarlama ne değildir</a:t>
            </a:r>
          </a:p>
        </p:txBody>
      </p:sp>
      <p:sp>
        <p:nvSpPr>
          <p:cNvPr id="30722" name="Rectangle 3">
            <a:extLst>
              <a:ext uri="{FF2B5EF4-FFF2-40B4-BE49-F238E27FC236}">
                <a16:creationId xmlns:a16="http://schemas.microsoft.com/office/drawing/2014/main" id="{AA84CD47-18C5-054D-8C80-DCD1FD296F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/>
              <a:t>Pazarlama sadece satış veya dağıtım değildir.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/>
              <a:t>Pazarlama sadece kar elde etmek için yapılan bir faaliyet değildir, pazarlamada müşteri tatmininden doğan kar hedeflenir.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/>
              <a:t>Pazarlamacının amacı sadece ürün satmak değil, müşteriyle karşılıklı uzun vadeli ve kazançlı ilişkiler kurmak ve bu ilişkileri geliştirmektir.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/>
              <a:t>Pazarlama yalnızca halihazırda var olan talep ve ihtiyaçlarla ilgilenmez, aynı zamanda bunları yaratır.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altLang="tr-TR"/>
          </a:p>
          <a:p>
            <a:pPr eaLnBrk="1" hangingPunct="1">
              <a:lnSpc>
                <a:spcPct val="80000"/>
              </a:lnSpc>
            </a:pP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78937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>
            <a:extLst>
              <a:ext uri="{FF2B5EF4-FFF2-40B4-BE49-F238E27FC236}">
                <a16:creationId xmlns:a16="http://schemas.microsoft.com/office/drawing/2014/main" id="{3D7E68A4-9700-2648-8598-6FE92EAF60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Pazarlama ile ilgili işlemler…</a:t>
            </a:r>
          </a:p>
        </p:txBody>
      </p:sp>
      <p:sp>
        <p:nvSpPr>
          <p:cNvPr id="31746" name="Rectangle 3">
            <a:extLst>
              <a:ext uri="{FF2B5EF4-FFF2-40B4-BE49-F238E27FC236}">
                <a16:creationId xmlns:a16="http://schemas.microsoft.com/office/drawing/2014/main" id="{9CD83629-F118-9641-8A17-7DEA9AF45B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/>
              <a:t>Pazardaki tüketicinin niteliğine göre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/>
              <a:t>Pazarlanan ürünün niteliğine göre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/>
              <a:t>Pazardaki tüketicinin amaçlarına göre (son kullanıcı, üretici, aracı vb)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/>
              <a:t>Pazarın büyüklüğüne göre (bölgesel, ulusal, uluslar arası, küresel)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/>
              <a:t>Pazardaki rekabet (mevcut/potansiyel)  durumuna göre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/>
              <a:t>	değişiklik göstermelidir. </a:t>
            </a:r>
          </a:p>
          <a:p>
            <a:pPr eaLnBrk="1" hangingPunct="1">
              <a:lnSpc>
                <a:spcPct val="90000"/>
              </a:lnSpc>
            </a:pP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370479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>
            <a:extLst>
              <a:ext uri="{FF2B5EF4-FFF2-40B4-BE49-F238E27FC236}">
                <a16:creationId xmlns:a16="http://schemas.microsoft.com/office/drawing/2014/main" id="{045003D9-E534-3D4A-846D-13EC59FF9D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Temel pazarlama kavramları</a:t>
            </a:r>
          </a:p>
        </p:txBody>
      </p:sp>
      <p:sp>
        <p:nvSpPr>
          <p:cNvPr id="32770" name="Rectangle 3">
            <a:extLst>
              <a:ext uri="{FF2B5EF4-FFF2-40B4-BE49-F238E27FC236}">
                <a16:creationId xmlns:a16="http://schemas.microsoft.com/office/drawing/2014/main" id="{7CC5AECC-D6B3-5D4B-9A83-8ADCB8047F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tr-TR" altLang="tr-TR" sz="2400"/>
              <a:t>İhtiyaç, istek ve talepler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/>
              <a:t>Hedef pazarlar, konumlandırma ve bölümlendirme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/>
              <a:t>Sunum ve marka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/>
              <a:t>Değer ve tatmin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/>
              <a:t>Pazarlama kanalları (iletişim, dağıtım, hizmet)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/>
              <a:t>Tedarik zinciri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/>
              <a:t>Rekabet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/>
              <a:t>Pazarlama çevresi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/>
              <a:t>Pazarlama planlaması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/>
              <a:t>Pazarlama stratejisi</a:t>
            </a:r>
          </a:p>
        </p:txBody>
      </p:sp>
    </p:spTree>
    <p:extLst>
      <p:ext uri="{BB962C8B-B14F-4D97-AF65-F5344CB8AC3E}">
        <p14:creationId xmlns:p14="http://schemas.microsoft.com/office/powerpoint/2010/main" val="1883603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>
            <a:extLst>
              <a:ext uri="{FF2B5EF4-FFF2-40B4-BE49-F238E27FC236}">
                <a16:creationId xmlns:a16="http://schemas.microsoft.com/office/drawing/2014/main" id="{3F289733-8A3D-BA41-93F5-E849CA843F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000"/>
              <a:t>Pazarlama anlayışındaki gelişmeler</a:t>
            </a:r>
          </a:p>
        </p:txBody>
      </p:sp>
      <p:sp>
        <p:nvSpPr>
          <p:cNvPr id="33794" name="Rectangle 3">
            <a:extLst>
              <a:ext uri="{FF2B5EF4-FFF2-40B4-BE49-F238E27FC236}">
                <a16:creationId xmlns:a16="http://schemas.microsoft.com/office/drawing/2014/main" id="{1ADB8C20-D91A-2F44-9CED-08412B41A3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Endüstrileşme sürecinin ilk aşamasında, üretim güçlerinin sınırlı harcanabilir gelire sahip tüketicilerin görece temel ve homojen gereksinimlerini karşılayabilme üzerine kuruluydu.</a:t>
            </a:r>
          </a:p>
          <a:p>
            <a:pPr eaLnBrk="1" hangingPunct="1"/>
            <a:r>
              <a:rPr lang="tr-TR" altLang="tr-TR"/>
              <a:t>Ekonomik gelişmelere paralel olarak işletme sayısının ve rekabetin artması, yeni pazarların ortaya çıkması, tüketicinin beklentilerinin değişmesiyle pazarlama anlayışı da değişmiştir. </a:t>
            </a:r>
          </a:p>
          <a:p>
            <a:pPr eaLnBrk="1" hangingPunct="1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643841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>
            <a:extLst>
              <a:ext uri="{FF2B5EF4-FFF2-40B4-BE49-F238E27FC236}">
                <a16:creationId xmlns:a16="http://schemas.microsoft.com/office/drawing/2014/main" id="{F861F464-22AC-BB4B-B0EF-FBA3293BB0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000"/>
              <a:t>Pazarlama anlayışının gelişiminde aşamalar</a:t>
            </a:r>
          </a:p>
        </p:txBody>
      </p:sp>
      <p:sp>
        <p:nvSpPr>
          <p:cNvPr id="34818" name="Rectangle 3">
            <a:extLst>
              <a:ext uri="{FF2B5EF4-FFF2-40B4-BE49-F238E27FC236}">
                <a16:creationId xmlns:a16="http://schemas.microsoft.com/office/drawing/2014/main" id="{D6F35E41-2990-A54D-BA4F-B0AEEF5B50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tr-TR" altLang="tr-TR"/>
              <a:t>Üretim anlayışı</a:t>
            </a:r>
          </a:p>
          <a:p>
            <a:pPr marL="609600" indent="-609600">
              <a:buFontTx/>
              <a:buAutoNum type="arabicPeriod"/>
            </a:pPr>
            <a:r>
              <a:rPr lang="tr-TR" altLang="tr-TR"/>
              <a:t>Ürün anlayışı</a:t>
            </a:r>
          </a:p>
          <a:p>
            <a:pPr marL="609600" indent="-609600">
              <a:buFontTx/>
              <a:buAutoNum type="arabicPeriod"/>
            </a:pPr>
            <a:r>
              <a:rPr lang="tr-TR" altLang="tr-TR"/>
              <a:t>Satış anlayışı </a:t>
            </a:r>
          </a:p>
          <a:p>
            <a:pPr marL="609600" indent="-609600">
              <a:buFontTx/>
              <a:buAutoNum type="arabicPeriod"/>
            </a:pPr>
            <a:r>
              <a:rPr lang="tr-TR" altLang="tr-TR"/>
              <a:t>Modern pazarlama anlayışı</a:t>
            </a:r>
          </a:p>
          <a:p>
            <a:pPr marL="609600" indent="-609600">
              <a:buFontTx/>
              <a:buAutoNum type="arabicPeriod"/>
            </a:pPr>
            <a:r>
              <a:rPr lang="tr-TR" altLang="tr-TR"/>
              <a:t>Bütünsel pazarlama anlayışı (ilişki pazarlaması, bütünleşik pazarlama, sosyal sorumluluk, içsel pazarlama)</a:t>
            </a:r>
          </a:p>
        </p:txBody>
      </p:sp>
    </p:spTree>
    <p:extLst>
      <p:ext uri="{BB962C8B-B14F-4D97-AF65-F5344CB8AC3E}">
        <p14:creationId xmlns:p14="http://schemas.microsoft.com/office/powerpoint/2010/main" val="1741581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667</Words>
  <Application>Microsoft Macintosh PowerPoint</Application>
  <PresentationFormat>Geniş ekran</PresentationFormat>
  <Paragraphs>92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Office Teması</vt:lpstr>
      <vt:lpstr>PAZARLAMA-1</vt:lpstr>
      <vt:lpstr>Pazarları değiştiren etmenler</vt:lpstr>
      <vt:lpstr>Pazar değişimleri karşısında işletmeler</vt:lpstr>
      <vt:lpstr>Pazarlama tanımları</vt:lpstr>
      <vt:lpstr>Pazarlama ne değildir</vt:lpstr>
      <vt:lpstr>Pazarlama ile ilgili işlemler…</vt:lpstr>
      <vt:lpstr>Temel pazarlama kavramları</vt:lpstr>
      <vt:lpstr>Pazarlama anlayışındaki gelişmeler</vt:lpstr>
      <vt:lpstr>Pazarlama anlayışının gelişiminde aşamalar</vt:lpstr>
      <vt:lpstr>Pazarlamada “dar görüşlülük” (Marketing Myopia)</vt:lpstr>
      <vt:lpstr>Pazar odaklılık </vt:lpstr>
      <vt:lpstr>Yeni pazarlama modeli </vt:lpstr>
      <vt:lpstr>Hizmet odaklı pazarlama</vt:lpstr>
      <vt:lpstr>Pazarlama Konsepti </vt:lpstr>
      <vt:lpstr>Kaynaklar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PAZARLAMA-1</dc:title>
  <dc:creator>Microsoft Office Kullanıcısı</dc:creator>
  <cp:lastModifiedBy>Microsoft Office Kullanıcısı</cp:lastModifiedBy>
  <cp:revision>1</cp:revision>
  <dcterms:created xsi:type="dcterms:W3CDTF">2019-05-15T10:07:06Z</dcterms:created>
  <dcterms:modified xsi:type="dcterms:W3CDTF">2019-05-15T10:07:46Z</dcterms:modified>
</cp:coreProperties>
</file>